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bcfdf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bcfdf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bcfdf6c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bcfdf6c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bcfdf6c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bcfdf6c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bbcfdf6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bbcfdf6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bcfdf6c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bcfdf6c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bcfdf6c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bcfdf6c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bcfdf6c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bbcfdf6c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 Architecture Overview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Introduce where mantid fits in within facility ecosystem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Describe general architecture of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Overview of where mantid runs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chemeClr val="lt2"/>
                </a:solidFill>
              </a:rPr>
              <a:t>M</a:t>
            </a:r>
            <a:r>
              <a:rPr lang="en-GB" sz="3000"/>
              <a:t>anipulation and </a:t>
            </a:r>
            <a:r>
              <a:rPr b="1" lang="en-GB" sz="3000">
                <a:solidFill>
                  <a:schemeClr val="lt2"/>
                </a:solidFill>
              </a:rPr>
              <a:t>AN</a:t>
            </a:r>
            <a:r>
              <a:rPr lang="en-GB" sz="3000"/>
              <a:t>alysis </a:t>
            </a:r>
            <a:r>
              <a:rPr b="1" lang="en-GB" sz="3000">
                <a:solidFill>
                  <a:schemeClr val="lt2"/>
                </a:solidFill>
              </a:rPr>
              <a:t>T</a:t>
            </a:r>
            <a:r>
              <a:rPr lang="en-GB" sz="3000"/>
              <a:t>oolkit for </a:t>
            </a:r>
            <a:r>
              <a:rPr b="1" lang="en-GB" sz="3000">
                <a:solidFill>
                  <a:schemeClr val="lt2"/>
                </a:solidFill>
              </a:rPr>
              <a:t>I</a:t>
            </a:r>
            <a:r>
              <a:rPr lang="en-GB" sz="3000"/>
              <a:t>nstrument </a:t>
            </a:r>
            <a:r>
              <a:rPr b="1" lang="en-GB" sz="3000">
                <a:solidFill>
                  <a:schemeClr val="lt2"/>
                </a:solidFill>
              </a:rPr>
              <a:t>D</a:t>
            </a:r>
            <a:r>
              <a:rPr lang="en-GB" sz="3000"/>
              <a:t>ata</a:t>
            </a:r>
            <a:endParaRPr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GB" sz="1400">
                <a:solidFill>
                  <a:schemeClr val="lt2"/>
                </a:solidFill>
              </a:rPr>
              <a:t>A high performance computation framework for scientific data.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GB" sz="1400">
                <a:solidFill>
                  <a:schemeClr val="lt2"/>
                </a:solidFill>
              </a:rPr>
              <a:t>Manipulate and analyse Neutron and Muon data.</a:t>
            </a:r>
            <a:endParaRPr sz="14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lt2"/>
                </a:solidFill>
              </a:rPr>
              <a:t>Neutron Scattering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■"/>
            </a:pPr>
            <a:r>
              <a:rPr lang="en-GB">
                <a:solidFill>
                  <a:schemeClr val="lt2"/>
                </a:solidFill>
              </a:rPr>
              <a:t>Diffraction, spectroscopy, small angle, reflectometry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lt2"/>
                </a:solidFill>
              </a:rPr>
              <a:t>Muon Spectroscopy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○"/>
            </a:pPr>
            <a:r>
              <a:rPr lang="en-GB">
                <a:solidFill>
                  <a:schemeClr val="lt2"/>
                </a:solidFill>
              </a:rPr>
              <a:t>Could be applied to other techniques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GB" sz="1400">
                <a:solidFill>
                  <a:schemeClr val="lt2"/>
                </a:solidFill>
              </a:rPr>
              <a:t>Open Source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GB" sz="1400">
                <a:solidFill>
                  <a:schemeClr val="lt2"/>
                </a:solidFill>
              </a:rPr>
              <a:t>Advanced graphing and visualisation UI.</a:t>
            </a:r>
            <a:endParaRPr sz="1400"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verage"/>
              <a:buChar char="●"/>
            </a:pPr>
            <a:r>
              <a:rPr lang="en-GB" sz="1400">
                <a:solidFill>
                  <a:schemeClr val="lt2"/>
                </a:solidFill>
              </a:rPr>
              <a:t>Multiple Platforms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Facility Ecosystem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5478000" y="2182100"/>
            <a:ext cx="10956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26350" y="2182100"/>
            <a:ext cx="10956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2874475" y="2271500"/>
            <a:ext cx="1251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NeXus/RAW File</a:t>
            </a:r>
            <a:endParaRPr/>
          </a:p>
        </p:txBody>
      </p:sp>
      <p:cxnSp>
        <p:nvCxnSpPr>
          <p:cNvPr id="157" name="Google Shape;157;p16"/>
          <p:cNvCxnSpPr>
            <a:stCxn id="155" idx="3"/>
            <a:endCxn id="156" idx="1"/>
          </p:cNvCxnSpPr>
          <p:nvPr/>
        </p:nvCxnSpPr>
        <p:spPr>
          <a:xfrm>
            <a:off x="1521950" y="2557850"/>
            <a:ext cx="13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6" idx="3"/>
            <a:endCxn id="154" idx="1"/>
          </p:cNvCxnSpPr>
          <p:nvPr/>
        </p:nvCxnSpPr>
        <p:spPr>
          <a:xfrm>
            <a:off x="4125475" y="2557850"/>
            <a:ext cx="13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5" idx="2"/>
          </p:cNvCxnSpPr>
          <p:nvPr/>
        </p:nvCxnSpPr>
        <p:spPr>
          <a:xfrm flipH="1">
            <a:off x="969050" y="2933600"/>
            <a:ext cx="510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6"/>
          <p:cNvCxnSpPr/>
          <p:nvPr/>
        </p:nvCxnSpPr>
        <p:spPr>
          <a:xfrm>
            <a:off x="976200" y="3567850"/>
            <a:ext cx="5049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6"/>
          <p:cNvCxnSpPr>
            <a:endCxn id="154" idx="2"/>
          </p:cNvCxnSpPr>
          <p:nvPr/>
        </p:nvCxnSpPr>
        <p:spPr>
          <a:xfrm rot="10800000">
            <a:off x="6025800" y="2933600"/>
            <a:ext cx="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3188450" y="3244650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Live Data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275900" y="1781775"/>
            <a:ext cx="1352400" cy="69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analysis programs...</a:t>
            </a:r>
            <a:endParaRPr/>
          </a:p>
        </p:txBody>
      </p:sp>
      <p:cxnSp>
        <p:nvCxnSpPr>
          <p:cNvPr id="164" name="Google Shape;164;p16"/>
          <p:cNvCxnSpPr>
            <a:stCxn id="154" idx="3"/>
            <a:endCxn id="163" idx="1"/>
          </p:cNvCxnSpPr>
          <p:nvPr/>
        </p:nvCxnSpPr>
        <p:spPr>
          <a:xfrm flipH="1" rot="10800000">
            <a:off x="6573600" y="2127050"/>
            <a:ext cx="70230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675" y="1145438"/>
            <a:ext cx="2017223" cy="113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0" y="1081023"/>
            <a:ext cx="1549203" cy="12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/>
          <p:nvPr/>
        </p:nvSpPr>
        <p:spPr>
          <a:xfrm>
            <a:off x="3327850" y="3644850"/>
            <a:ext cx="576000" cy="15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499" y="1567550"/>
            <a:ext cx="810063" cy="81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2451" y="189625"/>
            <a:ext cx="1266518" cy="98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6900" y="792050"/>
            <a:ext cx="1616720" cy="9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Mantid Architecture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659313" y="1964275"/>
            <a:ext cx="1432800" cy="4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MantidPlot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(Qt4)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3612150" y="3239325"/>
            <a:ext cx="1671600" cy="4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Framework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913938" y="1964275"/>
            <a:ext cx="1905300" cy="4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MantidWorkbench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(Qt5)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512475" y="2885475"/>
            <a:ext cx="853200" cy="3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Python API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746000" y="3628800"/>
            <a:ext cx="990300" cy="912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Workspaces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Algorithms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Instrument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 flipH="1" rot="10800000">
            <a:off x="1137725" y="2689900"/>
            <a:ext cx="74376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3" name="Google Shape;183;p17"/>
          <p:cNvSpPr txBox="1"/>
          <p:nvPr/>
        </p:nvSpPr>
        <p:spPr>
          <a:xfrm>
            <a:off x="7585025" y="2026038"/>
            <a:ext cx="9903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Frontend UI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5365675" y="3384925"/>
            <a:ext cx="1130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Back</a:t>
            </a: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(Domain logic)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582925" y="3051625"/>
            <a:ext cx="491700" cy="286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7"/>
          <p:cNvCxnSpPr>
            <a:stCxn id="185" idx="4"/>
            <a:endCxn id="178" idx="1"/>
          </p:cNvCxnSpPr>
          <p:nvPr/>
        </p:nvCxnSpPr>
        <p:spPr>
          <a:xfrm>
            <a:off x="1074625" y="3194725"/>
            <a:ext cx="25374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7"/>
          <p:cNvSpPr txBox="1"/>
          <p:nvPr/>
        </p:nvSpPr>
        <p:spPr>
          <a:xfrm>
            <a:off x="3852100" y="1386775"/>
            <a:ext cx="1260600" cy="703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Science Interfaces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Plotting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3428825" y="2885475"/>
            <a:ext cx="853200" cy="3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C++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API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89" name="Google Shape;189;p17"/>
          <p:cNvCxnSpPr>
            <a:stCxn id="179" idx="2"/>
            <a:endCxn id="180" idx="0"/>
          </p:cNvCxnSpPr>
          <p:nvPr/>
        </p:nvCxnSpPr>
        <p:spPr>
          <a:xfrm flipH="1">
            <a:off x="4938988" y="2394775"/>
            <a:ext cx="9276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>
            <a:stCxn id="188" idx="0"/>
            <a:endCxn id="177" idx="2"/>
          </p:cNvCxnSpPr>
          <p:nvPr/>
        </p:nvCxnSpPr>
        <p:spPr>
          <a:xfrm rot="10800000">
            <a:off x="3375725" y="2394675"/>
            <a:ext cx="4797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1" name="Google Shape;191;p17"/>
          <p:cNvSpPr txBox="1"/>
          <p:nvPr/>
        </p:nvSpPr>
        <p:spPr>
          <a:xfrm>
            <a:off x="1654975" y="3337375"/>
            <a:ext cx="6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344850" y="3660825"/>
            <a:ext cx="1052100" cy="39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Instrument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3" name="Google Shape;193;p17"/>
          <p:cNvCxnSpPr>
            <a:stCxn id="192" idx="3"/>
            <a:endCxn id="178" idx="1"/>
          </p:cNvCxnSpPr>
          <p:nvPr/>
        </p:nvCxnSpPr>
        <p:spPr>
          <a:xfrm flipH="1" rot="10800000">
            <a:off x="1396950" y="3454575"/>
            <a:ext cx="22152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7"/>
          <p:cNvSpPr/>
          <p:nvPr/>
        </p:nvSpPr>
        <p:spPr>
          <a:xfrm>
            <a:off x="7029950" y="1285150"/>
            <a:ext cx="1130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Web apps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(Separate Projects)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7442175" y="2867475"/>
            <a:ext cx="1189200" cy="76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Autoreduction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(Separate Project)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6" name="Google Shape;196;p17"/>
          <p:cNvCxnSpPr>
            <a:stCxn id="195" idx="1"/>
            <a:endCxn id="180" idx="3"/>
          </p:cNvCxnSpPr>
          <p:nvPr/>
        </p:nvCxnSpPr>
        <p:spPr>
          <a:xfrm rot="10800000">
            <a:off x="5365575" y="3082875"/>
            <a:ext cx="2076600" cy="1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Environments (where is mantid running)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Official support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Windows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RedHat 7/CentOS 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Ubuntu 16.04/18.04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MacOS 10.10+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Installable to any users machines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Used by Autoreduction service for automatic processing of data as it is collected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Installed in new ISIS Data Analysis as a Service (</a:t>
            </a:r>
            <a:r>
              <a:rPr lang="en-GB"/>
              <a:t>IDAaaS)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Installed in legacy ISISCompute platform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50" y="246275"/>
            <a:ext cx="7038901" cy="452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MANTID is designed to be flexible and integrate with other software/systems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MANTID is mission critical software for many facilities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