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8" r:id="rId4"/>
    <p:sldId id="282" r:id="rId5"/>
    <p:sldId id="283" r:id="rId6"/>
    <p:sldId id="260" r:id="rId7"/>
    <p:sldId id="271" r:id="rId8"/>
    <p:sldId id="266" r:id="rId9"/>
    <p:sldId id="275" r:id="rId10"/>
    <p:sldId id="272" r:id="rId11"/>
    <p:sldId id="274" r:id="rId12"/>
    <p:sldId id="276" r:id="rId13"/>
    <p:sldId id="281" r:id="rId14"/>
    <p:sldId id="280" r:id="rId15"/>
    <p:sldId id="279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D320"/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Applin" userId="bb4f57710952c6f4" providerId="LiveId" clId="{C9225743-D942-4059-A156-59E406B7F015}"/>
    <pc:docChg chg="custSel modSld">
      <pc:chgData name="Robert Applin" userId="bb4f57710952c6f4" providerId="LiveId" clId="{C9225743-D942-4059-A156-59E406B7F015}" dt="2019-07-25T09:20:02.871" v="1632" actId="20577"/>
      <pc:docMkLst>
        <pc:docMk/>
      </pc:docMkLst>
      <pc:sldChg chg="modNotesTx">
        <pc:chgData name="Robert Applin" userId="bb4f57710952c6f4" providerId="LiveId" clId="{C9225743-D942-4059-A156-59E406B7F015}" dt="2019-07-25T09:08:39.581" v="0" actId="20577"/>
        <pc:sldMkLst>
          <pc:docMk/>
          <pc:sldMk cId="1590551757" sldId="256"/>
        </pc:sldMkLst>
      </pc:sldChg>
      <pc:sldChg chg="modNotesTx">
        <pc:chgData name="Robert Applin" userId="bb4f57710952c6f4" providerId="LiveId" clId="{C9225743-D942-4059-A156-59E406B7F015}" dt="2019-07-25T09:09:27.160" v="104" actId="20577"/>
        <pc:sldMkLst>
          <pc:docMk/>
          <pc:sldMk cId="3346693339" sldId="257"/>
        </pc:sldMkLst>
      </pc:sldChg>
      <pc:sldChg chg="modNotesTx">
        <pc:chgData name="Robert Applin" userId="bb4f57710952c6f4" providerId="LiveId" clId="{C9225743-D942-4059-A156-59E406B7F015}" dt="2019-07-25T09:12:53.197" v="684" actId="20577"/>
        <pc:sldMkLst>
          <pc:docMk/>
          <pc:sldMk cId="329103176" sldId="258"/>
        </pc:sldMkLst>
      </pc:sldChg>
      <pc:sldChg chg="modNotesTx">
        <pc:chgData name="Robert Applin" userId="bb4f57710952c6f4" providerId="LiveId" clId="{C9225743-D942-4059-A156-59E406B7F015}" dt="2019-07-25T09:15:15.026" v="1090" actId="20577"/>
        <pc:sldMkLst>
          <pc:docMk/>
          <pc:sldMk cId="3825292297" sldId="260"/>
        </pc:sldMkLst>
      </pc:sldChg>
      <pc:sldChg chg="modNotesTx">
        <pc:chgData name="Robert Applin" userId="bb4f57710952c6f4" providerId="LiveId" clId="{C9225743-D942-4059-A156-59E406B7F015}" dt="2019-07-25T09:15:40.624" v="1105" actId="20577"/>
        <pc:sldMkLst>
          <pc:docMk/>
          <pc:sldMk cId="2029861484" sldId="261"/>
        </pc:sldMkLst>
      </pc:sldChg>
      <pc:sldChg chg="modNotesTx">
        <pc:chgData name="Robert Applin" userId="bb4f57710952c6f4" providerId="LiveId" clId="{C9225743-D942-4059-A156-59E406B7F015}" dt="2019-07-25T09:17:29.211" v="1413" actId="20577"/>
        <pc:sldMkLst>
          <pc:docMk/>
          <pc:sldMk cId="1168349926" sldId="263"/>
        </pc:sldMkLst>
      </pc:sldChg>
      <pc:sldChg chg="modNotesTx">
        <pc:chgData name="Robert Applin" userId="bb4f57710952c6f4" providerId="LiveId" clId="{C9225743-D942-4059-A156-59E406B7F015}" dt="2019-07-25T09:17:41.195" v="1415" actId="20577"/>
        <pc:sldMkLst>
          <pc:docMk/>
          <pc:sldMk cId="1900143068" sldId="264"/>
        </pc:sldMkLst>
      </pc:sldChg>
      <pc:sldChg chg="modNotesTx">
        <pc:chgData name="Robert Applin" userId="bb4f57710952c6f4" providerId="LiveId" clId="{C9225743-D942-4059-A156-59E406B7F015}" dt="2019-07-25T09:19:56.048" v="1631" actId="20577"/>
        <pc:sldMkLst>
          <pc:docMk/>
          <pc:sldMk cId="1898256829" sldId="265"/>
        </pc:sldMkLst>
      </pc:sldChg>
      <pc:sldChg chg="modNotesTx">
        <pc:chgData name="Robert Applin" userId="bb4f57710952c6f4" providerId="LiveId" clId="{C9225743-D942-4059-A156-59E406B7F015}" dt="2019-07-25T09:13:01.305" v="685" actId="20577"/>
        <pc:sldMkLst>
          <pc:docMk/>
          <pc:sldMk cId="2342691066" sldId="266"/>
        </pc:sldMkLst>
      </pc:sldChg>
      <pc:sldChg chg="modNotesTx">
        <pc:chgData name="Robert Applin" userId="bb4f57710952c6f4" providerId="LiveId" clId="{C9225743-D942-4059-A156-59E406B7F015}" dt="2019-07-25T09:15:21.178" v="1091" actId="20577"/>
        <pc:sldMkLst>
          <pc:docMk/>
          <pc:sldMk cId="1876913286" sldId="268"/>
        </pc:sldMkLst>
      </pc:sldChg>
      <pc:sldChg chg="modNotesTx">
        <pc:chgData name="Robert Applin" userId="bb4f57710952c6f4" providerId="LiveId" clId="{C9225743-D942-4059-A156-59E406B7F015}" dt="2019-07-25T09:16:15.441" v="1209" actId="20577"/>
        <pc:sldMkLst>
          <pc:docMk/>
          <pc:sldMk cId="3786103508" sldId="269"/>
        </pc:sldMkLst>
      </pc:sldChg>
      <pc:sldChg chg="modNotesTx">
        <pc:chgData name="Robert Applin" userId="bb4f57710952c6f4" providerId="LiveId" clId="{C9225743-D942-4059-A156-59E406B7F015}" dt="2019-07-25T09:13:07.930" v="686" actId="20577"/>
        <pc:sldMkLst>
          <pc:docMk/>
          <pc:sldMk cId="485104833" sldId="271"/>
        </pc:sldMkLst>
      </pc:sldChg>
      <pc:sldChg chg="modNotesTx">
        <pc:chgData name="Robert Applin" userId="bb4f57710952c6f4" providerId="LiveId" clId="{C9225743-D942-4059-A156-59E406B7F015}" dt="2019-07-25T09:19:31.898" v="1630" actId="20577"/>
        <pc:sldMkLst>
          <pc:docMk/>
          <pc:sldMk cId="2204138925" sldId="272"/>
        </pc:sldMkLst>
      </pc:sldChg>
      <pc:sldChg chg="modNotesTx">
        <pc:chgData name="Robert Applin" userId="bb4f57710952c6f4" providerId="LiveId" clId="{C9225743-D942-4059-A156-59E406B7F015}" dt="2019-07-25T09:20:02.871" v="1632" actId="20577"/>
        <pc:sldMkLst>
          <pc:docMk/>
          <pc:sldMk cId="3563917378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AD9EB-2A2D-4285-93A6-C00C735E7BEB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FE400-8671-4611-ADA0-D11897B8A0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229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083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721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096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534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974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114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49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6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which tests one unit of functionality. Usually asserting that something is true or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407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which tests one unit of functionality. Usually asserting that something is true or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269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which tests one unit of functionality. Usually asserting that something is true or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111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which tests one unit of functionality. Usually asserting that something is true or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358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name: A good name will almost read exactly like a sentence, and is very useful if your test fails on the server. It is also essential for documentation purposes.</a:t>
            </a:r>
          </a:p>
          <a:p>
            <a:endParaRPr lang="en-GB" dirty="0"/>
          </a:p>
          <a:p>
            <a:r>
              <a:rPr lang="en-GB" dirty="0"/>
              <a:t>Short and readable: For documentation reasons it is easier to understand short tests. Easier to fix failing unit tests if they are short.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28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035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610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which tests one unit of functionality. Usually asserting that something is true or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400-8671-4611-ADA0-D11897B8A03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36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B33E-2EB1-48DA-850A-BA18A9CCD6E5}" type="datetime1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99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ECF8-74F7-47E3-8DF5-E91BB8831CFC}" type="datetime1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0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D125-811C-4639-A987-94E260763539}" type="datetime1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05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5910-6CFE-4C0E-92E0-1630C0F0FF37}" type="datetime1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13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1AD8-C903-4950-9079-D0FE38BCC67F}" type="datetime1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13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C6FE-C29A-4BF9-B634-EB7CBB109971}" type="datetime1">
              <a:rPr lang="en-GB" smtClean="0"/>
              <a:t>28/07/2020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73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F2BF-5BB7-4ECA-B919-376C4C132EE1}" type="datetime1">
              <a:rPr lang="en-GB" smtClean="0"/>
              <a:t>28/07/2020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19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BD33-60B3-4476-A17D-9995B8E92C80}" type="datetime1">
              <a:rPr lang="en-GB" smtClean="0"/>
              <a:t>28/07/2020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76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7E2-A670-4B75-9875-5564D7A72EF8}" type="datetime1">
              <a:rPr lang="en-GB" smtClean="0"/>
              <a:t>28/07/2020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97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F7D2-981B-4FA3-8637-95185C862985}" type="datetime1">
              <a:rPr lang="en-GB" smtClean="0"/>
              <a:t>28/07/2020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41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16D8C-D934-4BCE-AF9A-DE34B3123F57}" type="datetime1">
              <a:rPr lang="en-GB" smtClean="0"/>
              <a:t>28/07/2020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06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97552-FF7C-43F7-8B0C-59C87308E99C}" type="datetime1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20B9C-C65C-4B1A-A06B-2A66964686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91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oogletest/tree/master/googlemoc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ogle/googletest/blob/master/googlemock/docs/for_dummies.m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mantidproject.org/ISISReflectometryInterfac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tidproject/documents/tree/master/Presentations/DeveloperInduction" TargetMode="External"/><Relationship Id="rId7" Type="http://schemas.openxmlformats.org/officeDocument/2006/relationships/hyperlink" Target="http://developer.mantidproject.org/ISISReflectometryInterfac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ntidproject/documents/blob/master/Presentations/DeveloperInduction/CppMvpPattern.md" TargetMode="External"/><Relationship Id="rId5" Type="http://schemas.openxmlformats.org/officeDocument/2006/relationships/hyperlink" Target="http://developer.mantidproject.org/MVPDesign.html" TargetMode="External"/><Relationship Id="rId4" Type="http://schemas.openxmlformats.org/officeDocument/2006/relationships/hyperlink" Target="http://developer.mantidproject.org/Standards/GUIStandard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tidproject/documents/blob/master/Presentations/DeveloperInduction/CppMvpPattern.m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Concept </a:t>
            </a:r>
            <a:r>
              <a:rPr lang="en-GB" dirty="0" smtClean="0">
                <a:solidFill>
                  <a:srgbClr val="FFFFFF"/>
                </a:solidFill>
              </a:rPr>
              <a:t>Discussion:</a:t>
            </a:r>
            <a:br>
              <a:rPr lang="en-GB" dirty="0" smtClean="0">
                <a:solidFill>
                  <a:srgbClr val="FFFFFF"/>
                </a:solidFill>
              </a:rPr>
            </a:br>
            <a:r>
              <a:rPr lang="en-GB" dirty="0" smtClean="0">
                <a:solidFill>
                  <a:srgbClr val="FFFFFF"/>
                </a:solidFill>
              </a:rPr>
              <a:t>C++ MVP and Mocking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2BB94431-1CFD-4D1E-8E26-A3D54A2930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FE5627-4093-4045-91C2-C40B5B9C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5D20B9C-C65C-4B1A-A06B-2A66964686B0}" type="slidenum">
              <a:rPr lang="en-GB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81890" y="5352423"/>
            <a:ext cx="7247910" cy="8674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solidFill>
                  <a:srgbClr val="FFFFFF"/>
                </a:solidFill>
              </a:rPr>
              <a:t>Gemma  Guest (She/Her)</a:t>
            </a:r>
          </a:p>
          <a:p>
            <a:r>
              <a:rPr lang="en-GB" sz="2800" dirty="0" smtClean="0">
                <a:solidFill>
                  <a:srgbClr val="FFFFFF"/>
                </a:solidFill>
              </a:rPr>
              <a:t>27/07/2020</a:t>
            </a:r>
            <a:endParaRPr lang="en-GB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5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778A05-FBC2-40EA-A9E7-3AF05C6459EF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Child Components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complex GUI will usually be split into multiple components</a:t>
            </a:r>
          </a:p>
          <a:p>
            <a:r>
              <a:rPr lang="en-GB" dirty="0" smtClean="0"/>
              <a:t>Each can have its own </a:t>
            </a:r>
            <a:r>
              <a:rPr lang="en-GB" dirty="0" smtClean="0"/>
              <a:t>view/presenter/model</a:t>
            </a:r>
            <a:endParaRPr lang="en-GB" dirty="0" smtClean="0"/>
          </a:p>
          <a:p>
            <a:r>
              <a:rPr lang="en-GB" dirty="0" smtClean="0"/>
              <a:t>Parent </a:t>
            </a:r>
            <a:r>
              <a:rPr lang="en-GB" dirty="0" smtClean="0"/>
              <a:t>view owns child views and there is </a:t>
            </a:r>
            <a:r>
              <a:rPr lang="en-GB" dirty="0" err="1" smtClean="0"/>
              <a:t>a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.ui</a:t>
            </a:r>
            <a:r>
              <a:rPr lang="en-GB" dirty="0" smtClean="0"/>
              <a:t> file for each view</a:t>
            </a:r>
          </a:p>
          <a:p>
            <a:r>
              <a:rPr lang="en-GB" dirty="0" smtClean="0"/>
              <a:t>Parent presenters </a:t>
            </a:r>
            <a:r>
              <a:rPr lang="en-GB" dirty="0" smtClean="0"/>
              <a:t>own their </a:t>
            </a:r>
            <a:r>
              <a:rPr lang="en-GB" dirty="0" smtClean="0"/>
              <a:t>child presenters</a:t>
            </a:r>
          </a:p>
          <a:p>
            <a:r>
              <a:rPr lang="en-GB" dirty="0"/>
              <a:t>Communication is between presenters</a:t>
            </a:r>
          </a:p>
          <a:p>
            <a:pPr lvl="1"/>
            <a:r>
              <a:rPr lang="en-GB" dirty="0" smtClean="0"/>
              <a:t>A </a:t>
            </a:r>
            <a:r>
              <a:rPr lang="en-GB" dirty="0" smtClean="0"/>
              <a:t>presenter can have a pointer to its parent presenter</a:t>
            </a:r>
          </a:p>
          <a:p>
            <a:pPr lvl="1"/>
            <a:r>
              <a:rPr lang="en-GB" dirty="0" smtClean="0"/>
              <a:t>Use dependency injection reduce coupling and help testing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024A5-9633-48A1-BEB1-66CADBCC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778A05-FBC2-40EA-A9E7-3AF05C6459EF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Testing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Views should be “dumb” and “not require” testing</a:t>
            </a:r>
          </a:p>
          <a:p>
            <a:pPr lvl="1"/>
            <a:r>
              <a:rPr lang="en-GB" dirty="0" smtClean="0"/>
              <a:t>Keep </a:t>
            </a:r>
            <a:r>
              <a:rPr lang="en-GB" b="1" dirty="0" smtClean="0"/>
              <a:t>all</a:t>
            </a:r>
            <a:r>
              <a:rPr lang="en-GB" dirty="0" smtClean="0"/>
              <a:t> logic in the presenter/model, however simple</a:t>
            </a:r>
          </a:p>
          <a:p>
            <a:pPr lvl="1"/>
            <a:r>
              <a:rPr lang="en-GB" dirty="0" smtClean="0"/>
              <a:t>All the view should do is notify the presenter that something happened</a:t>
            </a:r>
          </a:p>
          <a:p>
            <a:r>
              <a:rPr lang="en-GB" dirty="0" smtClean="0"/>
              <a:t>Write independent tests for the presenter and model</a:t>
            </a:r>
          </a:p>
          <a:p>
            <a:r>
              <a:rPr lang="en-GB" dirty="0" smtClean="0"/>
              <a:t>Write small, clear tests that test one thing at a time</a:t>
            </a:r>
          </a:p>
          <a:p>
            <a:r>
              <a:rPr lang="en-GB" dirty="0" smtClean="0"/>
              <a:t>Should typically test everything in the public interface of a </a:t>
            </a:r>
            <a:r>
              <a:rPr lang="en-GB" dirty="0" smtClean="0"/>
              <a:t>class</a:t>
            </a:r>
          </a:p>
          <a:p>
            <a:r>
              <a:rPr lang="en-GB" dirty="0" smtClean="0"/>
              <a:t>C++ syntax can get messy:</a:t>
            </a:r>
          </a:p>
          <a:p>
            <a:pPr lvl="1"/>
            <a:r>
              <a:rPr lang="en-GB" dirty="0" smtClean="0"/>
              <a:t>Don’t be afraid to create lots of helper functions to make it more readable</a:t>
            </a:r>
          </a:p>
          <a:p>
            <a:pPr lvl="1"/>
            <a:r>
              <a:rPr lang="en-GB" dirty="0" smtClean="0"/>
              <a:t>Tests should read like a little story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024A5-9633-48A1-BEB1-66CADBCC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137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778A05-FBC2-40EA-A9E7-3AF05C6459EF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Mocking overview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use the </a:t>
            </a:r>
            <a:r>
              <a:rPr lang="en-GB" dirty="0" err="1" smtClean="0"/>
              <a:t>gMock</a:t>
            </a:r>
            <a:r>
              <a:rPr lang="en-GB" dirty="0" smtClean="0"/>
              <a:t> framework for C++ mock classes: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://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github.com/google/googletest/tree/master/googlemock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There’s a useful intro here:</a:t>
            </a:r>
          </a:p>
          <a:p>
            <a:pPr marL="0" indent="0">
              <a:buNone/>
            </a:pPr>
            <a:r>
              <a:rPr lang="en-GB" sz="1400" dirty="0"/>
              <a:t>	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github.com/google/googletest/blob/master/googlemock/docs/for_dummies.md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Presenter </a:t>
            </a:r>
            <a:r>
              <a:rPr lang="en-GB" dirty="0" smtClean="0"/>
              <a:t>tests usually mock </a:t>
            </a:r>
            <a:r>
              <a:rPr lang="en-GB" dirty="0"/>
              <a:t>the </a:t>
            </a:r>
            <a:r>
              <a:rPr lang="en-GB" dirty="0" smtClean="0"/>
              <a:t>view, and maybe the model</a:t>
            </a:r>
            <a:endParaRPr lang="en-GB" dirty="0"/>
          </a:p>
          <a:p>
            <a:r>
              <a:rPr lang="en-GB" dirty="0" smtClean="0"/>
              <a:t>We </a:t>
            </a:r>
            <a:r>
              <a:rPr lang="en-GB" dirty="0"/>
              <a:t>can also mock other interfaces where we used dependency </a:t>
            </a:r>
            <a:r>
              <a:rPr lang="en-GB" dirty="0" smtClean="0"/>
              <a:t>injection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024A5-9633-48A1-BEB1-66CADBCC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60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778A05-FBC2-40EA-A9E7-3AF05C6459EF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Mocking examples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Use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MOCK_METHOD</a:t>
            </a:r>
            <a:r>
              <a:rPr lang="en-GB" dirty="0" smtClean="0"/>
              <a:t> to define mock functions in your mock </a:t>
            </a:r>
            <a:r>
              <a:rPr lang="en-GB" dirty="0" smtClean="0"/>
              <a:t>class</a:t>
            </a:r>
          </a:p>
          <a:p>
            <a:r>
              <a:rPr lang="en-GB" dirty="0" smtClean="0"/>
              <a:t>Use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EXPECT_CALL</a:t>
            </a:r>
            <a:r>
              <a:rPr lang="en-GB" dirty="0" smtClean="0"/>
              <a:t> to verify that a mock </a:t>
            </a:r>
            <a:r>
              <a:rPr lang="en-GB" dirty="0" smtClean="0"/>
              <a:t>function </a:t>
            </a:r>
            <a:r>
              <a:rPr lang="en-GB" dirty="0" smtClean="0"/>
              <a:t>is called</a:t>
            </a:r>
          </a:p>
          <a:p>
            <a:pPr lvl="1"/>
            <a:r>
              <a:rPr lang="en-GB" dirty="0" err="1" smtClean="0"/>
              <a:t>with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.Times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GB" dirty="0" smtClean="0">
                <a:cs typeface="Courier New" panose="02070309020205020404" pitchFamily="49" charset="0"/>
              </a:rPr>
              <a:t> or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.Times(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AtLeast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(n))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/>
              <a:t>to verify it is called </a:t>
            </a:r>
            <a:r>
              <a:rPr lang="en-GB" dirty="0" smtClean="0"/>
              <a:t>a certain number of times</a:t>
            </a:r>
            <a:endParaRPr lang="en-GB" dirty="0" smtClean="0"/>
          </a:p>
          <a:p>
            <a:pPr lvl="1"/>
            <a:r>
              <a:rPr lang="en-GB" dirty="0" smtClean="0"/>
              <a:t>and with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WillOnce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>
                <a:cs typeface="Courier New" panose="02070309020205020404" pitchFamily="49" charset="0"/>
              </a:rPr>
              <a:t> or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WillRepeatedly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 to set expected actions/return values e.g</a:t>
            </a:r>
            <a:r>
              <a:rPr lang="en-GB" dirty="0" smtClean="0"/>
              <a:t>. to simulate user inputs on the view</a:t>
            </a:r>
          </a:p>
          <a:p>
            <a:pPr lvl="1"/>
            <a:r>
              <a:rPr lang="en-GB" dirty="0"/>
              <a:t>Y</a:t>
            </a:r>
            <a:r>
              <a:rPr lang="en-GB" dirty="0" smtClean="0"/>
              <a:t>ou can then test how the presenter responds to those inputs</a:t>
            </a:r>
          </a:p>
          <a:p>
            <a:r>
              <a:rPr lang="en-GB" dirty="0" smtClean="0"/>
              <a:t>Use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ON_CALL</a:t>
            </a:r>
            <a:r>
              <a:rPr lang="en-GB" dirty="0" smtClean="0"/>
              <a:t> with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WillByDefault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 </a:t>
            </a:r>
            <a:r>
              <a:rPr lang="en-GB" dirty="0" smtClean="0"/>
              <a:t>to </a:t>
            </a:r>
            <a:r>
              <a:rPr lang="en-GB" dirty="0" smtClean="0"/>
              <a:t>set default actions</a:t>
            </a:r>
          </a:p>
          <a:p>
            <a:pPr lvl="1"/>
            <a:r>
              <a:rPr lang="en-GB" dirty="0" smtClean="0"/>
              <a:t>Avoids have to set expectations in tests that don’t care</a:t>
            </a:r>
          </a:p>
          <a:p>
            <a:r>
              <a:rPr lang="en-GB" dirty="0" err="1" smtClean="0"/>
              <a:t>NiceMock</a:t>
            </a:r>
            <a:r>
              <a:rPr lang="en-GB" dirty="0" smtClean="0"/>
              <a:t> suppresses warnings and </a:t>
            </a:r>
            <a:r>
              <a:rPr lang="en-GB" dirty="0" err="1" smtClean="0"/>
              <a:t>StrictMock</a:t>
            </a:r>
            <a:r>
              <a:rPr lang="en-GB" dirty="0" smtClean="0"/>
              <a:t> turns them into errors</a:t>
            </a:r>
          </a:p>
          <a:p>
            <a:pPr lvl="1"/>
            <a:r>
              <a:rPr lang="en-GB" dirty="0" smtClean="0"/>
              <a:t>Warns when mock functions are called that we didn’t specify an expectation for</a:t>
            </a:r>
          </a:p>
          <a:p>
            <a:pPr lvl="1"/>
            <a:r>
              <a:rPr lang="en-GB" dirty="0" err="1" smtClean="0"/>
              <a:t>NiceMock</a:t>
            </a:r>
            <a:r>
              <a:rPr lang="en-GB" dirty="0" smtClean="0"/>
              <a:t> is usually my preference – not all tests care about every call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024A5-9633-48A1-BEB1-66CADBCC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2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778A05-FBC2-40EA-A9E7-3AF05C6459EF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Real-world example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ISIS Reflectometry Interface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://developer.mantidproject.org/ISISReflectometryInterface.html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/>
          </a:p>
          <a:p>
            <a:r>
              <a:rPr lang="en-GB" dirty="0" smtClean="0"/>
              <a:t>One of the more complex interfaces</a:t>
            </a:r>
          </a:p>
          <a:p>
            <a:r>
              <a:rPr lang="en-GB" dirty="0" smtClean="0"/>
              <a:t>Follows most of the guidelines</a:t>
            </a:r>
          </a:p>
          <a:p>
            <a:r>
              <a:rPr lang="en-GB" dirty="0" smtClean="0"/>
              <a:t>Has documentation!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024A5-9633-48A1-BEB1-66CADBCC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999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778A05-FBC2-40EA-A9E7-3AF05C6459EF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</a:rPr>
              <a:t>Gotchas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These guidelines are </a:t>
            </a:r>
            <a:r>
              <a:rPr lang="en-GB" dirty="0" smtClean="0"/>
              <a:t>quite poorly </a:t>
            </a:r>
            <a:r>
              <a:rPr lang="en-GB" dirty="0" smtClean="0"/>
              <a:t>followed in </a:t>
            </a:r>
            <a:r>
              <a:rPr lang="en-GB" dirty="0" smtClean="0"/>
              <a:t>Mantid:</a:t>
            </a:r>
            <a:endParaRPr lang="en-GB" dirty="0" smtClean="0"/>
          </a:p>
          <a:p>
            <a:pPr lvl="1"/>
            <a:r>
              <a:rPr lang="en-GB" dirty="0" smtClean="0"/>
              <a:t>Not all are MVP, or their MVP is somewhat broken</a:t>
            </a:r>
          </a:p>
          <a:p>
            <a:pPr lvl="1"/>
            <a:r>
              <a:rPr lang="en-GB" dirty="0" smtClean="0"/>
              <a:t>Some have signals/slots/</a:t>
            </a:r>
            <a:r>
              <a:rPr lang="en-GB" dirty="0" err="1" smtClean="0"/>
              <a:t>Qt</a:t>
            </a:r>
            <a:r>
              <a:rPr lang="en-GB" dirty="0" smtClean="0"/>
              <a:t> in the presenter</a:t>
            </a:r>
          </a:p>
          <a:p>
            <a:pPr lvl="1"/>
            <a:r>
              <a:rPr lang="en-GB" dirty="0" smtClean="0"/>
              <a:t>Some use multiple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notify()</a:t>
            </a:r>
            <a:r>
              <a:rPr lang="en-GB" dirty="0" smtClean="0"/>
              <a:t> </a:t>
            </a:r>
            <a:r>
              <a:rPr lang="en-GB" dirty="0" smtClean="0"/>
              <a:t>functions or pass data from the view</a:t>
            </a:r>
            <a:endParaRPr lang="en-GB" dirty="0" smtClean="0"/>
          </a:p>
          <a:p>
            <a:pPr lvl="1"/>
            <a:r>
              <a:rPr lang="en-GB" dirty="0" smtClean="0"/>
              <a:t>Naming conventions vary</a:t>
            </a:r>
          </a:p>
          <a:p>
            <a:pPr lvl="1"/>
            <a:r>
              <a:rPr lang="en-GB" dirty="0" smtClean="0"/>
              <a:t>Some have workarounds for dependency injection e.g. Friend </a:t>
            </a:r>
            <a:r>
              <a:rPr lang="en-GB" dirty="0" smtClean="0"/>
              <a:t>classes</a:t>
            </a:r>
          </a:p>
          <a:p>
            <a:pPr lvl="1"/>
            <a:r>
              <a:rPr lang="en-GB" dirty="0" smtClean="0"/>
              <a:t>Quality and coverage of tests varies</a:t>
            </a:r>
            <a:endParaRPr lang="en-GB" dirty="0" smtClean="0"/>
          </a:p>
          <a:p>
            <a:r>
              <a:rPr lang="en-GB" dirty="0" smtClean="0"/>
              <a:t>Generally</a:t>
            </a:r>
            <a:r>
              <a:rPr lang="en-GB" dirty="0"/>
              <a:t>, it’s ok to follow the local style</a:t>
            </a:r>
          </a:p>
          <a:p>
            <a:r>
              <a:rPr lang="en-GB" dirty="0" smtClean="0"/>
              <a:t>If the design does not seem fit for purpose, question it</a:t>
            </a:r>
          </a:p>
          <a:p>
            <a:r>
              <a:rPr lang="en-GB" dirty="0" smtClean="0"/>
              <a:t>Don’t be afraid to create lots of small classes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024A5-9633-48A1-BEB1-66CADBCC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715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778A05-FBC2-40EA-A9E7-3AF05C6459EF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Further reading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Concept discussions: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https://github.com/mantidproject/documents/tree/master/Presentations/DeveloperInduction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/>
              <a:t>GUI standards:</a:t>
            </a:r>
          </a:p>
          <a:p>
            <a:pPr marL="0" indent="0">
              <a:buNone/>
            </a:pP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://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developer.mantidproject.org/Standards/GUIStandards.html</a:t>
            </a:r>
            <a:endParaRPr lang="en-GB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/>
              <a:t>Mantid </a:t>
            </a:r>
            <a:r>
              <a:rPr lang="en-GB" dirty="0" smtClean="0"/>
              <a:t>MVP introduction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://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developer.mantidproject.org/MVPDesign.html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/>
              <a:t>C++ MVP tutorial: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https://github.com/mantidproject/documents/blob/master/Presentations/DeveloperInduction/CppMvpPattern.md</a:t>
            </a:r>
            <a:endParaRPr lang="en-GB" sz="1400" dirty="0" smtClean="0"/>
          </a:p>
          <a:p>
            <a:pPr marL="0" indent="0">
              <a:buNone/>
            </a:pPr>
            <a:r>
              <a:rPr lang="en-GB" dirty="0" smtClean="0"/>
              <a:t>A </a:t>
            </a:r>
            <a:r>
              <a:rPr lang="en-GB" dirty="0" smtClean="0"/>
              <a:t>real-world complex example in Mantid: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http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://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developer.mantidproject.org/ISISReflectometryInterface.html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024A5-9633-48A1-BEB1-66CADBCC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90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E221B-5F86-4683-906B-329C156168E9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Assumed knowledge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315576" cy="4351338"/>
          </a:xfrm>
        </p:spPr>
        <p:txBody>
          <a:bodyPr/>
          <a:lstStyle/>
          <a:p>
            <a:r>
              <a:rPr lang="en-GB" dirty="0" smtClean="0"/>
              <a:t>Familiarity with:</a:t>
            </a:r>
          </a:p>
          <a:p>
            <a:pPr lvl="1"/>
            <a:r>
              <a:rPr lang="en-GB" dirty="0" smtClean="0"/>
              <a:t>Basic C++</a:t>
            </a:r>
          </a:p>
          <a:p>
            <a:pPr lvl="1"/>
            <a:r>
              <a:rPr lang="en-GB" dirty="0" smtClean="0"/>
              <a:t>Design </a:t>
            </a:r>
            <a:r>
              <a:rPr lang="en-GB" dirty="0" smtClean="0"/>
              <a:t>patterns as a concept</a:t>
            </a:r>
            <a:endParaRPr lang="en-GB" dirty="0" smtClean="0"/>
          </a:p>
          <a:p>
            <a:pPr lvl="1"/>
            <a:r>
              <a:rPr lang="en-GB" dirty="0" smtClean="0"/>
              <a:t>Interfaces as a concept</a:t>
            </a:r>
            <a:endParaRPr lang="en-GB" dirty="0" smtClean="0"/>
          </a:p>
          <a:p>
            <a:pPr lvl="1"/>
            <a:r>
              <a:rPr lang="en-GB" dirty="0" smtClean="0"/>
              <a:t>Basic Mantid concepts (Algorithms and Workspaces)</a:t>
            </a:r>
          </a:p>
          <a:p>
            <a:r>
              <a:rPr lang="en-GB" dirty="0" smtClean="0"/>
              <a:t>Concept discussions on:</a:t>
            </a:r>
          </a:p>
          <a:p>
            <a:pPr lvl="1"/>
            <a:r>
              <a:rPr lang="en-GB" dirty="0"/>
              <a:t>Unit testing</a:t>
            </a:r>
          </a:p>
          <a:p>
            <a:pPr lvl="1"/>
            <a:r>
              <a:rPr lang="en-GB" dirty="0" smtClean="0"/>
              <a:t>MVP and Mocking in Python</a:t>
            </a:r>
          </a:p>
          <a:p>
            <a:pPr lvl="1"/>
            <a:r>
              <a:rPr lang="en-GB" dirty="0" smtClean="0"/>
              <a:t>Workspaces, ADS,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B0453-80E7-411A-9AF7-6BE99B32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D20B9C-C65C-4B1A-A06B-2A66964686B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69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E221B-5F86-4683-906B-329C156168E9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C++ GUIs in Mantid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315576" cy="4351338"/>
          </a:xfrm>
        </p:spPr>
        <p:txBody>
          <a:bodyPr/>
          <a:lstStyle/>
          <a:p>
            <a:r>
              <a:rPr lang="en-GB" dirty="0" smtClean="0"/>
              <a:t>Top-level C++ GUIs in Mantid are called </a:t>
            </a:r>
            <a:r>
              <a:rPr lang="en-GB" dirty="0" smtClean="0"/>
              <a:t>“interfaces”</a:t>
            </a:r>
          </a:p>
          <a:p>
            <a:r>
              <a:rPr lang="en-GB" dirty="0"/>
              <a:t>Code is in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scientific_interfaces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GB" dirty="0" smtClean="0"/>
              <a:t>They inherit from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MantidQt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::API::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UserSubWindow</a:t>
            </a: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cs typeface="Courier New" panose="02070309020205020404" pitchFamily="49" charset="0"/>
              </a:rPr>
              <a:t>This is a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QMainWindow</a:t>
            </a:r>
            <a:r>
              <a:rPr lang="en-GB" dirty="0" smtClean="0">
                <a:cs typeface="Courier New" panose="02070309020205020404" pitchFamily="49" charset="0"/>
              </a:rPr>
              <a:t>, which is a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Re-usable </a:t>
            </a:r>
            <a:r>
              <a:rPr lang="en-GB" dirty="0"/>
              <a:t>GUI components are called “widgets”</a:t>
            </a:r>
          </a:p>
          <a:p>
            <a:r>
              <a:rPr lang="en-GB" dirty="0"/>
              <a:t>Code is in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/widgets/</a:t>
            </a:r>
          </a:p>
          <a:p>
            <a:pPr marL="0" indent="0">
              <a:buNone/>
            </a:pP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B0453-80E7-411A-9AF7-6BE99B32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D20B9C-C65C-4B1A-A06B-2A66964686B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64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E221B-5F86-4683-906B-329C156168E9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Getting started – the view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315576" cy="4351338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B0453-80E7-411A-9AF7-6BE99B32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D20B9C-C65C-4B1A-A06B-2A66964686B0}" type="slidenum">
              <a:rPr lang="en-GB" smtClean="0"/>
              <a:t>4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599" y="1978025"/>
            <a:ext cx="103155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Use </a:t>
            </a:r>
            <a:r>
              <a:rPr lang="en-GB" dirty="0" err="1" smtClean="0"/>
              <a:t>QtDesigner</a:t>
            </a:r>
            <a:r>
              <a:rPr lang="en-GB" dirty="0" smtClean="0"/>
              <a:t> to create a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GB" dirty="0" smtClean="0"/>
              <a:t> file</a:t>
            </a:r>
          </a:p>
          <a:p>
            <a:r>
              <a:rPr lang="en-GB" dirty="0" smtClean="0"/>
              <a:t>Build the project -&gt; it produces a header file containing a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GB" dirty="0" smtClean="0"/>
              <a:t> class</a:t>
            </a:r>
          </a:p>
          <a:p>
            <a:r>
              <a:rPr lang="en-GB" dirty="0" smtClean="0"/>
              <a:t>Include the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GB" dirty="0" smtClean="0"/>
              <a:t> class in your view class</a:t>
            </a:r>
          </a:p>
          <a:p>
            <a:r>
              <a:rPr lang="en-GB" dirty="0" smtClean="0"/>
              <a:t>Connect signals from the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GB" dirty="0" smtClean="0"/>
              <a:t> class to slots in the view</a:t>
            </a:r>
          </a:p>
          <a:p>
            <a:r>
              <a:rPr lang="en-GB" dirty="0" smtClean="0"/>
              <a:t>The slot notifies the presenter that something happened</a:t>
            </a:r>
          </a:p>
          <a:p>
            <a:pPr lvl="1"/>
            <a:r>
              <a:rPr lang="en-GB" dirty="0" smtClean="0"/>
              <a:t>Use the observer/subscriber pattern (more below)</a:t>
            </a:r>
            <a:endParaRPr lang="en-GB" dirty="0"/>
          </a:p>
          <a:p>
            <a:pPr lvl="1"/>
            <a:r>
              <a:rPr lang="en-GB" dirty="0" smtClean="0"/>
              <a:t>Required in C++ to keep </a:t>
            </a:r>
            <a:r>
              <a:rPr lang="en-GB" dirty="0" err="1" smtClean="0"/>
              <a:t>Qt</a:t>
            </a:r>
            <a:r>
              <a:rPr lang="en-GB" dirty="0" smtClean="0"/>
              <a:t> </a:t>
            </a:r>
            <a:r>
              <a:rPr lang="en-GB" dirty="0"/>
              <a:t>out of the </a:t>
            </a:r>
            <a:r>
              <a:rPr lang="en-GB" dirty="0" smtClean="0"/>
              <a:t>presenter (not a problem in Python)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3552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E221B-5F86-4683-906B-329C156168E9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Getting started – the presenter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315576" cy="4351338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B0453-80E7-411A-9AF7-6BE99B32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D20B9C-C65C-4B1A-A06B-2A66964686B0}" type="slidenum">
              <a:rPr lang="en-GB" smtClean="0"/>
              <a:t>5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599" y="1978025"/>
            <a:ext cx="103155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Presenter receives a notification from the view</a:t>
            </a:r>
          </a:p>
          <a:p>
            <a:r>
              <a:rPr lang="en-GB" dirty="0" smtClean="0"/>
              <a:t>If required, the presenter gets user-input values from the view</a:t>
            </a:r>
          </a:p>
          <a:p>
            <a:pPr lvl="1"/>
            <a:r>
              <a:rPr lang="en-GB" dirty="0" smtClean="0"/>
              <a:t>The view should not send any data in the notification</a:t>
            </a:r>
          </a:p>
          <a:p>
            <a:pPr lvl="1"/>
            <a:r>
              <a:rPr lang="en-GB" dirty="0" smtClean="0"/>
              <a:t>The presenter has a pointer to the view, so can query it directly</a:t>
            </a:r>
          </a:p>
          <a:p>
            <a:r>
              <a:rPr lang="en-GB" dirty="0" smtClean="0"/>
              <a:t>The presenter performs the required actions</a:t>
            </a:r>
          </a:p>
          <a:p>
            <a:pPr lvl="1"/>
            <a:r>
              <a:rPr lang="en-GB" dirty="0" smtClean="0"/>
              <a:t>It uses the model for any non-trivial processing</a:t>
            </a:r>
          </a:p>
          <a:p>
            <a:pPr lvl="1"/>
            <a:r>
              <a:rPr lang="en-GB" dirty="0" smtClean="0"/>
              <a:t>Typically the main work will be done by Mantid algorithms</a:t>
            </a:r>
          </a:p>
          <a:p>
            <a:r>
              <a:rPr lang="en-GB" dirty="0" smtClean="0"/>
              <a:t>If required, the presenter sends updates back to the view</a:t>
            </a:r>
          </a:p>
          <a:p>
            <a:r>
              <a:rPr lang="en-GB" dirty="0" smtClean="0">
                <a:hlinkClick r:id="rId3"/>
              </a:rPr>
              <a:t>Tutorial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2886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512895-772A-463A-8684-02780D677AFD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Observer pattern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view </a:t>
            </a:r>
            <a:r>
              <a:rPr lang="en-GB" dirty="0"/>
              <a:t>has a pointer </a:t>
            </a:r>
            <a:r>
              <a:rPr lang="en-GB" dirty="0" smtClean="0"/>
              <a:t>(or list of pointers) to </a:t>
            </a:r>
            <a:r>
              <a:rPr lang="en-GB" dirty="0" smtClean="0"/>
              <a:t>subscribers</a:t>
            </a:r>
            <a:endParaRPr lang="en-GB" dirty="0"/>
          </a:p>
          <a:p>
            <a:r>
              <a:rPr lang="en-GB" dirty="0"/>
              <a:t>The </a:t>
            </a:r>
            <a:r>
              <a:rPr lang="en-GB" dirty="0" smtClean="0"/>
              <a:t>subscriber </a:t>
            </a:r>
            <a:r>
              <a:rPr lang="en-GB" dirty="0"/>
              <a:t>is an </a:t>
            </a:r>
            <a:r>
              <a:rPr lang="en-GB" dirty="0" smtClean="0"/>
              <a:t>interface </a:t>
            </a:r>
            <a:r>
              <a:rPr lang="en-GB" dirty="0"/>
              <a:t>class which exposes </a:t>
            </a:r>
            <a:r>
              <a:rPr lang="en-GB" b="1" dirty="0"/>
              <a:t>only</a:t>
            </a:r>
            <a:r>
              <a:rPr lang="en-GB" dirty="0"/>
              <a:t> the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notify()</a:t>
            </a:r>
            <a:r>
              <a:rPr lang="en-GB" dirty="0" smtClean="0"/>
              <a:t> </a:t>
            </a:r>
            <a:r>
              <a:rPr lang="en-GB" dirty="0" smtClean="0"/>
              <a:t>function</a:t>
            </a:r>
          </a:p>
          <a:p>
            <a:pPr lvl="1"/>
            <a:r>
              <a:rPr lang="en-GB" dirty="0" smtClean="0"/>
              <a:t>Takes an </a:t>
            </a:r>
            <a:r>
              <a:rPr lang="en-GB" dirty="0" err="1" smtClean="0"/>
              <a:t>enum</a:t>
            </a:r>
            <a:r>
              <a:rPr lang="en-GB" dirty="0" smtClean="0"/>
              <a:t> which specifies the notification type</a:t>
            </a:r>
            <a:endParaRPr lang="en-GB" dirty="0"/>
          </a:p>
          <a:p>
            <a:pPr lvl="1"/>
            <a:r>
              <a:rPr lang="en-GB" dirty="0" smtClean="0"/>
              <a:t>It’s </a:t>
            </a:r>
            <a:r>
              <a:rPr lang="en-GB" dirty="0" smtClean="0"/>
              <a:t>usually pure virtual to ensure concrete types implement it</a:t>
            </a:r>
            <a:endParaRPr lang="en-GB" dirty="0"/>
          </a:p>
          <a:p>
            <a:pPr lvl="1"/>
            <a:r>
              <a:rPr lang="en-GB" dirty="0"/>
              <a:t>The </a:t>
            </a:r>
            <a:r>
              <a:rPr lang="en-GB" dirty="0" smtClean="0"/>
              <a:t>presenter </a:t>
            </a:r>
            <a:r>
              <a:rPr lang="en-GB" dirty="0"/>
              <a:t>implements </a:t>
            </a:r>
            <a:r>
              <a:rPr lang="en-GB" dirty="0" smtClean="0"/>
              <a:t>(inherits from) this interface</a:t>
            </a:r>
          </a:p>
          <a:p>
            <a:r>
              <a:rPr lang="en-GB" dirty="0" smtClean="0"/>
              <a:t>The presenter calls a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subscribe()</a:t>
            </a:r>
            <a:r>
              <a:rPr lang="en-GB" dirty="0" smtClean="0"/>
              <a:t> </a:t>
            </a:r>
            <a:r>
              <a:rPr lang="en-GB" dirty="0" smtClean="0"/>
              <a:t>function to register with the view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7C72B-0FDA-4FBC-85CA-50EB2F63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29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A64C848-3D31-49FA-BA7E-5B02AB86847F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Presenter should be owner, but…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presenter owns its model(s)</a:t>
            </a:r>
          </a:p>
          <a:p>
            <a:r>
              <a:rPr lang="en-GB" dirty="0" smtClean="0"/>
              <a:t>The top level presenter </a:t>
            </a:r>
            <a:r>
              <a:rPr lang="en-GB" i="1" dirty="0" smtClean="0"/>
              <a:t>should</a:t>
            </a:r>
            <a:r>
              <a:rPr lang="en-GB" dirty="0" smtClean="0"/>
              <a:t> </a:t>
            </a:r>
            <a:r>
              <a:rPr lang="en-GB" dirty="0" smtClean="0"/>
              <a:t>also own </a:t>
            </a:r>
            <a:r>
              <a:rPr lang="en-GB" dirty="0" smtClean="0"/>
              <a:t>its view…</a:t>
            </a:r>
          </a:p>
          <a:p>
            <a:r>
              <a:rPr lang="en-GB" dirty="0" smtClean="0"/>
              <a:t>… </a:t>
            </a:r>
            <a:r>
              <a:rPr lang="en-GB" b="1" dirty="0" smtClean="0"/>
              <a:t>but</a:t>
            </a:r>
            <a:r>
              <a:rPr lang="en-GB" dirty="0" smtClean="0"/>
              <a:t>, in Mantid, the top </a:t>
            </a:r>
            <a:r>
              <a:rPr lang="en-GB" dirty="0" smtClean="0"/>
              <a:t>level view</a:t>
            </a:r>
            <a:r>
              <a:rPr lang="en-GB" b="1" dirty="0" smtClean="0"/>
              <a:t> </a:t>
            </a:r>
            <a:r>
              <a:rPr lang="en-GB" dirty="0" smtClean="0"/>
              <a:t>is the entry point</a:t>
            </a:r>
          </a:p>
          <a:p>
            <a:r>
              <a:rPr lang="en-GB" dirty="0" smtClean="0"/>
              <a:t>The top level view therefore creates and owns its presenter, but:</a:t>
            </a:r>
          </a:p>
          <a:p>
            <a:pPr lvl="1"/>
            <a:r>
              <a:rPr lang="en-GB" dirty="0" smtClean="0"/>
              <a:t>Don’t use it! Assume it does not know about the </a:t>
            </a:r>
            <a:r>
              <a:rPr lang="en-GB" dirty="0" smtClean="0"/>
              <a:t>presenter</a:t>
            </a:r>
          </a:p>
          <a:p>
            <a:pPr lvl="1"/>
            <a:r>
              <a:rPr lang="en-GB" dirty="0" smtClean="0"/>
              <a:t>It should send notifications via the observer pattern as usual</a:t>
            </a:r>
            <a:endParaRPr lang="en-GB" dirty="0" smtClean="0"/>
          </a:p>
          <a:p>
            <a:pPr lvl="1"/>
            <a:r>
              <a:rPr lang="en-GB" dirty="0" smtClean="0"/>
              <a:t>Construct </a:t>
            </a:r>
            <a:r>
              <a:rPr lang="en-GB" dirty="0" smtClean="0"/>
              <a:t>any child </a:t>
            </a:r>
            <a:r>
              <a:rPr lang="en-GB" dirty="0" smtClean="0"/>
              <a:t>components with </a:t>
            </a:r>
            <a:r>
              <a:rPr lang="en-GB" dirty="0" smtClean="0"/>
              <a:t>proper passive views (no knowledge of presenter)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024A5-9633-48A1-BEB1-66CADBCC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10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778A05-FBC2-40EA-A9E7-3AF05C6459EF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Dependency injection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Often used to inject dependencies such as the view and model into a presenter</a:t>
            </a:r>
          </a:p>
          <a:p>
            <a:r>
              <a:rPr lang="en-GB" dirty="0" smtClean="0"/>
              <a:t>Entry </a:t>
            </a:r>
            <a:r>
              <a:rPr lang="en-GB" dirty="0" smtClean="0"/>
              <a:t>point creates </a:t>
            </a:r>
            <a:r>
              <a:rPr lang="en-GB" dirty="0" smtClean="0"/>
              <a:t>the </a:t>
            </a:r>
            <a:r>
              <a:rPr lang="en-GB" dirty="0" smtClean="0"/>
              <a:t>concrete type </a:t>
            </a:r>
            <a:r>
              <a:rPr lang="en-GB" dirty="0" smtClean="0"/>
              <a:t>e.g. </a:t>
            </a:r>
            <a:r>
              <a:rPr lang="en-GB" dirty="0" err="1" smtClean="0"/>
              <a:t>DummyView</a:t>
            </a:r>
            <a:endParaRPr lang="en-GB" dirty="0" smtClean="0"/>
          </a:p>
          <a:p>
            <a:r>
              <a:rPr lang="en-GB" dirty="0" smtClean="0"/>
              <a:t>This inherits </a:t>
            </a:r>
            <a:r>
              <a:rPr lang="en-GB" dirty="0" smtClean="0"/>
              <a:t>from an interface </a:t>
            </a:r>
            <a:r>
              <a:rPr lang="en-GB" dirty="0" smtClean="0"/>
              <a:t>class, e.g. </a:t>
            </a:r>
            <a:r>
              <a:rPr lang="en-GB" dirty="0" err="1" smtClean="0"/>
              <a:t>IDummyView</a:t>
            </a:r>
            <a:endParaRPr lang="en-GB" dirty="0" smtClean="0"/>
          </a:p>
          <a:p>
            <a:r>
              <a:rPr lang="en-GB" dirty="0" smtClean="0"/>
              <a:t>The presenter’s </a:t>
            </a:r>
            <a:r>
              <a:rPr lang="en-GB" dirty="0" smtClean="0"/>
              <a:t>constructor takes the interface class</a:t>
            </a:r>
          </a:p>
          <a:p>
            <a:pPr lvl="1"/>
            <a:r>
              <a:rPr lang="en-GB" dirty="0" smtClean="0"/>
              <a:t>The presenter </a:t>
            </a:r>
            <a:r>
              <a:rPr lang="en-GB" dirty="0" smtClean="0"/>
              <a:t>does not care about the concrete type of the view</a:t>
            </a:r>
          </a:p>
          <a:p>
            <a:pPr lvl="1"/>
            <a:r>
              <a:rPr lang="en-GB" dirty="0" smtClean="0"/>
              <a:t>Reduces coupling (separate the abstract “what” from the concrete “how”)</a:t>
            </a:r>
          </a:p>
          <a:p>
            <a:pPr lvl="1"/>
            <a:r>
              <a:rPr lang="en-GB" dirty="0" smtClean="0"/>
              <a:t>Makes us think about </a:t>
            </a:r>
            <a:r>
              <a:rPr lang="en-GB" dirty="0" smtClean="0"/>
              <a:t>interactions</a:t>
            </a:r>
          </a:p>
          <a:p>
            <a:pPr lvl="1"/>
            <a:r>
              <a:rPr lang="en-GB" dirty="0" smtClean="0"/>
              <a:t>Helps with testing – we have separate clear, simple interfaces to test</a:t>
            </a:r>
            <a:endParaRPr lang="en-GB" dirty="0" smtClean="0"/>
          </a:p>
          <a:p>
            <a:pPr lvl="1"/>
            <a:r>
              <a:rPr lang="en-GB" dirty="0" smtClean="0"/>
              <a:t>Helps with mocking – we can just pass a mock view instead of the real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024A5-9633-48A1-BEB1-66CADBCC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20B9C-C65C-4B1A-A06B-2A66964686B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69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E221B-5F86-4683-906B-329C156168E9}"/>
              </a:ext>
            </a:extLst>
          </p:cNvPr>
          <p:cNvSpPr/>
          <p:nvPr/>
        </p:nvSpPr>
        <p:spPr>
          <a:xfrm>
            <a:off x="0" y="-1"/>
            <a:ext cx="12192000" cy="164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Memory management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867901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cs typeface="Courier New" panose="02070309020205020404" pitchFamily="49" charset="0"/>
              </a:rPr>
              <a:t>Normal member variable -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m_myVar</a:t>
            </a:r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dirty="0" smtClean="0">
                <a:cs typeface="Courier New" panose="02070309020205020404" pitchFamily="49" charset="0"/>
              </a:rPr>
              <a:t>Cannot </a:t>
            </a:r>
            <a:r>
              <a:rPr lang="en-GB" dirty="0" smtClean="0">
                <a:cs typeface="Courier New" panose="02070309020205020404" pitchFamily="49" charset="0"/>
              </a:rPr>
              <a:t>be an abstract type</a:t>
            </a:r>
          </a:p>
          <a:p>
            <a:r>
              <a:rPr lang="en-GB" dirty="0" smtClean="0">
                <a:cs typeface="Courier New" panose="02070309020205020404" pitchFamily="49" charset="0"/>
              </a:rPr>
              <a:t>Unique pointer -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m_myVar</a:t>
            </a:r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dirty="0" smtClean="0">
                <a:cs typeface="Courier New" panose="02070309020205020404" pitchFamily="49" charset="0"/>
              </a:rPr>
              <a:t>Ownership </a:t>
            </a:r>
            <a:r>
              <a:rPr lang="en-GB" dirty="0" smtClean="0">
                <a:cs typeface="Courier New" panose="02070309020205020404" pitchFamily="49" charset="0"/>
              </a:rPr>
              <a:t>can be transferred with </a:t>
            </a:r>
            <a:r>
              <a:rPr lang="en-GB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::move</a:t>
            </a:r>
          </a:p>
          <a:p>
            <a:pPr lvl="1"/>
            <a:r>
              <a:rPr lang="en-GB" dirty="0" smtClean="0">
                <a:cs typeface="Courier New" panose="02070309020205020404" pitchFamily="49" charset="0"/>
              </a:rPr>
              <a:t>Can be used for abstract interfaces</a:t>
            </a:r>
          </a:p>
          <a:p>
            <a:r>
              <a:rPr lang="en-GB" dirty="0">
                <a:cs typeface="Courier New" panose="02070309020205020404" pitchFamily="49" charset="0"/>
              </a:rPr>
              <a:t>Reference -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m_myVar</a:t>
            </a:r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dirty="0" smtClean="0">
                <a:cs typeface="Courier New" panose="02070309020205020404" pitchFamily="49" charset="0"/>
              </a:rPr>
              <a:t>Can reference contents of unique pointer (if not null)</a:t>
            </a:r>
            <a:endParaRPr lang="en-GB" dirty="0" smtClean="0">
              <a:cs typeface="Courier New" panose="02070309020205020404" pitchFamily="49" charset="0"/>
            </a:endParaRPr>
          </a:p>
          <a:p>
            <a:r>
              <a:rPr lang="en-GB" dirty="0" smtClean="0">
                <a:cs typeface="Courier New" panose="02070309020205020404" pitchFamily="49" charset="0"/>
              </a:rPr>
              <a:t>Raw </a:t>
            </a:r>
            <a:r>
              <a:rPr lang="en-GB" dirty="0">
                <a:cs typeface="Courier New" panose="02070309020205020404" pitchFamily="49" charset="0"/>
              </a:rPr>
              <a:t>pointer -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m_myVar</a:t>
            </a:r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dirty="0" smtClean="0">
                <a:cs typeface="Courier New" panose="02070309020205020404" pitchFamily="49" charset="0"/>
              </a:rPr>
              <a:t>Can reference contents of unique pointer (via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GB" dirty="0" smtClean="0">
                <a:cs typeface="Courier New" panose="02070309020205020404" pitchFamily="49" charset="0"/>
              </a:rPr>
              <a:t> method)</a:t>
            </a:r>
          </a:p>
          <a:p>
            <a:pPr lvl="1"/>
            <a:r>
              <a:rPr lang="en-GB" dirty="0" smtClean="0">
                <a:cs typeface="Courier New" panose="02070309020205020404" pitchFamily="49" charset="0"/>
              </a:rPr>
              <a:t>But make sure it cannot be used after memory is destroyed</a:t>
            </a:r>
            <a:r>
              <a:rPr lang="en-GB" dirty="0" smtClean="0">
                <a:cs typeface="Courier New" panose="02070309020205020404" pitchFamily="49" charset="0"/>
              </a:rPr>
              <a:t>!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Should not be created directly (i.e. don’t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dirty="0" smtClean="0">
                <a:cs typeface="Courier New" panose="02070309020205020404" pitchFamily="49" charset="0"/>
              </a:rPr>
              <a:t>Common exception is where </a:t>
            </a:r>
            <a:r>
              <a:rPr lang="en-GB" dirty="0" err="1">
                <a:cs typeface="Courier New" panose="02070309020205020404" pitchFamily="49" charset="0"/>
              </a:rPr>
              <a:t>Qt</a:t>
            </a:r>
            <a:r>
              <a:rPr lang="en-GB" dirty="0">
                <a:cs typeface="Courier New" panose="02070309020205020404" pitchFamily="49" charset="0"/>
              </a:rPr>
              <a:t> takes ownership – but </a:t>
            </a:r>
            <a:r>
              <a:rPr lang="en-GB" dirty="0" smtClean="0">
                <a:cs typeface="Courier New" panose="02070309020205020404" pitchFamily="49" charset="0"/>
              </a:rPr>
              <a:t>prefer unique pointer with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 smtClean="0">
              <a:cs typeface="Courier New" panose="02070309020205020404" pitchFamily="49" charset="0"/>
            </a:endParaRPr>
          </a:p>
          <a:p>
            <a:pPr lvl="1"/>
            <a:endParaRPr lang="en-GB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B0453-80E7-411A-9AF7-6BE99B32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D20B9C-C65C-4B1A-A06B-2A66964686B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29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6279</TotalTime>
  <Words>1287</Words>
  <Application>Microsoft Office PowerPoint</Application>
  <PresentationFormat>Widescreen</PresentationFormat>
  <Paragraphs>183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Concept Discussion: C++ MVP and Mocking</vt:lpstr>
      <vt:lpstr>Assumed knowledge</vt:lpstr>
      <vt:lpstr>C++ GUIs in Mantid</vt:lpstr>
      <vt:lpstr>Getting started – the view</vt:lpstr>
      <vt:lpstr>Getting started – the presenter</vt:lpstr>
      <vt:lpstr>Observer pattern</vt:lpstr>
      <vt:lpstr>Presenter should be owner, but…</vt:lpstr>
      <vt:lpstr>Dependency injection</vt:lpstr>
      <vt:lpstr>Memory management</vt:lpstr>
      <vt:lpstr>Child Components</vt:lpstr>
      <vt:lpstr>Testing</vt:lpstr>
      <vt:lpstr>Mocking overview</vt:lpstr>
      <vt:lpstr>Mocking examples</vt:lpstr>
      <vt:lpstr>Real-world example</vt:lpstr>
      <vt:lpstr>Gotchas</vt:lpstr>
      <vt:lpstr>Further reading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Discussion: Unit testing and Mocking</dc:title>
  <dc:creator>Applin, Robert (STFC,RAL,ISIS)</dc:creator>
  <cp:lastModifiedBy>Guest, Gemma (STFC,RAL,ISIS)</cp:lastModifiedBy>
  <cp:revision>402</cp:revision>
  <dcterms:created xsi:type="dcterms:W3CDTF">2019-07-12T07:59:51Z</dcterms:created>
  <dcterms:modified xsi:type="dcterms:W3CDTF">2020-07-28T12:54:37Z</dcterms:modified>
</cp:coreProperties>
</file>