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Introduce self and where you’re from.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3fcf4e3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3fcf4e3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Environment for software is not static. Dependencies change over time too.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are integrating your software into another, forking it, take a serious look at things like code quality and not just functional requirements.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5caf8d71_6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5caf8d71_6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Skype was the “answer”.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Weekly catch up for group leads. Use time to hopefully catch possible duplicate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Takes real time and effort to properly agree and implement true common workflows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5caf8d71_6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5caf8d71_6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Users are trying to achieve a goal, don’t get it in there way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Aim to have as much shared code/workflow as possible across facilities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3fcf4e3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3fcf4e3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didn’t think about this early enough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 person has more time to understand what users do and issues that arise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 less of a developer-mindset when testing functionality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3fcf4e3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3fcf4e3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fcf4e3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fcf4e3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45caf8d7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45caf8d7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5caf8d71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5caf8d71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Describe structure and intent of talk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5caf8d71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5caf8d71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Open source, cross-platform data reduction &amp; analysis framework for neutron &amp; muon data</a:t>
            </a: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C++/Python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OpenMP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Histogram and event data support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Multi-dimensional data structures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Live-data reduction enabled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Qt-based graphical user interface:</a:t>
            </a: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Plotting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Fitting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Full 3D instrument rendering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2D/3D data visualization tools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5caf8d7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5caf8d7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2007: Project begins in earnest at ISIS to support a single instrument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2007-2010: Expansion to multiple instrument support at ISIS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2010: A collaboration was set up between ISIS and ORNL to jointly develop Mantid for support at ISIS, SNS, HFIR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2014: ESS decide to use Mantid as the reduction framework when ESS comes online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2016: ILL joins and starts to implement additional support for reactor facilities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Non-partners: MLZ (Julich), SINQ (PSI), ANSTO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45caf8d71_6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45caf8d71_6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Technical:</a:t>
            </a: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GB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Code quality</a:t>
            </a: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GB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Development workflow</a:t>
            </a: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GB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Environmental: the world (software) is changing around you</a:t>
            </a: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Communication - Developer and User</a:t>
            </a: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Support/QA</a:t>
            </a: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Communication: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Initially all developers in the same room or adjacent rooms. Now developers in different time zones.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Aim to share as much as possible for same techniques at different facilities. Users are now distributed.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Requirements gathering is much hard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45caf8d71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45caf8d71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THEN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Initially Subversion, Trac, Cruise Control. All self-hosted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Commit to trunk.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I refer to it as the “Wild West”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The Good: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Version control existed from the start - traceability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Feedback for if something was broken from builder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Links to source of feature requests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Not so Good: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Build checks done on trunk so not really CI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Maybe the odd branch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No code review before hitting trunk - less likely to change anything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No easy way to track warnings etc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Setup in 2008 works with very small number of developers all near the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does not scale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Distributed project requires a much improved structure.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moved to Git/GitHub/Jenkins with single built development branch and limited code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45caf8d71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45caf8d71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 nice! We’re all on the same team and everyone is doing their best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Conversational tone: Try “Have you considered” or “Can we use X instead” rather than “This should use X”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and avoid wanting the code to be written “exactly” as you would have written it. Is it fit for purpose, maintainable?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45caf8d71_6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45caf8d71_6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Ensure your tests are good quality and treat them like the code they are testing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 them in code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Still feel tests are not quite taken as seriously as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remember learning about TDD and thinking how have I lived without this!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still have to stop myself from wanting to write code before tests.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Ensure system tests don’t go stale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5caf8d71_6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45caf8d71_6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CI: Continuously Integration is about continually ensuring your code is merged with the mainline branch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Avoid long-running branches (with the exception of release branches)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Fits well with agile methodologies of releasing more frequently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 static analysis early and keep warnings at 0. Hard for new devs to understand why “12” is fine but “13” is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analysis recently allowed us to find/fix some unreliable tests that would have taken a very long time to track down without the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Visualize your deployment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Script as much as possible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care with scripts - we accidentally released a version early because of a CI misconfiguration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7.png"/><Relationship Id="rId8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Relationship Id="rId8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Mantid: Lessons from the Long Haul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5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Martyn Gigg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NOBUGS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Brookhaven National Laboratory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October 22-26 2018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525" y="2944600"/>
            <a:ext cx="19050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800" y="2779125"/>
            <a:ext cx="11620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0925" y="3632213"/>
            <a:ext cx="1271096" cy="6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9763" y="3654848"/>
            <a:ext cx="900531" cy="7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950" y="3286475"/>
            <a:ext cx="814900" cy="3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81675" y="771600"/>
            <a:ext cx="1590862" cy="8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Dependencies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729450" y="1873825"/>
            <a:ext cx="76887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Dependencies change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Isolate 3rd party dependencies where possible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Lowers risk that api changes affect everything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Vet them (both code and functionally)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Recently bitten: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Qt-based application required a package that was Qt4 only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400"/>
              <a:t>Qt5 based version of package was available but api had changed enough to require changes to all nearly call sites</a:t>
            </a:r>
            <a:r>
              <a:rPr lang="en-GB"/>
              <a:t>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Old GUI code -&gt; no tests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Decision was taken to create another application from scratch</a:t>
            </a:r>
            <a:endParaRPr sz="12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250" y="4167825"/>
            <a:ext cx="331075" cy="3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213" y="1200150"/>
            <a:ext cx="26765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Communication: Development Team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729450" y="1873400"/>
            <a:ext cx="56478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Setting up Slack doesn’t mean your done with communication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Tools: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Slack for day-to-day chat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Bluejeans for video conference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Daily team stand ups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Fortnightly developer team video conference: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Announcements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Pick topic and delve into more depth to spread knowledge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Annual face-to-face developer meeting with code camps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Vital to meet face to face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Retrospectives on sprints/release cycles</a:t>
            </a:r>
            <a:endParaRPr sz="1400"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388" y="2246050"/>
            <a:ext cx="2419926" cy="113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3525" y="3297325"/>
            <a:ext cx="1863675" cy="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Communication: Users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729450" y="1850275"/>
            <a:ext cx="5111100" cy="30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Software should aim to serve its users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“No one wants to use your software...”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Good communication channels with users is key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Requirements gathering is tricky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Probably one of our most challenging tasks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Only have 1 meeting a year where users from different facilities are in the same room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Define “owners” of features. Have them commit to testing/verification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Developers need to have a very good understanding of the science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Communicate with counterparts at other facilities</a:t>
            </a:r>
            <a:endParaRPr sz="1200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624" y="1487025"/>
            <a:ext cx="3016826" cy="269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QA/Support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653250" y="1873175"/>
            <a:ext cx="5396100" cy="31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Developers != (necessarily) good testers</a:t>
            </a:r>
            <a:endParaRPr sz="1400"/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Often blinded by knowing things too well</a:t>
            </a:r>
            <a:endParaRPr sz="1200"/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Review PRs from other areas of system</a:t>
            </a:r>
            <a:endParaRPr sz="1200"/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Developers supporting users may cause lots of context switching → slowing development</a:t>
            </a:r>
            <a:endParaRPr sz="1400"/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As user-base expands more time naturally needs to be devoted to support</a:t>
            </a:r>
            <a:endParaRPr sz="1400"/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We didn’t think about this early enough</a:t>
            </a:r>
            <a:endParaRPr sz="1200"/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ISIS now has 1 person dedicated to support. Sub teams per technique</a:t>
            </a:r>
            <a:endParaRPr sz="1200"/>
          </a:p>
          <a:p>
            <a:pPr indent="-3048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ORNL has 20% developer time devoted to support. Developer embedded 1-&gt;3 beamline teams 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825" y="1538400"/>
            <a:ext cx="3578675" cy="32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QA/Support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User error reports can often be unreliable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Error reporting system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Feature tracking allows to confirm usage or lack of usage of features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Ask permission!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GDPR</a:t>
            </a:r>
            <a:endParaRPr sz="1200"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950" y="1538400"/>
            <a:ext cx="3578675" cy="32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Use tools and listen to them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Take time to address code quality issues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Effective communication is one of the hardest things to keep under control as you grow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Easy to kid yourself that it’s happening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Consider a dedicated tester/support person as user-base grows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has the first question?</a:t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75" y="1853854"/>
            <a:ext cx="3085850" cy="3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Set the scene: introduce project &amp; history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Lessons: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Technical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Non-technical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Closing remarks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Mantid: Background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660038" y="1783975"/>
            <a:ext cx="1266900" cy="795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Live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6570100" y="2696050"/>
            <a:ext cx="1443000" cy="848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Histogram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900138" y="3071063"/>
            <a:ext cx="1266900" cy="715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Neutron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499" y="3699913"/>
            <a:ext cx="1084896" cy="79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75" y="2274500"/>
            <a:ext cx="1084900" cy="10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3700" y="3544462"/>
            <a:ext cx="1266775" cy="12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2462" y="1986175"/>
            <a:ext cx="965067" cy="10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6875850" y="1494825"/>
            <a:ext cx="1369500" cy="848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Event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466113" y="3953338"/>
            <a:ext cx="1266900" cy="715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Muon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Mantid: Timeline</a:t>
            </a:r>
            <a:endParaRPr/>
          </a:p>
        </p:txBody>
      </p:sp>
      <p:cxnSp>
        <p:nvCxnSpPr>
          <p:cNvPr id="119" name="Google Shape;119;p16"/>
          <p:cNvCxnSpPr/>
          <p:nvPr/>
        </p:nvCxnSpPr>
        <p:spPr>
          <a:xfrm>
            <a:off x="868988" y="3531050"/>
            <a:ext cx="7692600" cy="15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oval"/>
            <a:tailEnd len="med" w="med" type="stealth"/>
          </a:ln>
        </p:spPr>
      </p:cxnSp>
      <p:sp>
        <p:nvSpPr>
          <p:cNvPr id="120" name="Google Shape;120;p16"/>
          <p:cNvSpPr txBox="1"/>
          <p:nvPr/>
        </p:nvSpPr>
        <p:spPr>
          <a:xfrm>
            <a:off x="779900" y="3725975"/>
            <a:ext cx="684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200</a:t>
            </a:r>
            <a:r>
              <a:rPr lang="en-GB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7</a:t>
            </a:r>
            <a:endParaRPr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12" y="2877288"/>
            <a:ext cx="942478" cy="41716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2522513" y="3381052"/>
            <a:ext cx="315000" cy="31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912" y="2475749"/>
            <a:ext cx="1736900" cy="2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775" y="2818913"/>
            <a:ext cx="942478" cy="41716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2406275" y="3725975"/>
            <a:ext cx="6849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2010</a:t>
            </a:r>
            <a:endParaRPr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1538" y="2110500"/>
            <a:ext cx="787098" cy="4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7662" y="2090037"/>
            <a:ext cx="470300" cy="4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362" y="2610312"/>
            <a:ext cx="1736900" cy="2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375" y="2877275"/>
            <a:ext cx="942478" cy="4171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/>
          <p:nvPr/>
        </p:nvSpPr>
        <p:spPr>
          <a:xfrm>
            <a:off x="6865913" y="3381052"/>
            <a:ext cx="315000" cy="31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6749675" y="3725975"/>
            <a:ext cx="6849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2016</a:t>
            </a:r>
            <a:endParaRPr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4808513" y="3381052"/>
            <a:ext cx="315000" cy="31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4692278" y="3725975"/>
            <a:ext cx="6849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2014</a:t>
            </a:r>
            <a:endParaRPr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4338" y="2072775"/>
            <a:ext cx="787098" cy="4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162" y="2572587"/>
            <a:ext cx="1736900" cy="2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175" y="2839550"/>
            <a:ext cx="942478" cy="41716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447075" y="4111875"/>
            <a:ext cx="942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 instrument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7749749" y="4338875"/>
            <a:ext cx="1803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plus non-partner users/contributors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7749751" y="4078475"/>
            <a:ext cx="1310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&gt; 50 </a:t>
            </a: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instruments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1295150" y="2244750"/>
            <a:ext cx="1336800" cy="795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Code Quality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3507825" y="1984450"/>
            <a:ext cx="1977600" cy="795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Environmental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6104975" y="2173950"/>
            <a:ext cx="1977600" cy="795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Development Workflow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3679200" y="3330425"/>
            <a:ext cx="2117400" cy="795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Developer Communication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1057625" y="3752625"/>
            <a:ext cx="2117400" cy="795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User</a:t>
            </a:r>
            <a:r>
              <a:rPr lang="en-GB">
                <a:solidFill>
                  <a:schemeClr val="lt1"/>
                </a:solidFill>
              </a:rPr>
              <a:t> Communication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6300750" y="3560350"/>
            <a:ext cx="2117400" cy="795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Support/QA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Quality: SCM, Issue Tracking &amp; CI (Oh My)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729450" y="1853850"/>
            <a:ext cx="7688700" cy="30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Then: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Now:</a:t>
            </a:r>
            <a:endParaRPr sz="12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938" y="2208638"/>
            <a:ext cx="757764" cy="7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346" y="2314602"/>
            <a:ext cx="1599533" cy="54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7842" y="2380796"/>
            <a:ext cx="1416821" cy="33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4900" y="3529363"/>
            <a:ext cx="947875" cy="13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3950" y="3878175"/>
            <a:ext cx="1470401" cy="6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3550" y="3807800"/>
            <a:ext cx="1855140" cy="7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Quality: Code Review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729450" y="2078875"/>
            <a:ext cx="34617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Vital tool to improve code quality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Done before hits master!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Fresh eyes are always helpful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Traceable for future reference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Difficulties when developing larger features</a:t>
            </a:r>
            <a:endParaRPr sz="1400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175" y="1932849"/>
            <a:ext cx="6538924" cy="29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Quality: Testing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729450" y="2078875"/>
            <a:ext cx="3444300" cy="26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It’s a first class citizen!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Both manual &amp; automatic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Unit testing, integration testing, system testing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Document it!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 single TDD (test-driven development) course changed my view of unit testing</a:t>
            </a:r>
            <a:endParaRPr sz="1400"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750" y="2115450"/>
            <a:ext cx="4313400" cy="21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Quality: CI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729450" y="2078875"/>
            <a:ext cx="3465900" cy="27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CI should check more than just the code builds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Run automated tests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Listen to warnings from compilers!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Use static analysis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Fix unreliable tests as soon as you see them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Keep up with new tools as they become available</a:t>
            </a:r>
            <a:endParaRPr sz="140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852" y="1522925"/>
            <a:ext cx="5630425" cy="355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750" y="1450575"/>
            <a:ext cx="6320049" cy="336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