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77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F8F4AF-408A-4207-968E-B6EEF4DFF74C}">
  <a:tblStyle styleId="{A9F8F4AF-408A-4207-968E-B6EEF4DFF74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ceaeb1b0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ceaeb1b0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dddf8d58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dddf8d58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dddf8d58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dddf8d58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ddf8d5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ddf8d58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dddf8d58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dddf8d58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ddf8d58f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ddf8d58f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dddf8d58f_1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dddf8d58f_1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dddf8d58f_1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dddf8d58f_1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dddf8d58f_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dddf8d58f_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dddf8d58f_1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dddf8d58f_1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6a458e7c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6a458e7c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eaeb1b0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eaeb1b0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6a458e7cc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6a458e7cc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6a458e7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6a458e7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6ab91a48a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76ab91a48a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eaeb1b0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ceaeb1b0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7fe6bf85_1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87fe6bf85_1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7ff1df20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5c7ff1df20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dddf8d58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dddf8d58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ceaeb1b0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ceaeb1b0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dddf8d58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dddf8d58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ddf8d58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ddf8d58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E124-8219-48BE-9EB5-B0B7E1E5370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DDC4-7082-4A11-81DB-C3DE1EB6A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4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IMSSC January 2020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Mantidplot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Bug fixes only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Framework	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Support for Python 3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Updates for several OS’s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Support for nGEM detector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Improved startup resiliency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Many, many algorithm improvements</a:t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775" y="775250"/>
            <a:ext cx="3362675" cy="33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Future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Workbench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Implement remaining functionality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Sliceviewer extensions</a:t>
            </a:r>
            <a:endParaRPr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Non orthogonal axes</a:t>
            </a:r>
            <a:endParaRPr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Any Orientation slices</a:t>
            </a:r>
            <a:endParaRPr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Extracting slices to another workspace</a:t>
            </a:r>
            <a:endParaRPr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Peaks Display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Advanced plotting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Full support of settings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Mantidplot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Migrate users and remove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-1283950" y="30648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274000" y="1584275"/>
            <a:ext cx="68868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Reply to questions / reports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via Forum, Help emails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Time to engage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Providing info. or workaround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Raising an issue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Improved response time!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Python 3 Migration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Tools and Timescales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Drop-in sessions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925" y="585950"/>
            <a:ext cx="3211425" cy="4564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34"/>
          <p:cNvCxnSpPr/>
          <p:nvPr/>
        </p:nvCxnSpPr>
        <p:spPr>
          <a:xfrm flipH="1">
            <a:off x="8132475" y="506275"/>
            <a:ext cx="15900" cy="533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6" name="Google Shape;2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325" y="5724125"/>
            <a:ext cx="36766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 Future</a:t>
            </a:r>
            <a:endParaRPr/>
          </a:p>
        </p:txBody>
      </p:sp>
      <p:sp>
        <p:nvSpPr>
          <p:cNvPr id="282" name="Google Shape;282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Improve Error Reporter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fix anonymous problems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Update Tutorials for Workbench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Engage with more Scientists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see how Mantid is used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understand priority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Quality Assurance improvements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Testing our tests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Track progress of error reports/ issues raised during testing 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Spectroscopy 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148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All GUI’s have been added to  workbench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New moun              analysis interface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Improved plotting in QENS GUI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325" y="2692175"/>
            <a:ext cx="4746499" cy="24870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Spectroscopy </a:t>
            </a:r>
            <a:endParaRPr/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148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Added Indirect settings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ALF View has       been added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Muon fitting functions have been split up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25" y="2277175"/>
            <a:ext cx="5256726" cy="317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Spectroscopy </a:t>
            </a:r>
            <a:endParaRPr/>
          </a:p>
        </p:txBody>
      </p:sp>
      <p:sp>
        <p:nvSpPr>
          <p:cNvPr id="302" name="Google Shape;302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0924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QENS has simultaneous fitting for two tabs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3" name="Google Shape;3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475" y="2262276"/>
            <a:ext cx="4743750" cy="3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Diffraction</a:t>
            </a:r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62214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GB"/>
              <a:t>Single Crystal</a:t>
            </a:r>
            <a:endParaRPr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New algorithms for predicting and indexing peaks in modulated structures</a:t>
            </a:r>
            <a:endParaRPr sz="24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Constrained UB by lattice type eg tetragonal</a:t>
            </a:r>
            <a:endParaRPr sz="24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Improvements in file interchange formats</a:t>
            </a:r>
            <a:endParaRPr sz="24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Generalising integration algorithms to work with non-event data (ongoing)</a:t>
            </a:r>
            <a:endParaRPr sz="2400"/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2800"/>
              <a:t>Engineering (Sept 2019-)</a:t>
            </a:r>
            <a:endParaRPr sz="28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Migration (and simplification) of Engineering UI from MantidPlot to Workbench</a:t>
            </a:r>
            <a:endParaRPr/>
          </a:p>
        </p:txBody>
      </p:sp>
      <p:pic>
        <p:nvPicPr>
          <p:cNvPr id="311" name="Google Shape;3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099" y="1160624"/>
            <a:ext cx="2586575" cy="242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200" y="4319346"/>
            <a:ext cx="2465400" cy="196754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/>
        </p:nvSpPr>
        <p:spPr>
          <a:xfrm>
            <a:off x="6373800" y="3509650"/>
            <a:ext cx="27162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1">
                <a:solidFill>
                  <a:srgbClr val="333333"/>
                </a:solidFill>
                <a:highlight>
                  <a:srgbClr val="FFFFFF"/>
                </a:highlight>
              </a:rPr>
              <a:t>PredictFractionalPeaks works for peaks off the detector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Diffraction</a:t>
            </a:r>
            <a:endParaRPr/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9793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Powder Diffraction</a:t>
            </a:r>
            <a:endParaRPr sz="28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Miscellaneous improvements</a:t>
            </a:r>
            <a:endParaRPr sz="24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HRPD in active use</a:t>
            </a:r>
            <a:endParaRPr sz="24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Total Scattering pdf generation in Polaris scripts</a:t>
            </a:r>
            <a:endParaRPr sz="24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Script to generate Placzek self scattering correction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Absorption Corrections</a:t>
            </a:r>
            <a:endParaRPr sz="28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Support for complex environment shapes in Monte Carlo</a:t>
            </a:r>
            <a:endParaRPr sz="24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400"/>
              <a:t>Testing with Pearl at the moment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800" y="1267674"/>
            <a:ext cx="3264850" cy="24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500" y="4012674"/>
            <a:ext cx="2402700" cy="224252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 txBox="1"/>
          <p:nvPr/>
        </p:nvSpPr>
        <p:spPr>
          <a:xfrm>
            <a:off x="6660750" y="6190100"/>
            <a:ext cx="2102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1">
                <a:solidFill>
                  <a:srgbClr val="333333"/>
                </a:solidFill>
                <a:highlight>
                  <a:srgbClr val="FFFFFF"/>
                </a:highlight>
              </a:rPr>
              <a:t>CAD representation of Pearl environment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SANS </a:t>
            </a:r>
            <a:endParaRPr/>
          </a:p>
        </p:txBody>
      </p:sp>
      <p:sp>
        <p:nvSpPr>
          <p:cNvPr id="328" name="Google Shape;328;p41"/>
          <p:cNvSpPr txBox="1">
            <a:spLocks noGrp="1"/>
          </p:cNvSpPr>
          <p:nvPr>
            <p:ph type="body" idx="1"/>
          </p:nvPr>
        </p:nvSpPr>
        <p:spPr>
          <a:xfrm>
            <a:off x="162125" y="1600200"/>
            <a:ext cx="5973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Numerous Usability Fixes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GB" sz="2300"/>
              <a:t>(Avoid triple-clicking cells, cancel keeps selection, UI cleanup...etc.)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Increased Performance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GB" sz="2300"/>
              <a:t>~35% faster processing in 4.2 and up to ~40% faster batches in 4.3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Zoom Monitor 5 Shifting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Top level history working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375" y="3228578"/>
            <a:ext cx="3252626" cy="3202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375" y="50875"/>
            <a:ext cx="3252625" cy="2661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6542238" y="2712350"/>
            <a:ext cx="19509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Old Q Settings Tab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6328650" y="6410325"/>
            <a:ext cx="23781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Updated Q Settings Tab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Release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Release Date: Monday 26th Mar 2020</a:t>
            </a:r>
            <a:endParaRPr/>
          </a:p>
          <a:p>
            <a:pPr marL="9144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Code freeze: 21st Feb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Beta test: 26th Feb - 10th Mar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Deploy to ISIS Yum Repo: 30 Mar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Still Includes:</a:t>
            </a:r>
            <a:r>
              <a:rPr lang="en-GB" sz="2400"/>
              <a:t> </a:t>
            </a:r>
            <a:endParaRPr sz="2400"/>
          </a:p>
          <a:p>
            <a:pPr marL="9144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Mantid Workbench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Mantidplot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SANS </a:t>
            </a:r>
            <a:endParaRPr/>
          </a:p>
        </p:txBody>
      </p:sp>
      <p:sp>
        <p:nvSpPr>
          <p:cNvPr id="338" name="Google Shape;338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694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Support for TOML User Files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Multiple scattering checks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Integrate Richard’s updated tube calibration scripts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Ongoing usability improvements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2"/>
          <p:cNvSpPr txBox="1">
            <a:spLocks noGrp="1"/>
          </p:cNvSpPr>
          <p:nvPr>
            <p:ph type="title"/>
          </p:nvPr>
        </p:nvSpPr>
        <p:spPr>
          <a:xfrm>
            <a:off x="457200" y="946001"/>
            <a:ext cx="82296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Future Work</a:t>
            </a:r>
            <a:endParaRPr sz="3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Reflectometry</a:t>
            </a:r>
            <a:endParaRPr/>
          </a:p>
        </p:txBody>
      </p:sp>
      <p:sp>
        <p:nvSpPr>
          <p:cNvPr id="345" name="Google Shape;345;p43"/>
          <p:cNvSpPr txBox="1">
            <a:spLocks noGrp="1"/>
          </p:cNvSpPr>
          <p:nvPr>
            <p:ph type="body" idx="1"/>
          </p:nvPr>
        </p:nvSpPr>
        <p:spPr>
          <a:xfrm>
            <a:off x="457200" y="1207600"/>
            <a:ext cx="8229600" cy="4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4.2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Full GUI state included in Project Save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Manually save/load a batch of settings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Generate a recovery script (Workbench only)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Many stability fixes and tests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4.3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System tests for new workflow algorithms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Fixes to workspace history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GB"/>
              <a:t>Options dialog re-added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C2FA71-C88F-4E94-9126-275FECA70C5A}"/>
              </a:ext>
            </a:extLst>
          </p:cNvPr>
          <p:cNvSpPr txBox="1"/>
          <p:nvPr/>
        </p:nvSpPr>
        <p:spPr>
          <a:xfrm>
            <a:off x="412230" y="569628"/>
            <a:ext cx="8461945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1. </a:t>
            </a:r>
            <a:r>
              <a:rPr lang="en-US" sz="1600" b="1" dirty="0" err="1">
                <a:latin typeface="Arial"/>
                <a:cs typeface="Arial"/>
              </a:rPr>
              <a:t>SliceViewer</a:t>
            </a:r>
            <a:r>
              <a:rPr lang="en-US" sz="1600" b="1" dirty="0">
                <a:latin typeface="Arial"/>
                <a:cs typeface="Arial"/>
              </a:rPr>
              <a:t> or similar according to our previous specs</a:t>
            </a:r>
            <a:br>
              <a:rPr lang="en-US" sz="1600" b="1" dirty="0">
                <a:latin typeface="Arial"/>
                <a:cs typeface="Arial"/>
              </a:rPr>
            </a:br>
            <a:r>
              <a:rPr lang="en-US" sz="1600" b="1" dirty="0">
                <a:latin typeface="Arial"/>
                <a:cs typeface="Arial"/>
              </a:rPr>
              <a:t/>
            </a:r>
            <a:br>
              <a:rPr lang="en-US" sz="1600" b="1" dirty="0">
                <a:latin typeface="Arial"/>
                <a:cs typeface="Arial"/>
              </a:rPr>
            </a:br>
            <a:r>
              <a:rPr lang="en-US" sz="1600" b="1" dirty="0">
                <a:latin typeface="Arial"/>
                <a:cs typeface="Arial"/>
              </a:rPr>
              <a:t/>
            </a:r>
            <a:br>
              <a:rPr lang="en-US" sz="1600" b="1" dirty="0">
                <a:latin typeface="Arial"/>
                <a:cs typeface="Arial"/>
              </a:rPr>
            </a:br>
            <a:r>
              <a:rPr lang="en-US" sz="1600" b="1" dirty="0">
                <a:latin typeface="Arial"/>
                <a:cs typeface="Arial"/>
              </a:rPr>
              <a:t/>
            </a:r>
            <a:br>
              <a:rPr lang="en-US" sz="1600" b="1" dirty="0">
                <a:latin typeface="Arial"/>
                <a:cs typeface="Arial"/>
              </a:rPr>
            </a:br>
            <a:r>
              <a:rPr lang="en-US" sz="1600" b="1" dirty="0">
                <a:latin typeface="Arial"/>
                <a:cs typeface="Arial"/>
              </a:rPr>
              <a:t/>
            </a:r>
            <a:br>
              <a:rPr lang="en-US" sz="1600" b="1" dirty="0">
                <a:latin typeface="Arial"/>
                <a:cs typeface="Arial"/>
              </a:rPr>
            </a:br>
            <a:r>
              <a:rPr lang="en-US" sz="1600" b="1" dirty="0">
                <a:latin typeface="Arial"/>
                <a:cs typeface="Arial"/>
              </a:rPr>
              <a:t/>
            </a:r>
            <a:br>
              <a:rPr lang="en-US" sz="1600" b="1" dirty="0">
                <a:latin typeface="Arial"/>
                <a:cs typeface="Arial"/>
              </a:rPr>
            </a:br>
            <a:r>
              <a:rPr lang="en-US" sz="1600" b="1" dirty="0">
                <a:latin typeface="Arial"/>
                <a:cs typeface="Arial"/>
              </a:rPr>
              <a:t/>
            </a:r>
            <a:br>
              <a:rPr lang="en-US" sz="1600" b="1" dirty="0">
                <a:latin typeface="Arial"/>
                <a:cs typeface="Arial"/>
              </a:rPr>
            </a:br>
            <a:r>
              <a:rPr lang="en-US" sz="1600" b="1" dirty="0">
                <a:latin typeface="Arial"/>
                <a:cs typeface="Arial"/>
              </a:rPr>
              <a:t/>
            </a:r>
            <a:br>
              <a:rPr lang="en-US" sz="1600" b="1" dirty="0">
                <a:latin typeface="Arial"/>
                <a:cs typeface="Arial"/>
              </a:rPr>
            </a:br>
            <a:r>
              <a:rPr lang="en-US" sz="1600" b="1" dirty="0">
                <a:latin typeface="Arial"/>
                <a:cs typeface="Arial"/>
              </a:rPr>
              <a:t/>
            </a:r>
            <a:br>
              <a:rPr lang="en-US" sz="1600" b="1" dirty="0">
                <a:latin typeface="Arial"/>
                <a:cs typeface="Arial"/>
              </a:rPr>
            </a:br>
            <a:r>
              <a:rPr lang="en-US" sz="1600" b="1" dirty="0">
                <a:latin typeface="Arial"/>
                <a:cs typeface="Arial"/>
              </a:rPr>
              <a:t/>
            </a:r>
            <a:br>
              <a:rPr lang="en-US" sz="1600" b="1" dirty="0">
                <a:latin typeface="Arial"/>
                <a:cs typeface="Arial"/>
              </a:rPr>
            </a:br>
            <a:r>
              <a:rPr lang="en-US" sz="1600" b="1" dirty="0">
                <a:latin typeface="Arial"/>
                <a:cs typeface="Arial"/>
              </a:rPr>
              <a:t/>
            </a:r>
            <a:br>
              <a:rPr lang="en-US" sz="1600" b="1" dirty="0">
                <a:latin typeface="Arial"/>
                <a:cs typeface="Arial"/>
              </a:rPr>
            </a:br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>
                <a:latin typeface="Arial"/>
                <a:cs typeface="Arial"/>
              </a:rPr>
              <a:t>2. Background subtraction option in the GUI (“Experiment settings” tab?). </a:t>
            </a:r>
          </a:p>
          <a:p>
            <a:r>
              <a:rPr lang="en-US" sz="1600" b="1" dirty="0">
                <a:latin typeface="Arial"/>
                <a:cs typeface="Arial"/>
              </a:rPr>
              <a:t>    Ideally make table into tree and add per angle background region (as list (of lists)).</a:t>
            </a:r>
          </a:p>
          <a:p>
            <a:r>
              <a:rPr lang="en-US" sz="1600" b="1" dirty="0">
                <a:latin typeface="Arial"/>
                <a:cs typeface="Arial"/>
              </a:rPr>
              <a:t/>
            </a:r>
            <a:br>
              <a:rPr lang="en-US" sz="1600" b="1" dirty="0">
                <a:latin typeface="Arial"/>
                <a:cs typeface="Arial"/>
              </a:rPr>
            </a:br>
            <a:r>
              <a:rPr lang="en-US" sz="1600" b="1" dirty="0">
                <a:latin typeface="Arial"/>
                <a:cs typeface="Arial"/>
              </a:rPr>
              <a:t>3. Correct detector pixel positions (algorithm - </a:t>
            </a:r>
            <a:r>
              <a:rPr lang="en-US" sz="1600" b="1" dirty="0" err="1">
                <a:latin typeface="Arial"/>
                <a:cs typeface="Arial"/>
              </a:rPr>
              <a:t>ApplyCalibration</a:t>
            </a:r>
            <a:r>
              <a:rPr lang="en-US" sz="1600" b="1" dirty="0">
                <a:latin typeface="Arial"/>
                <a:cs typeface="Arial"/>
              </a:rPr>
              <a:t>?)</a:t>
            </a:r>
          </a:p>
          <a:p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>
                <a:latin typeface="Arial"/>
                <a:cs typeface="Arial"/>
              </a:rPr>
              <a:t>4. Generate </a:t>
            </a:r>
            <a:r>
              <a:rPr lang="en-US" sz="1600" b="1" dirty="0" err="1">
                <a:latin typeface="Arial"/>
                <a:cs typeface="Arial"/>
              </a:rPr>
              <a:t>polarisation</a:t>
            </a:r>
            <a:r>
              <a:rPr lang="en-US" sz="1600" b="1" dirty="0">
                <a:latin typeface="Arial"/>
                <a:cs typeface="Arial"/>
              </a:rPr>
              <a:t> corrections (algorithm)</a:t>
            </a:r>
            <a:br>
              <a:rPr lang="en-US" sz="1600" b="1" dirty="0">
                <a:latin typeface="Arial"/>
                <a:cs typeface="Arial"/>
              </a:rPr>
            </a:br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>
                <a:latin typeface="Arial"/>
                <a:cs typeface="Arial"/>
              </a:rPr>
              <a:t>5. Stitch option for interlacing</a:t>
            </a:r>
          </a:p>
          <a:p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>
                <a:latin typeface="Arial"/>
                <a:cs typeface="Arial"/>
              </a:rPr>
              <a:t>6. Q error bars (</a:t>
            </a:r>
            <a:r>
              <a:rPr lang="en-US" sz="1600" b="1" dirty="0">
                <a:latin typeface="Symbol"/>
                <a:cs typeface="Arial"/>
                <a:sym typeface="Symbol"/>
              </a:rPr>
              <a:t>l</a:t>
            </a:r>
            <a:r>
              <a:rPr lang="en-US" sz="1600" b="1" dirty="0">
                <a:latin typeface="Arial"/>
                <a:cs typeface="Arial"/>
              </a:rPr>
              <a:t> error bar propagation)</a:t>
            </a:r>
          </a:p>
          <a:p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>
                <a:latin typeface="Arial"/>
                <a:cs typeface="Arial"/>
              </a:rPr>
              <a:t>7. Realistic beam path (e.g. additional reflection) - IDF change?</a:t>
            </a:r>
            <a:br>
              <a:rPr lang="en-US" sz="1600" b="1" dirty="0">
                <a:latin typeface="Arial"/>
                <a:cs typeface="Arial"/>
              </a:rPr>
            </a:br>
            <a:endParaRPr lang="en-US" sz="1600" b="1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79F31-A55E-4F56-8042-BDDAF1E32BCB}"/>
              </a:ext>
            </a:extLst>
          </p:cNvPr>
          <p:cNvSpPr txBox="1"/>
          <p:nvPr/>
        </p:nvSpPr>
        <p:spPr>
          <a:xfrm>
            <a:off x="0" y="74950"/>
            <a:ext cx="91439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Reflectometry Priorities 2020</a:t>
            </a:r>
          </a:p>
        </p:txBody>
      </p:sp>
      <p:pic>
        <p:nvPicPr>
          <p:cNvPr id="11" name="Picture 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04047873-C980-42FC-87D2-683809BE4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21" y="999353"/>
            <a:ext cx="4576061" cy="248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1C2DEF-C54A-4DC3-98E8-5931BC44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5" y="3663845"/>
            <a:ext cx="272322" cy="294807"/>
          </a:xfrm>
          <a:prstGeom prst="rect">
            <a:avLst/>
          </a:prstGeom>
        </p:spPr>
      </p:pic>
      <p:pic>
        <p:nvPicPr>
          <p:cNvPr id="23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9C4A0F-0412-4D00-8418-3D350423D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4" y="5380218"/>
            <a:ext cx="272322" cy="2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90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4048" y="1600200"/>
            <a:ext cx="3682752" cy="49251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tool which allows the following workflow</a:t>
            </a:r>
          </a:p>
          <a:p>
            <a:pPr lvl="1"/>
            <a:r>
              <a:rPr lang="en-GB" dirty="0"/>
              <a:t>Define </a:t>
            </a:r>
            <a:r>
              <a:rPr lang="en-GB" dirty="0" err="1"/>
              <a:t>RoI</a:t>
            </a:r>
            <a:r>
              <a:rPr lang="en-GB" dirty="0"/>
              <a:t> in one direction</a:t>
            </a:r>
          </a:p>
          <a:p>
            <a:pPr lvl="1"/>
            <a:r>
              <a:rPr lang="en-GB" dirty="0"/>
              <a:t>Show integrated projection in other and </a:t>
            </a:r>
            <a:r>
              <a:rPr lang="en-GB" dirty="0" err="1"/>
              <a:t>ToF</a:t>
            </a:r>
            <a:endParaRPr lang="en-GB" dirty="0"/>
          </a:p>
          <a:p>
            <a:pPr lvl="1"/>
            <a:r>
              <a:rPr lang="en-GB" dirty="0"/>
              <a:t>Define </a:t>
            </a:r>
            <a:r>
              <a:rPr lang="en-GB" dirty="0" err="1"/>
              <a:t>RoI</a:t>
            </a:r>
            <a:r>
              <a:rPr lang="en-GB" dirty="0"/>
              <a:t> and </a:t>
            </a:r>
            <a:r>
              <a:rPr lang="en-GB" dirty="0" err="1"/>
              <a:t>RoB</a:t>
            </a:r>
            <a:r>
              <a:rPr lang="en-GB" dirty="0"/>
              <a:t> (possible a mask too?)</a:t>
            </a:r>
          </a:p>
          <a:p>
            <a:pPr lvl="1"/>
            <a:r>
              <a:rPr lang="en-GB" dirty="0"/>
              <a:t>Show integrated projections of </a:t>
            </a:r>
            <a:r>
              <a:rPr lang="en-GB" dirty="0" err="1"/>
              <a:t>RoI</a:t>
            </a:r>
            <a:r>
              <a:rPr lang="en-GB" dirty="0"/>
              <a:t> and </a:t>
            </a:r>
            <a:r>
              <a:rPr lang="en-GB" dirty="0" err="1"/>
              <a:t>RoB</a:t>
            </a:r>
            <a:r>
              <a:rPr lang="en-GB" dirty="0"/>
              <a:t> if defined</a:t>
            </a:r>
          </a:p>
          <a:p>
            <a:pPr lvl="1"/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543314" cy="479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797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 (Spectrum Viewer Style)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778843"/>
            <a:ext cx="91630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791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p44"/>
          <p:cNvGraphicFramePr/>
          <p:nvPr/>
        </p:nvGraphicFramePr>
        <p:xfrm>
          <a:off x="312821" y="779959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{A9F8F4AF-408A-4207-968E-B6EEF4DFF74C}</a:tableStyleId>
              </a:tblPr>
              <a:tblGrid>
                <a:gridCol w="42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Tasks</a:t>
                      </a:r>
                      <a:endParaRPr sz="2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 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Comments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u="none" strike="noStrike" cap="none">
                          <a:solidFill>
                            <a:schemeClr val="accent6"/>
                          </a:solidFill>
                        </a:rPr>
                        <a:t>Priority:</a:t>
                      </a:r>
                      <a:endParaRPr sz="1600" b="0" u="none" strike="noStrike" cap="non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rgbClr val="FFFF00"/>
                          </a:solidFill>
                        </a:rPr>
                        <a:t>Further develop GUI / process list for reconstruction with SAVU backend</a:t>
                      </a:r>
                      <a:endParaRPr sz="1600" u="none" strike="noStrike" cap="none">
                        <a:solidFill>
                          <a:srgbClr val="FFFF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strike="noStrike" cap="none"/>
                        <a:t>reconstruction for white beam spectrum</a:t>
                      </a:r>
                      <a:endParaRPr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strike="noStrike" cap="none"/>
                        <a:t>includes Tomopy/ Astra with all options for FBP and iterative reconstructions;</a:t>
                      </a:r>
                      <a:endParaRPr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strike="noStrike" cap="none"/>
                        <a:t>Either locally or on cluster / </a:t>
                      </a:r>
                      <a:r>
                        <a:rPr lang="en-GB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iDaaaS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Later:</a:t>
                      </a:r>
                      <a:endParaRPr sz="1600" b="0" u="none" strike="noStrike" cap="non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6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u="none" strike="noStrike" cap="none">
                          <a:solidFill>
                            <a:schemeClr val="lt1"/>
                          </a:solidFill>
                        </a:rPr>
                        <a:t>Reconstruction of 4D data sets, i.e. for multiple sub-wavelength ranges / multi-channel data</a:t>
                      </a:r>
                      <a:endParaRPr sz="1600" b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strike="noStrike" cap="none"/>
                        <a:t>Reconstruct 4D (3D+wavelength) data volumes; </a:t>
                      </a:r>
                      <a:endParaRPr sz="16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strike="noStrike" cap="none"/>
                        <a:t>Visualisation is a challenge</a:t>
                      </a:r>
                      <a:endParaRPr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strike="noStrike" cap="none"/>
                        <a:t>Develop NXS-tomo format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u="none" strike="noStrike" cap="none">
                          <a:solidFill>
                            <a:schemeClr val="lt1"/>
                          </a:solidFill>
                        </a:rPr>
                        <a:t>Gather requirements for Bragg edge analysis</a:t>
                      </a:r>
                      <a:endParaRPr sz="1600" b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/>
                        <a:t>See what other codes do well/ not well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1" name="Google Shape;351;p44"/>
          <p:cNvSpPr txBox="1"/>
          <p:nvPr/>
        </p:nvSpPr>
        <p:spPr>
          <a:xfrm>
            <a:off x="457200" y="-2186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Imaging work plan 2020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Mantid Workbench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3600" u="sng"/>
              <a:t>Ready for use</a:t>
            </a:r>
            <a:endParaRPr sz="3600" u="sng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Interfaces</a:t>
            </a:r>
            <a:endParaRPr sz="1400"/>
          </a:p>
          <a:p>
            <a:pPr marL="457200" lvl="0" indent="-317500" algn="l" rtl="0"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SANS v2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mSlice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GB" sz="1400">
                <a:solidFill>
                  <a:schemeClr val="accent1"/>
                </a:solidFill>
              </a:rPr>
              <a:t>Reflectometry</a:t>
            </a:r>
            <a:endParaRPr sz="1400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GB" sz="1400">
                <a:solidFill>
                  <a:schemeClr val="accent1"/>
                </a:solidFill>
              </a:rPr>
              <a:t>Muon</a:t>
            </a:r>
            <a:endParaRPr sz="1400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GB" sz="1400">
                <a:solidFill>
                  <a:schemeClr val="accent1"/>
                </a:solidFill>
              </a:rPr>
              <a:t>Indirect</a:t>
            </a:r>
            <a:endParaRPr sz="1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All algorithms, scripts, workflows</a:t>
            </a:r>
            <a:endParaRPr sz="1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1D plotting, Colour maps</a:t>
            </a:r>
            <a:endParaRPr sz="1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3D plotting via scripts</a:t>
            </a:r>
            <a:endParaRPr sz="1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Fitting</a:t>
            </a:r>
            <a:endParaRPr sz="1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1"/>
                </a:solidFill>
              </a:rPr>
              <a:t>Slice / Spectrum Viewer </a:t>
            </a:r>
            <a:endParaRPr sz="1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Script and iPython window</a:t>
            </a:r>
            <a:endParaRPr sz="1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Instrument View</a:t>
            </a:r>
            <a:endParaRPr sz="1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Project save/load/recovery</a:t>
            </a:r>
            <a:endParaRPr sz="1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Workspace History</a:t>
            </a:r>
            <a:endParaRPr sz="1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Sample Logs</a:t>
            </a:r>
            <a:endParaRPr sz="1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Script Repository</a:t>
            </a:r>
            <a:endParaRPr sz="1400"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3600" u="sng"/>
              <a:t>Future versions</a:t>
            </a:r>
            <a:endParaRPr sz="3600" u="sng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Interfaces</a:t>
            </a:r>
            <a:endParaRPr sz="1400"/>
          </a:p>
          <a:p>
            <a:pPr marL="457200" lvl="0" indent="-317500" algn="l" rtl="0"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Engin-X</a:t>
            </a:r>
            <a:endParaRPr sz="1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Sliceviewer extensions</a:t>
            </a:r>
            <a:endParaRPr sz="1400"/>
          </a:p>
          <a:p>
            <a:pPr marL="457200" lvl="0" indent="-317500" algn="l" rtl="0"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Non orthogonal axes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Any Orientation slices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Extracting slices to another workspace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Peaks Display</a:t>
            </a:r>
            <a:endParaRPr sz="1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3D plotting via GUI</a:t>
            </a:r>
            <a:endParaRPr sz="1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Icat interface</a:t>
            </a:r>
            <a:endParaRPr sz="1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VSI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Mantid Team structure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7"/>
          <p:cNvGrpSpPr/>
          <p:nvPr/>
        </p:nvGrpSpPr>
        <p:grpSpPr>
          <a:xfrm>
            <a:off x="1932223" y="2918306"/>
            <a:ext cx="1283752" cy="3170560"/>
            <a:chOff x="5554892" y="1353155"/>
            <a:chExt cx="1283752" cy="3170560"/>
          </a:xfrm>
        </p:grpSpPr>
        <p:sp>
          <p:nvSpPr>
            <p:cNvPr id="173" name="Google Shape;173;p27"/>
            <p:cNvSpPr/>
            <p:nvPr/>
          </p:nvSpPr>
          <p:spPr>
            <a:xfrm>
              <a:off x="5554892" y="1353155"/>
              <a:ext cx="167400" cy="289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" name="Google Shape;174;p27"/>
            <p:cNvSpPr txBox="1"/>
            <p:nvPr/>
          </p:nvSpPr>
          <p:spPr>
            <a:xfrm>
              <a:off x="5722344" y="3965415"/>
              <a:ext cx="1116300" cy="5583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Dimitar Tasev (Imaging)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457175" y="2543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ISIS Development Team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1938923" y="2964880"/>
            <a:ext cx="167400" cy="209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4674AA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7"/>
          <p:cNvSpPr txBox="1"/>
          <p:nvPr/>
        </p:nvSpPr>
        <p:spPr>
          <a:xfrm>
            <a:off x="2106326" y="4754657"/>
            <a:ext cx="1116300" cy="558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6350" tIns="6350" rIns="6350" bIns="63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Phil Colebrooke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7"/>
          <p:cNvGrpSpPr/>
          <p:nvPr/>
        </p:nvGrpSpPr>
        <p:grpSpPr>
          <a:xfrm>
            <a:off x="8027650" y="1738367"/>
            <a:ext cx="1007000" cy="4076658"/>
            <a:chOff x="8027650" y="1281167"/>
            <a:chExt cx="1007000" cy="4076658"/>
          </a:xfrm>
        </p:grpSpPr>
        <p:sp>
          <p:nvSpPr>
            <p:cNvPr id="179" name="Google Shape;179;p27"/>
            <p:cNvSpPr txBox="1"/>
            <p:nvPr/>
          </p:nvSpPr>
          <p:spPr>
            <a:xfrm>
              <a:off x="8127150" y="2969600"/>
              <a:ext cx="888300" cy="5583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Graduate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7"/>
            <p:cNvSpPr txBox="1"/>
            <p:nvPr/>
          </p:nvSpPr>
          <p:spPr>
            <a:xfrm>
              <a:off x="8127150" y="1750400"/>
              <a:ext cx="888300" cy="558300"/>
            </a:xfrm>
            <a:prstGeom prst="rect">
              <a:avLst/>
            </a:prstGeom>
            <a:solidFill>
              <a:srgbClr val="4674AA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Staff or </a:t>
              </a:r>
              <a:b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Tessella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7"/>
            <p:cNvSpPr txBox="1"/>
            <p:nvPr/>
          </p:nvSpPr>
          <p:spPr>
            <a:xfrm>
              <a:off x="8127150" y="3579200"/>
              <a:ext cx="888300" cy="558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7"/>
            <p:cNvSpPr txBox="1"/>
            <p:nvPr/>
          </p:nvSpPr>
          <p:spPr>
            <a:xfrm>
              <a:off x="8127150" y="4188800"/>
              <a:ext cx="888300" cy="558300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Temporary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7"/>
            <p:cNvSpPr txBox="1"/>
            <p:nvPr/>
          </p:nvSpPr>
          <p:spPr>
            <a:xfrm>
              <a:off x="8127150" y="4799525"/>
              <a:ext cx="907500" cy="558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Vacancy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 Empty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7"/>
            <p:cNvSpPr txBox="1"/>
            <p:nvPr/>
          </p:nvSpPr>
          <p:spPr>
            <a:xfrm>
              <a:off x="8127150" y="2361125"/>
              <a:ext cx="907500" cy="558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Transfer</a:t>
              </a:r>
              <a:b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planned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7"/>
            <p:cNvSpPr txBox="1"/>
            <p:nvPr/>
          </p:nvSpPr>
          <p:spPr>
            <a:xfrm>
              <a:off x="8027650" y="1281167"/>
              <a:ext cx="930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latin typeface="Calibri"/>
                  <a:ea typeface="Calibri"/>
                  <a:cs typeface="Calibri"/>
                  <a:sym typeface="Calibri"/>
                </a:rPr>
                <a:t>Key:</a:t>
              </a:r>
              <a:endParaRPr sz="24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7"/>
          <p:cNvSpPr txBox="1"/>
          <p:nvPr/>
        </p:nvSpPr>
        <p:spPr>
          <a:xfrm>
            <a:off x="4827294" y="4754640"/>
            <a:ext cx="1116300" cy="55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350" tIns="6350" rIns="6350" bIns="63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Richard Waite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4682123" y="2964880"/>
            <a:ext cx="167400" cy="209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4674AA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7"/>
          <p:cNvSpPr txBox="1"/>
          <p:nvPr/>
        </p:nvSpPr>
        <p:spPr>
          <a:xfrm>
            <a:off x="4827294" y="5517365"/>
            <a:ext cx="1116300" cy="55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350" tIns="6350" rIns="6350" bIns="63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Martyn Gigg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27"/>
          <p:cNvGrpSpPr/>
          <p:nvPr/>
        </p:nvGrpSpPr>
        <p:grpSpPr>
          <a:xfrm>
            <a:off x="1848104" y="1614096"/>
            <a:ext cx="5447740" cy="2936127"/>
            <a:chOff x="1390904" y="2371"/>
            <a:chExt cx="5447740" cy="2936127"/>
          </a:xfrm>
        </p:grpSpPr>
        <p:sp>
          <p:nvSpPr>
            <p:cNvPr id="190" name="Google Shape;190;p27"/>
            <p:cNvSpPr/>
            <p:nvPr/>
          </p:nvSpPr>
          <p:spPr>
            <a:xfrm>
              <a:off x="5554892" y="1353155"/>
              <a:ext cx="167400" cy="130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1" name="Google Shape;191;p27"/>
            <p:cNvSpPr/>
            <p:nvPr/>
          </p:nvSpPr>
          <p:spPr>
            <a:xfrm>
              <a:off x="5554892" y="1353155"/>
              <a:ext cx="167400" cy="51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2" name="Google Shape;192;p27"/>
            <p:cNvSpPr/>
            <p:nvPr/>
          </p:nvSpPr>
          <p:spPr>
            <a:xfrm>
              <a:off x="3975256" y="560547"/>
              <a:ext cx="2026200" cy="23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3" name="Google Shape;193;p27"/>
            <p:cNvSpPr/>
            <p:nvPr/>
          </p:nvSpPr>
          <p:spPr>
            <a:xfrm>
              <a:off x="4204108" y="1353155"/>
              <a:ext cx="167400" cy="130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4" name="Google Shape;194;p27"/>
            <p:cNvSpPr/>
            <p:nvPr/>
          </p:nvSpPr>
          <p:spPr>
            <a:xfrm>
              <a:off x="4204108" y="1353155"/>
              <a:ext cx="167400" cy="51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5" name="Google Shape;195;p27"/>
            <p:cNvSpPr/>
            <p:nvPr/>
          </p:nvSpPr>
          <p:spPr>
            <a:xfrm>
              <a:off x="3975256" y="560547"/>
              <a:ext cx="675300" cy="23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6" name="Google Shape;196;p27"/>
            <p:cNvSpPr/>
            <p:nvPr/>
          </p:nvSpPr>
          <p:spPr>
            <a:xfrm>
              <a:off x="2853323" y="1353155"/>
              <a:ext cx="167400" cy="130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7" name="Google Shape;197;p27"/>
            <p:cNvSpPr/>
            <p:nvPr/>
          </p:nvSpPr>
          <p:spPr>
            <a:xfrm>
              <a:off x="2853323" y="1353155"/>
              <a:ext cx="167400" cy="51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8" name="Google Shape;198;p27"/>
            <p:cNvSpPr/>
            <p:nvPr/>
          </p:nvSpPr>
          <p:spPr>
            <a:xfrm>
              <a:off x="3299864" y="560547"/>
              <a:ext cx="675300" cy="23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9" name="Google Shape;199;p27"/>
            <p:cNvSpPr/>
            <p:nvPr/>
          </p:nvSpPr>
          <p:spPr>
            <a:xfrm>
              <a:off x="1502539" y="1353155"/>
              <a:ext cx="167400" cy="130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0" name="Google Shape;200;p27"/>
            <p:cNvSpPr/>
            <p:nvPr/>
          </p:nvSpPr>
          <p:spPr>
            <a:xfrm>
              <a:off x="1502539" y="1353155"/>
              <a:ext cx="167400" cy="51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1" name="Google Shape;201;p27"/>
            <p:cNvSpPr/>
            <p:nvPr/>
          </p:nvSpPr>
          <p:spPr>
            <a:xfrm>
              <a:off x="1949080" y="560547"/>
              <a:ext cx="2026200" cy="23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2" name="Google Shape;202;p27"/>
            <p:cNvSpPr/>
            <p:nvPr/>
          </p:nvSpPr>
          <p:spPr>
            <a:xfrm>
              <a:off x="3417080" y="2371"/>
              <a:ext cx="1116300" cy="558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 txBox="1"/>
            <p:nvPr/>
          </p:nvSpPr>
          <p:spPr>
            <a:xfrm>
              <a:off x="3417080" y="2371"/>
              <a:ext cx="1116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Nick Draper (PM)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390904" y="794980"/>
              <a:ext cx="1116300" cy="558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 txBox="1"/>
            <p:nvPr/>
          </p:nvSpPr>
          <p:spPr>
            <a:xfrm>
              <a:off x="1390904" y="794980"/>
              <a:ext cx="1116300" cy="558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Vacancy</a:t>
              </a: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(Core)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669992" y="1587589"/>
              <a:ext cx="1116300" cy="558300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 txBox="1"/>
            <p:nvPr/>
          </p:nvSpPr>
          <p:spPr>
            <a:xfrm>
              <a:off x="1669992" y="1587589"/>
              <a:ext cx="1116300" cy="55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Daniel Murphy (Support)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1669992" y="2380198"/>
              <a:ext cx="1116300" cy="558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 txBox="1"/>
            <p:nvPr/>
          </p:nvSpPr>
          <p:spPr>
            <a:xfrm>
              <a:off x="1669992" y="2380198"/>
              <a:ext cx="1116300" cy="55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Alice Russell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2741688" y="794980"/>
              <a:ext cx="1116300" cy="558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 txBox="1"/>
            <p:nvPr/>
          </p:nvSpPr>
          <p:spPr>
            <a:xfrm>
              <a:off x="2741688" y="794980"/>
              <a:ext cx="1116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Gemma Guest (LSS)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3020776" y="1587589"/>
              <a:ext cx="1116300" cy="558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 txBox="1"/>
            <p:nvPr/>
          </p:nvSpPr>
          <p:spPr>
            <a:xfrm>
              <a:off x="3020776" y="1587589"/>
              <a:ext cx="1116300" cy="5583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David Fairbrother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3020776" y="2380198"/>
              <a:ext cx="1116300" cy="558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 txBox="1"/>
            <p:nvPr/>
          </p:nvSpPr>
          <p:spPr>
            <a:xfrm>
              <a:off x="3020776" y="2380198"/>
              <a:ext cx="1116300" cy="558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Gio Di Sienna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092472" y="794980"/>
              <a:ext cx="1116300" cy="558300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 txBox="1"/>
            <p:nvPr/>
          </p:nvSpPr>
          <p:spPr>
            <a:xfrm>
              <a:off x="4092472" y="794980"/>
              <a:ext cx="1116300" cy="55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Danny Hindson </a:t>
              </a: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iffraction)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4371560" y="1587589"/>
              <a:ext cx="1116300" cy="558300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 txBox="1"/>
            <p:nvPr/>
          </p:nvSpPr>
          <p:spPr>
            <a:xfrm>
              <a:off x="4371560" y="1587589"/>
              <a:ext cx="1116300" cy="55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Harriet Brown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4371560" y="2380198"/>
              <a:ext cx="1116300" cy="558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 txBox="1"/>
            <p:nvPr/>
          </p:nvSpPr>
          <p:spPr>
            <a:xfrm>
              <a:off x="4371560" y="2380198"/>
              <a:ext cx="1116300" cy="558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Connor Finn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443257" y="794980"/>
              <a:ext cx="1116300" cy="558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 txBox="1"/>
            <p:nvPr/>
          </p:nvSpPr>
          <p:spPr>
            <a:xfrm>
              <a:off x="5443257" y="794980"/>
              <a:ext cx="1116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Anthony Lim</a:t>
              </a: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(</a:t>
              </a: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Spectroscopy</a:t>
              </a:r>
              <a:r>
                <a:rPr lang="en-GB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722344" y="1587589"/>
              <a:ext cx="1116300" cy="558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 txBox="1"/>
            <p:nvPr/>
          </p:nvSpPr>
          <p:spPr>
            <a:xfrm>
              <a:off x="5722344" y="1587589"/>
              <a:ext cx="1116300" cy="55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Matthew Andrew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5722344" y="2380198"/>
              <a:ext cx="1116300" cy="558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 txBox="1"/>
            <p:nvPr/>
          </p:nvSpPr>
          <p:spPr>
            <a:xfrm>
              <a:off x="5722344" y="2380198"/>
              <a:ext cx="1116300" cy="558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27"/>
          <p:cNvSpPr txBox="1"/>
          <p:nvPr/>
        </p:nvSpPr>
        <p:spPr>
          <a:xfrm>
            <a:off x="6179544" y="3991915"/>
            <a:ext cx="1116300" cy="55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350" tIns="6350" rIns="6350" bIns="63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Stephen Smith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NTC March 2020 - Mantid plot or workbench?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Beta testing, in or out of cycle?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Is everyone ready for Python 3?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When are the Groups User meetings? Should Mantid present a poster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Next Mantid User Meeting? Where? Topics?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Mantid Review?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since last SSC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</a:t>
            </a:r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Workbench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All remaining user interfaces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Initial Sliceviewer inc. Spectrumviewer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Plotting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Options and formatting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Plot scripting to python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improved usability, context menus etc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Plot windows stay on top </a:t>
            </a:r>
            <a:br>
              <a:rPr lang="en-GB"/>
            </a:br>
            <a:r>
              <a:rPr lang="en-GB"/>
              <a:t>for drag and drop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2D plot normalisation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Tiled plots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050" y="578293"/>
            <a:ext cx="2091875" cy="20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925" y="3228398"/>
            <a:ext cx="2883299" cy="212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Workbench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Script repository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Fit workspaces available from the window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Show Detectors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Scripting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Improved auto completion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Output filtering by tab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Better control of text zooming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Project saving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Warning on saving large projects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No longer freezes on large projects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Lots of bug fixes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683" y="3208123"/>
            <a:ext cx="2796367" cy="27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Office PowerPoint</Application>
  <PresentationFormat>On-screen Show (4:3)</PresentationFormat>
  <Paragraphs>250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Symbol</vt:lpstr>
      <vt:lpstr>Office Theme</vt:lpstr>
      <vt:lpstr>Office Theme</vt:lpstr>
      <vt:lpstr>IMSSC January 2020</vt:lpstr>
      <vt:lpstr>Next Release</vt:lpstr>
      <vt:lpstr>Mantid Workbench</vt:lpstr>
      <vt:lpstr>Mantid Team structure</vt:lpstr>
      <vt:lpstr>ISIS Development Team</vt:lpstr>
      <vt:lpstr>Questions?</vt:lpstr>
      <vt:lpstr>Progress since last SSC</vt:lpstr>
      <vt:lpstr>Core</vt:lpstr>
      <vt:lpstr>Core</vt:lpstr>
      <vt:lpstr>Core</vt:lpstr>
      <vt:lpstr>Core Future</vt:lpstr>
      <vt:lpstr>Support</vt:lpstr>
      <vt:lpstr>Support Future</vt:lpstr>
      <vt:lpstr>Spectroscopy </vt:lpstr>
      <vt:lpstr>Spectroscopy </vt:lpstr>
      <vt:lpstr>Spectroscopy </vt:lpstr>
      <vt:lpstr>Diffraction</vt:lpstr>
      <vt:lpstr>Diffraction</vt:lpstr>
      <vt:lpstr>SANS </vt:lpstr>
      <vt:lpstr>SANS </vt:lpstr>
      <vt:lpstr>Reflectometry</vt:lpstr>
      <vt:lpstr>PowerPoint Presentation</vt:lpstr>
      <vt:lpstr>Workflow</vt:lpstr>
      <vt:lpstr>Options (Spectrum Viewer Style)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IMSSC January 2020</dc:title>
  <cp:lastModifiedBy>Draper, Nick (Tessella,RAL,ISIS)</cp:lastModifiedBy>
  <cp:revision>1</cp:revision>
  <dcterms:modified xsi:type="dcterms:W3CDTF">2020-01-29T09:46:39Z</dcterms:modified>
</cp:coreProperties>
</file>