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71" r:id="rId6"/>
    <p:sldId id="260" r:id="rId7"/>
    <p:sldId id="268" r:id="rId8"/>
    <p:sldId id="261" r:id="rId9"/>
    <p:sldId id="269" r:id="rId10"/>
    <p:sldId id="263" r:id="rId11"/>
    <p:sldId id="264" r:id="rId12"/>
    <p:sldId id="272" r:id="rId13"/>
    <p:sldId id="265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D320"/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Applin" userId="bb4f57710952c6f4" providerId="LiveId" clId="{C9225743-D942-4059-A156-59E406B7F015}"/>
    <pc:docChg chg="custSel modSld">
      <pc:chgData name="Robert Applin" userId="bb4f57710952c6f4" providerId="LiveId" clId="{C9225743-D942-4059-A156-59E406B7F015}" dt="2019-07-25T09:20:02.871" v="1632" actId="20577"/>
      <pc:docMkLst>
        <pc:docMk/>
      </pc:docMkLst>
      <pc:sldChg chg="modNotesTx">
        <pc:chgData name="Robert Applin" userId="bb4f57710952c6f4" providerId="LiveId" clId="{C9225743-D942-4059-A156-59E406B7F015}" dt="2019-07-25T09:08:39.581" v="0" actId="20577"/>
        <pc:sldMkLst>
          <pc:docMk/>
          <pc:sldMk cId="1590551757" sldId="256"/>
        </pc:sldMkLst>
      </pc:sldChg>
      <pc:sldChg chg="modNotesTx">
        <pc:chgData name="Robert Applin" userId="bb4f57710952c6f4" providerId="LiveId" clId="{C9225743-D942-4059-A156-59E406B7F015}" dt="2019-07-25T09:09:27.160" v="104" actId="20577"/>
        <pc:sldMkLst>
          <pc:docMk/>
          <pc:sldMk cId="3346693339" sldId="257"/>
        </pc:sldMkLst>
      </pc:sldChg>
      <pc:sldChg chg="modNotesTx">
        <pc:chgData name="Robert Applin" userId="bb4f57710952c6f4" providerId="LiveId" clId="{C9225743-D942-4059-A156-59E406B7F015}" dt="2019-07-25T09:12:53.197" v="684" actId="20577"/>
        <pc:sldMkLst>
          <pc:docMk/>
          <pc:sldMk cId="329103176" sldId="258"/>
        </pc:sldMkLst>
      </pc:sldChg>
      <pc:sldChg chg="modNotesTx">
        <pc:chgData name="Robert Applin" userId="bb4f57710952c6f4" providerId="LiveId" clId="{C9225743-D942-4059-A156-59E406B7F015}" dt="2019-07-25T09:15:15.026" v="1090" actId="20577"/>
        <pc:sldMkLst>
          <pc:docMk/>
          <pc:sldMk cId="3825292297" sldId="260"/>
        </pc:sldMkLst>
      </pc:sldChg>
      <pc:sldChg chg="modNotesTx">
        <pc:chgData name="Robert Applin" userId="bb4f57710952c6f4" providerId="LiveId" clId="{C9225743-D942-4059-A156-59E406B7F015}" dt="2019-07-25T09:15:40.624" v="1105" actId="20577"/>
        <pc:sldMkLst>
          <pc:docMk/>
          <pc:sldMk cId="2029861484" sldId="261"/>
        </pc:sldMkLst>
      </pc:sldChg>
      <pc:sldChg chg="modNotesTx">
        <pc:chgData name="Robert Applin" userId="bb4f57710952c6f4" providerId="LiveId" clId="{C9225743-D942-4059-A156-59E406B7F015}" dt="2019-07-25T09:17:29.211" v="1413" actId="20577"/>
        <pc:sldMkLst>
          <pc:docMk/>
          <pc:sldMk cId="1168349926" sldId="263"/>
        </pc:sldMkLst>
      </pc:sldChg>
      <pc:sldChg chg="modNotesTx">
        <pc:chgData name="Robert Applin" userId="bb4f57710952c6f4" providerId="LiveId" clId="{C9225743-D942-4059-A156-59E406B7F015}" dt="2019-07-25T09:17:41.195" v="1415" actId="20577"/>
        <pc:sldMkLst>
          <pc:docMk/>
          <pc:sldMk cId="1900143068" sldId="264"/>
        </pc:sldMkLst>
      </pc:sldChg>
      <pc:sldChg chg="modNotesTx">
        <pc:chgData name="Robert Applin" userId="bb4f57710952c6f4" providerId="LiveId" clId="{C9225743-D942-4059-A156-59E406B7F015}" dt="2019-07-25T09:19:56.048" v="1631" actId="20577"/>
        <pc:sldMkLst>
          <pc:docMk/>
          <pc:sldMk cId="1898256829" sldId="265"/>
        </pc:sldMkLst>
      </pc:sldChg>
      <pc:sldChg chg="modNotesTx">
        <pc:chgData name="Robert Applin" userId="bb4f57710952c6f4" providerId="LiveId" clId="{C9225743-D942-4059-A156-59E406B7F015}" dt="2019-07-25T09:13:01.305" v="685" actId="20577"/>
        <pc:sldMkLst>
          <pc:docMk/>
          <pc:sldMk cId="2342691066" sldId="266"/>
        </pc:sldMkLst>
      </pc:sldChg>
      <pc:sldChg chg="modNotesTx">
        <pc:chgData name="Robert Applin" userId="bb4f57710952c6f4" providerId="LiveId" clId="{C9225743-D942-4059-A156-59E406B7F015}" dt="2019-07-25T09:15:21.178" v="1091" actId="20577"/>
        <pc:sldMkLst>
          <pc:docMk/>
          <pc:sldMk cId="1876913286" sldId="268"/>
        </pc:sldMkLst>
      </pc:sldChg>
      <pc:sldChg chg="modNotesTx">
        <pc:chgData name="Robert Applin" userId="bb4f57710952c6f4" providerId="LiveId" clId="{C9225743-D942-4059-A156-59E406B7F015}" dt="2019-07-25T09:16:15.441" v="1209" actId="20577"/>
        <pc:sldMkLst>
          <pc:docMk/>
          <pc:sldMk cId="3786103508" sldId="269"/>
        </pc:sldMkLst>
      </pc:sldChg>
      <pc:sldChg chg="modNotesTx">
        <pc:chgData name="Robert Applin" userId="bb4f57710952c6f4" providerId="LiveId" clId="{C9225743-D942-4059-A156-59E406B7F015}" dt="2019-07-25T09:13:07.930" v="686" actId="20577"/>
        <pc:sldMkLst>
          <pc:docMk/>
          <pc:sldMk cId="485104833" sldId="271"/>
        </pc:sldMkLst>
      </pc:sldChg>
      <pc:sldChg chg="modNotesTx">
        <pc:chgData name="Robert Applin" userId="bb4f57710952c6f4" providerId="LiveId" clId="{C9225743-D942-4059-A156-59E406B7F015}" dt="2019-07-25T09:19:31.898" v="1630" actId="20577"/>
        <pc:sldMkLst>
          <pc:docMk/>
          <pc:sldMk cId="2204138925" sldId="272"/>
        </pc:sldMkLst>
      </pc:sldChg>
      <pc:sldChg chg="modNotesTx">
        <pc:chgData name="Robert Applin" userId="bb4f57710952c6f4" providerId="LiveId" clId="{C9225743-D942-4059-A156-59E406B7F015}" dt="2019-07-25T09:20:02.871" v="1632" actId="20577"/>
        <pc:sldMkLst>
          <pc:docMk/>
          <pc:sldMk cId="3563917378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AD9EB-2A2D-4285-93A6-C00C735E7BEB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FE400-8671-4611-ADA0-D11897B8A0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22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083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mock anything! The reasons why you might want to mock something:</a:t>
            </a:r>
          </a:p>
          <a:p>
            <a:pPr marL="171450" indent="-171450">
              <a:buFontTx/>
              <a:buChar char="-"/>
            </a:pPr>
            <a:r>
              <a:rPr lang="en-GB" dirty="0"/>
              <a:t>It is a complex dependency (qt stuff)</a:t>
            </a:r>
          </a:p>
          <a:p>
            <a:pPr marL="171450" indent="-171450">
              <a:buFontTx/>
              <a:buChar char="-"/>
            </a:pPr>
            <a:r>
              <a:rPr lang="en-GB" dirty="0"/>
              <a:t>It is unimportant to what we are testing, and so we want to ignore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343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994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Different structure for </a:t>
            </a:r>
            <a:r>
              <a:rPr lang="en-GB" dirty="0" err="1"/>
              <a:t>c++</a:t>
            </a:r>
            <a:r>
              <a:rPr lang="en-GB" dirty="0"/>
              <a:t> mocking:</a:t>
            </a:r>
          </a:p>
          <a:p>
            <a:pPr marL="171450" indent="-171450">
              <a:buFontTx/>
              <a:buChar char="-"/>
            </a:pPr>
            <a:r>
              <a:rPr lang="en-GB" dirty="0"/>
              <a:t>Setup (create data and specify the ON_CALL’s)</a:t>
            </a:r>
          </a:p>
          <a:p>
            <a:pPr marL="171450" indent="-171450">
              <a:buFontTx/>
              <a:buChar char="-"/>
            </a:pPr>
            <a:r>
              <a:rPr lang="en-GB" dirty="0"/>
              <a:t>Expectations (Specify the EXPECT_CALL’s)</a:t>
            </a:r>
          </a:p>
          <a:p>
            <a:pPr marL="171450" indent="-171450">
              <a:buFontTx/>
              <a:buChar char="-"/>
            </a:pPr>
            <a:r>
              <a:rPr lang="en-GB" dirty="0"/>
              <a:t>Invoke Expectations (Call the function you are testing)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527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590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623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which tests one unit of functionality. Usually asserting that something is true or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407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Excellent Documentation tool: They show you the inputs and outputs for a given function. They can also show you the failure cases (what erroneous data will look like) for the functions.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programming practises: easier to test small functions where each piece of functionality has been isolated.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Helps find undiscovered bugs: Writing unit tests will help you think of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edgecases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code you are testing, and so it can sometimes help you find potential problems with your </a:t>
            </a:r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en-GB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255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61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035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name: A good name will almost read exactly like a sentence, and is very useful if your test fails on the server. It is also essential for documentation purposes.</a:t>
            </a:r>
          </a:p>
          <a:p>
            <a:endParaRPr lang="en-GB" dirty="0"/>
          </a:p>
          <a:p>
            <a:r>
              <a:rPr lang="en-GB" dirty="0"/>
              <a:t>Short and readable: For documentation reasons it is easier to understand short tests. Easier to fix failing unit tests if they are short.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28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43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LIVE review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443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Generate input data because loaded data can be outdated and so irrelevant to what you are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17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B33E-2EB1-48DA-850A-BA18A9CCD6E5}" type="datetime1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99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ECF8-74F7-47E3-8DF5-E91BB8831CFC}" type="datetime1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0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D125-811C-4639-A987-94E260763539}" type="datetime1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05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5910-6CFE-4C0E-92E0-1630C0F0FF37}" type="datetime1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13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1AD8-C903-4950-9079-D0FE38BCC67F}" type="datetime1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13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C6FE-C29A-4BF9-B634-EB7CBB109971}" type="datetime1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73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F2BF-5BB7-4ECA-B919-376C4C132EE1}" type="datetime1">
              <a:rPr lang="en-GB" smtClean="0"/>
              <a:t>25/07/2019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19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BD33-60B3-4476-A17D-9995B8E92C80}" type="datetime1">
              <a:rPr lang="en-GB" smtClean="0"/>
              <a:t>25/07/2019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76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7E2-A670-4B75-9875-5564D7A72EF8}" type="datetime1">
              <a:rPr lang="en-GB" smtClean="0"/>
              <a:t>25/07/2019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97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F7D2-981B-4FA3-8637-95185C862985}" type="datetime1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41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6D8C-D934-4BCE-AF9A-DE34B3123F57}" type="datetime1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06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97552-FF7C-43F7-8B0C-59C87308E99C}" type="datetime1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91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oogle/googletest/blob/master/googlemock/docs/cheat_sheet.md" TargetMode="Externa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Concept Discussion: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Unit testing and Mocking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BB94431-1CFD-4D1E-8E26-A3D54A2930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FE5627-4093-4045-91C2-C40B5B9C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5D20B9C-C65C-4B1A-A06B-2A66964686B0}" type="slidenum">
              <a:rPr lang="en-GB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5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C77460-C4B6-4645-8677-C512DE88DEDD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is mocking?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to ‘Mock’ an object which might be a complex structure (e.g. a qt widget), the details of which are not important for the test.</a:t>
            </a:r>
          </a:p>
          <a:p>
            <a:endParaRPr lang="en-GB" dirty="0"/>
          </a:p>
          <a:p>
            <a:r>
              <a:rPr lang="en-GB" dirty="0"/>
              <a:t>An example would be to mock a View (in an MVP pattern), or to mock a widget.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1423A-C389-437C-B830-88092B0A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10</a:t>
            </a:fld>
            <a:endParaRPr lang="en-GB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AF3CB3-A25F-463A-9EB6-5DDA647D8363}"/>
              </a:ext>
            </a:extLst>
          </p:cNvPr>
          <p:cNvGrpSpPr/>
          <p:nvPr/>
        </p:nvGrpSpPr>
        <p:grpSpPr>
          <a:xfrm>
            <a:off x="2442748" y="3903640"/>
            <a:ext cx="6513342" cy="2273323"/>
            <a:chOff x="2265195" y="3903640"/>
            <a:chExt cx="6513342" cy="22733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B9C63C-3AD9-44EF-839A-57E1E0920979}"/>
                </a:ext>
              </a:extLst>
            </p:cNvPr>
            <p:cNvSpPr/>
            <p:nvPr/>
          </p:nvSpPr>
          <p:spPr>
            <a:xfrm>
              <a:off x="7165577" y="3903640"/>
              <a:ext cx="1612960" cy="93215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Complex dependency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E2368B-CA94-46DA-81C9-4E0A88723683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5799986" y="4369718"/>
              <a:ext cx="1365591" cy="77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Multiplication Sign 18">
              <a:extLst>
                <a:ext uri="{FF2B5EF4-FFF2-40B4-BE49-F238E27FC236}">
                  <a16:creationId xmlns:a16="http://schemas.microsoft.com/office/drawing/2014/main" id="{E5C48366-3BDC-4D71-8AE6-AF049B5A0010}"/>
                </a:ext>
              </a:extLst>
            </p:cNvPr>
            <p:cNvSpPr/>
            <p:nvPr/>
          </p:nvSpPr>
          <p:spPr>
            <a:xfrm>
              <a:off x="5998906" y="4292832"/>
              <a:ext cx="1003176" cy="932156"/>
            </a:xfrm>
            <a:prstGeom prst="mathMultiply">
              <a:avLst>
                <a:gd name="adj1" fmla="val 352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3885A15-DFA7-4628-808C-41280C0113AC}"/>
                </a:ext>
              </a:extLst>
            </p:cNvPr>
            <p:cNvGrpSpPr/>
            <p:nvPr/>
          </p:nvGrpSpPr>
          <p:grpSpPr>
            <a:xfrm>
              <a:off x="2265195" y="4682023"/>
              <a:ext cx="6208450" cy="1494940"/>
              <a:chOff x="2265195" y="4682023"/>
              <a:chExt cx="6208450" cy="149494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E13D244-ED40-43B4-A61A-57D29A4E9719}"/>
                  </a:ext>
                </a:extLst>
              </p:cNvPr>
              <p:cNvSpPr/>
              <p:nvPr/>
            </p:nvSpPr>
            <p:spPr>
              <a:xfrm>
                <a:off x="2265195" y="4682023"/>
                <a:ext cx="1003176" cy="932156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Test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60FE17F-DA0E-4C4E-8031-FFD5694DDE31}"/>
                  </a:ext>
                </a:extLst>
              </p:cNvPr>
              <p:cNvSpPr/>
              <p:nvPr/>
            </p:nvSpPr>
            <p:spPr>
              <a:xfrm>
                <a:off x="4796810" y="4682023"/>
                <a:ext cx="1003176" cy="932156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The unit being tested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58C857-83B7-4EFF-8430-831768CF1175}"/>
                  </a:ext>
                </a:extLst>
              </p:cNvPr>
              <p:cNvSpPr/>
              <p:nvPr/>
            </p:nvSpPr>
            <p:spPr>
              <a:xfrm>
                <a:off x="7470469" y="5244807"/>
                <a:ext cx="1003176" cy="932156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Mock Object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FCCDF00-A7DA-4E23-AF5F-40797898AFB8}"/>
                  </a:ext>
                </a:extLst>
              </p:cNvPr>
              <p:cNvCxnSpPr>
                <a:stCxn id="7" idx="3"/>
                <a:endCxn id="8" idx="1"/>
              </p:cNvCxnSpPr>
              <p:nvPr/>
            </p:nvCxnSpPr>
            <p:spPr>
              <a:xfrm>
                <a:off x="3268371" y="5148101"/>
                <a:ext cx="152843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18222F2-EDA0-4EE5-9FD6-82F8C683E52C}"/>
                  </a:ext>
                </a:extLst>
              </p:cNvPr>
              <p:cNvCxnSpPr>
                <a:cxnSpLocks/>
                <a:stCxn id="8" idx="3"/>
                <a:endCxn id="10" idx="1"/>
              </p:cNvCxnSpPr>
              <p:nvPr/>
            </p:nvCxnSpPr>
            <p:spPr>
              <a:xfrm>
                <a:off x="5799986" y="5148101"/>
                <a:ext cx="1670483" cy="5627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0" name="L-Shape 19">
                <a:extLst>
                  <a:ext uri="{FF2B5EF4-FFF2-40B4-BE49-F238E27FC236}">
                    <a16:creationId xmlns:a16="http://schemas.microsoft.com/office/drawing/2014/main" id="{D9C4BD85-3A0E-4BB3-A995-50166A89E77D}"/>
                  </a:ext>
                </a:extLst>
              </p:cNvPr>
              <p:cNvSpPr/>
              <p:nvPr/>
            </p:nvSpPr>
            <p:spPr>
              <a:xfrm rot="18903503">
                <a:off x="6190632" y="5219678"/>
                <a:ext cx="812228" cy="322923"/>
              </a:xfrm>
              <a:prstGeom prst="corner">
                <a:avLst>
                  <a:gd name="adj1" fmla="val 9167"/>
                  <a:gd name="adj2" fmla="val 11169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834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EC6E9C-F46A-453B-835D-725FF81B2175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How to use mocking (</a:t>
            </a:r>
            <a:r>
              <a:rPr lang="en-GB" dirty="0" err="1">
                <a:solidFill>
                  <a:schemeClr val="bg1"/>
                </a:solidFill>
              </a:rPr>
              <a:t>c++</a:t>
            </a:r>
            <a:r>
              <a:rPr lang="en-GB" dirty="0">
                <a:solidFill>
                  <a:schemeClr val="bg1"/>
                </a:solidFill>
              </a:rPr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#include &lt;</a:t>
            </a:r>
            <a:r>
              <a:rPr lang="en-GB" dirty="0" err="1"/>
              <a:t>gmock</a:t>
            </a:r>
            <a:r>
              <a:rPr lang="en-GB" dirty="0"/>
              <a:t>/</a:t>
            </a:r>
            <a:r>
              <a:rPr lang="en-GB" dirty="0" err="1"/>
              <a:t>gmock.h</a:t>
            </a:r>
            <a:r>
              <a:rPr lang="en-GB" dirty="0"/>
              <a:t>&gt;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Define your mock objects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C88D4-ADF6-44B2-B625-6877DC1E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F191DB-D5A1-473C-80C0-BC7E4DCBB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131" y="4103703"/>
            <a:ext cx="46482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ED686-D3EE-429B-8B86-3EC5653A6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131" y="2593189"/>
            <a:ext cx="2171700" cy="2476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E9AE1C-B100-4191-A7C9-316B1661209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089581" y="5610688"/>
            <a:ext cx="369534" cy="42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1CFF06-D4BD-42F9-B2E2-0116D8875F46}"/>
              </a:ext>
            </a:extLst>
          </p:cNvPr>
          <p:cNvCxnSpPr>
            <a:cxnSpLocks/>
          </p:cNvCxnSpPr>
          <p:nvPr/>
        </p:nvCxnSpPr>
        <p:spPr>
          <a:xfrm flipV="1">
            <a:off x="2868968" y="5610687"/>
            <a:ext cx="0" cy="42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0EB4B0-079F-4605-813C-F902FB39D109}"/>
              </a:ext>
            </a:extLst>
          </p:cNvPr>
          <p:cNvCxnSpPr>
            <a:cxnSpLocks/>
          </p:cNvCxnSpPr>
          <p:nvPr/>
        </p:nvCxnSpPr>
        <p:spPr>
          <a:xfrm flipH="1" flipV="1">
            <a:off x="3561428" y="5610688"/>
            <a:ext cx="409849" cy="37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D8DB92-ABE4-4964-A020-0FFDD5590848}"/>
              </a:ext>
            </a:extLst>
          </p:cNvPr>
          <p:cNvCxnSpPr>
            <a:cxnSpLocks/>
          </p:cNvCxnSpPr>
          <p:nvPr/>
        </p:nvCxnSpPr>
        <p:spPr>
          <a:xfrm flipV="1">
            <a:off x="5524871" y="5363591"/>
            <a:ext cx="0" cy="56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9D3AA0-6DFB-4A50-AD9F-FCDC83624F70}"/>
              </a:ext>
            </a:extLst>
          </p:cNvPr>
          <p:cNvSpPr txBox="1"/>
          <p:nvPr/>
        </p:nvSpPr>
        <p:spPr>
          <a:xfrm>
            <a:off x="1241764" y="6033184"/>
            <a:ext cx="169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parameters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858F40-503E-41B5-898E-43B97146B6E6}"/>
              </a:ext>
            </a:extLst>
          </p:cNvPr>
          <p:cNvSpPr txBox="1"/>
          <p:nvPr/>
        </p:nvSpPr>
        <p:spPr>
          <a:xfrm>
            <a:off x="2586916" y="6008572"/>
            <a:ext cx="110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98041C-4482-4EE4-B470-76FDF724B193}"/>
              </a:ext>
            </a:extLst>
          </p:cNvPr>
          <p:cNvSpPr txBox="1"/>
          <p:nvPr/>
        </p:nvSpPr>
        <p:spPr>
          <a:xfrm>
            <a:off x="3689225" y="6008572"/>
            <a:ext cx="110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Return type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040733-EF9A-46EE-876D-1C86A06EDBE1}"/>
              </a:ext>
            </a:extLst>
          </p:cNvPr>
          <p:cNvSpPr txBox="1"/>
          <p:nvPr/>
        </p:nvSpPr>
        <p:spPr>
          <a:xfrm>
            <a:off x="4958173" y="6008571"/>
            <a:ext cx="1307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Parameters go in here</a:t>
            </a:r>
          </a:p>
        </p:txBody>
      </p:sp>
    </p:spTree>
    <p:extLst>
      <p:ext uri="{BB962C8B-B14F-4D97-AF65-F5344CB8AC3E}">
        <p14:creationId xmlns:p14="http://schemas.microsoft.com/office/powerpoint/2010/main" val="190014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EC6E9C-F46A-453B-835D-725FF81B2175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How to use mocking (</a:t>
            </a:r>
            <a:r>
              <a:rPr lang="en-GB" dirty="0" err="1">
                <a:solidFill>
                  <a:schemeClr val="bg1"/>
                </a:solidFill>
              </a:rPr>
              <a:t>c++</a:t>
            </a:r>
            <a:r>
              <a:rPr lang="en-GB" dirty="0">
                <a:solidFill>
                  <a:schemeClr val="bg1"/>
                </a:solidFill>
              </a:rPr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your mock objects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Write your tests (Setup/Expectations/Invoke expectations)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C88D4-ADF6-44B2-B625-6877DC1E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12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8C520-2514-4475-B08C-6431DA23A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40" y="2524031"/>
            <a:ext cx="5181600" cy="102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898130-2B45-4F62-8CFD-9918583D8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640" y="4349750"/>
            <a:ext cx="6011661" cy="2254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BE87CD-753A-499F-8D44-1C36950DE63C}"/>
              </a:ext>
            </a:extLst>
          </p:cNvPr>
          <p:cNvSpPr txBox="1"/>
          <p:nvPr/>
        </p:nvSpPr>
        <p:spPr>
          <a:xfrm>
            <a:off x="5353236" y="6545320"/>
            <a:ext cx="576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https://github.com/google/googletest/blob/master/googlemock/docs/cheat_sheet.md</a:t>
            </a:r>
            <a:endParaRPr lang="en-GB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3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D8CBFE-3527-4AE7-98D1-BEB5AD5573F5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Mocking Examples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46A3C4-0353-4186-97C9-C25694F3B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506662"/>
            <a:ext cx="5058430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D4EA7-9C32-47E8-8294-418CADF2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25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D8CBFE-3527-4AE7-98D1-BEB5AD5573F5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D4EA7-9C32-47E8-8294-418CADF2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14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246179-926F-4888-A542-2F5129338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 unit test?</a:t>
            </a:r>
          </a:p>
          <a:p>
            <a:r>
              <a:rPr lang="en-GB" dirty="0"/>
              <a:t>Why do we have unit tests?</a:t>
            </a:r>
          </a:p>
          <a:p>
            <a:r>
              <a:rPr lang="en-GB" dirty="0"/>
              <a:t>What makes a GOOD unit test?</a:t>
            </a:r>
          </a:p>
          <a:p>
            <a:r>
              <a:rPr lang="en-GB" dirty="0"/>
              <a:t>What is mocking and why do we use it?</a:t>
            </a:r>
          </a:p>
          <a:p>
            <a:r>
              <a:rPr lang="en-GB" dirty="0"/>
              <a:t>Anything else?</a:t>
            </a:r>
          </a:p>
        </p:txBody>
      </p:sp>
    </p:spTree>
    <p:extLst>
      <p:ext uri="{BB962C8B-B14F-4D97-AF65-F5344CB8AC3E}">
        <p14:creationId xmlns:p14="http://schemas.microsoft.com/office/powerpoint/2010/main" val="356391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E221B-5F86-4683-906B-329C156168E9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unit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/>
          <a:lstStyle/>
          <a:p>
            <a:r>
              <a:rPr lang="en-GB" dirty="0"/>
              <a:t>Code which tests a unit of functionality.</a:t>
            </a:r>
          </a:p>
          <a:p>
            <a:endParaRPr lang="en-GB" dirty="0"/>
          </a:p>
          <a:p>
            <a:r>
              <a:rPr lang="en-GB" dirty="0"/>
              <a:t>Unit tests assert that something is true or false.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Different types of testing: system tests, performance tests, unscripted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B0453-80E7-411A-9AF7-6BE99B32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D20B9C-C65C-4B1A-A06B-2A66964686B0}" type="slidenum">
              <a:rPr lang="en-GB" smtClean="0"/>
              <a:t>2</a:t>
            </a:fld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F344E3-0222-4F13-9053-7BC524DA6FFE}"/>
              </a:ext>
            </a:extLst>
          </p:cNvPr>
          <p:cNvGrpSpPr/>
          <p:nvPr/>
        </p:nvGrpSpPr>
        <p:grpSpPr>
          <a:xfrm>
            <a:off x="7276289" y="1839034"/>
            <a:ext cx="4484452" cy="4280070"/>
            <a:chOff x="7276289" y="1839034"/>
            <a:chExt cx="4484452" cy="428007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E3E0DBA-C22F-4BD8-AD62-8D4EDA0FBDD3}"/>
                </a:ext>
              </a:extLst>
            </p:cNvPr>
            <p:cNvGrpSpPr/>
            <p:nvPr/>
          </p:nvGrpSpPr>
          <p:grpSpPr>
            <a:xfrm>
              <a:off x="7276289" y="1839034"/>
              <a:ext cx="4484452" cy="4280070"/>
              <a:chOff x="7276289" y="1839034"/>
              <a:chExt cx="4484452" cy="428007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955DEA4-1B7E-418D-8C10-9FEC4FBBD2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70" t="2185" r="2286" b="2989"/>
              <a:stretch/>
            </p:blipFill>
            <p:spPr>
              <a:xfrm>
                <a:off x="7276289" y="1839034"/>
                <a:ext cx="4484452" cy="428007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BA4E8A-7659-4903-BF32-8956AAFBEC3F}"/>
                  </a:ext>
                </a:extLst>
              </p:cNvPr>
              <p:cNvSpPr/>
              <p:nvPr/>
            </p:nvSpPr>
            <p:spPr>
              <a:xfrm>
                <a:off x="9124545" y="3297677"/>
                <a:ext cx="651600" cy="350195"/>
              </a:xfrm>
              <a:prstGeom prst="rect">
                <a:avLst/>
              </a:prstGeom>
              <a:solidFill>
                <a:srgbClr val="7ED3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E1F5BE-23DA-4C16-89B8-D1FF8F7A3B44}"/>
                </a:ext>
              </a:extLst>
            </p:cNvPr>
            <p:cNvSpPr txBox="1"/>
            <p:nvPr/>
          </p:nvSpPr>
          <p:spPr>
            <a:xfrm>
              <a:off x="9124545" y="3241941"/>
              <a:ext cx="65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System Tests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669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094D80-4171-4CAA-973F-FFFD2F961801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Why do we have unit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45094" cy="4351338"/>
          </a:xfrm>
        </p:spPr>
        <p:txBody>
          <a:bodyPr/>
          <a:lstStyle/>
          <a:p>
            <a:r>
              <a:rPr lang="en-GB" dirty="0"/>
              <a:t>Catches bugs before they are merged to master</a:t>
            </a:r>
          </a:p>
          <a:p>
            <a:endParaRPr lang="en-GB" dirty="0"/>
          </a:p>
          <a:p>
            <a:r>
              <a:rPr lang="en-GB" dirty="0"/>
              <a:t>An excellent documentation tool</a:t>
            </a:r>
          </a:p>
          <a:p>
            <a:endParaRPr lang="en-GB" dirty="0"/>
          </a:p>
          <a:p>
            <a:r>
              <a:rPr lang="en-GB" dirty="0"/>
              <a:t>They encourage good programming practises</a:t>
            </a:r>
          </a:p>
          <a:p>
            <a:endParaRPr lang="en-GB" dirty="0"/>
          </a:p>
          <a:p>
            <a:r>
              <a:rPr lang="en-GB" dirty="0"/>
              <a:t>Helps find undiscovered bugs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17F2E-CA41-49FC-8C94-9337C1DD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D20B9C-C65C-4B1A-A06B-2A66964686B0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F5ED97-AF59-4C48-A901-32E69220C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490" y="2645923"/>
            <a:ext cx="2958830" cy="295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778A05-FBC2-40EA-A9E7-3AF05C6459EF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How to write unit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 the testing module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Create your test class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024A5-9633-48A1-BEB1-66CADBCC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B692B-A91B-486C-A714-ABE9EFC12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88" y="2454302"/>
            <a:ext cx="1390650" cy="219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AA9D32-AB63-4AF4-B1FB-8D8478A1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811" y="2444776"/>
            <a:ext cx="2686050" cy="238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6AE190-D31E-4B81-9049-3CB9B84488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85"/>
          <a:stretch/>
        </p:blipFill>
        <p:spPr>
          <a:xfrm>
            <a:off x="5949933" y="3910413"/>
            <a:ext cx="6132575" cy="12608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2986400-C7E0-45DB-A978-1A986476DF51}"/>
              </a:ext>
            </a:extLst>
          </p:cNvPr>
          <p:cNvGrpSpPr/>
          <p:nvPr/>
        </p:nvGrpSpPr>
        <p:grpSpPr>
          <a:xfrm>
            <a:off x="1216288" y="3961084"/>
            <a:ext cx="3435611" cy="219075"/>
            <a:chOff x="1225165" y="3596768"/>
            <a:chExt cx="3178159" cy="1889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8C112F1-642E-4629-A554-5595039EA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25165" y="3596768"/>
              <a:ext cx="1704466" cy="18233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F2A8C9E-67BA-4F1B-829D-CA6CB45D3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6139" y="3601024"/>
              <a:ext cx="1477185" cy="184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269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A64C848-3D31-49FA-BA7E-5B02AB86847F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How to write unit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Setup and teardown (optional) – setup is called before every test, and teardown is called after every test.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Write your tests – your tests need to be public and start with ‘test’ in the name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024A5-9633-48A1-BEB1-66CADBCC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5</a:t>
            </a:fld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380ED3-18E3-42E2-91B0-6DCAD7278E5D}"/>
              </a:ext>
            </a:extLst>
          </p:cNvPr>
          <p:cNvGrpSpPr/>
          <p:nvPr/>
        </p:nvGrpSpPr>
        <p:grpSpPr>
          <a:xfrm>
            <a:off x="1224282" y="2731370"/>
            <a:ext cx="7119248" cy="708656"/>
            <a:chOff x="1224282" y="2731370"/>
            <a:chExt cx="7119248" cy="7086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1409EA-E6DE-4C62-A046-FA4F273E5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4282" y="2795032"/>
              <a:ext cx="1504950" cy="2381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712357-C1F7-44AC-9E68-5762F188A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4282" y="3137472"/>
              <a:ext cx="1790700" cy="2857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92D11E-F89B-4B2A-A4CF-E529794F2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5382" y="2731370"/>
              <a:ext cx="2152650" cy="3429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6B6BAF7-082C-43B7-88F1-8EE63F83B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5382" y="3125701"/>
              <a:ext cx="2400300" cy="3143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90475F0-5FAF-4CBE-9218-DEA35F472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77082" y="2731370"/>
              <a:ext cx="228600" cy="3048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E6626A5-2C71-4AE7-A612-A9F4711F4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14930" y="3124520"/>
              <a:ext cx="228600" cy="30480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DA3BD77-7A30-491F-AE3B-8BBB94D983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82" y="4671553"/>
            <a:ext cx="74104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0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512895-772A-463A-8684-02780D677AFD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How to write </a:t>
            </a:r>
            <a:r>
              <a:rPr lang="en-GB" dirty="0">
                <a:solidFill>
                  <a:srgbClr val="92D050"/>
                </a:solidFill>
              </a:rPr>
              <a:t>good</a:t>
            </a:r>
            <a:r>
              <a:rPr lang="en-GB" dirty="0">
                <a:solidFill>
                  <a:schemeClr val="bg1"/>
                </a:solidFill>
              </a:rPr>
              <a:t> unit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good name for the test</a:t>
            </a:r>
          </a:p>
          <a:p>
            <a:endParaRPr lang="en-GB" dirty="0"/>
          </a:p>
          <a:p>
            <a:r>
              <a:rPr lang="en-GB" dirty="0"/>
              <a:t>A good structure (Given/When/Then)</a:t>
            </a:r>
          </a:p>
          <a:p>
            <a:endParaRPr lang="en-GB" dirty="0"/>
          </a:p>
          <a:p>
            <a:r>
              <a:rPr lang="en-GB" dirty="0"/>
              <a:t>Tests ONE unit of functionality</a:t>
            </a:r>
          </a:p>
          <a:p>
            <a:endParaRPr lang="en-GB" dirty="0"/>
          </a:p>
          <a:p>
            <a:r>
              <a:rPr lang="en-GB" dirty="0"/>
              <a:t>Short and readable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7C72B-0FDA-4FBC-85CA-50EB2F63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E66831-8D57-49ED-8242-29094E5496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8" r="10319"/>
          <a:stretch/>
        </p:blipFill>
        <p:spPr>
          <a:xfrm>
            <a:off x="7354111" y="2650653"/>
            <a:ext cx="4096338" cy="28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9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5D4B497-7748-4082-B010-66C4A5708F0B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Assertion types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6CF2C96-B701-4684-B202-BA356EF9A7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458563"/>
              </p:ext>
            </p:extLst>
          </p:nvPr>
        </p:nvGraphicFramePr>
        <p:xfrm>
          <a:off x="838199" y="2117454"/>
          <a:ext cx="10515601" cy="361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27">
                  <a:extLst>
                    <a:ext uri="{9D8B030D-6E8A-4147-A177-3AD203B41FA5}">
                      <a16:colId xmlns:a16="http://schemas.microsoft.com/office/drawing/2014/main" val="1082052081"/>
                    </a:ext>
                  </a:extLst>
                </a:gridCol>
                <a:gridCol w="3728622">
                  <a:extLst>
                    <a:ext uri="{9D8B030D-6E8A-4147-A177-3AD203B41FA5}">
                      <a16:colId xmlns:a16="http://schemas.microsoft.com/office/drawing/2014/main" val="1719082124"/>
                    </a:ext>
                  </a:extLst>
                </a:gridCol>
                <a:gridCol w="3381652">
                  <a:extLst>
                    <a:ext uri="{9D8B030D-6E8A-4147-A177-3AD203B41FA5}">
                      <a16:colId xmlns:a16="http://schemas.microsoft.com/office/drawing/2014/main" val="1726021383"/>
                    </a:ext>
                  </a:extLst>
                </a:gridCol>
              </a:tblGrid>
              <a:tr h="468078">
                <a:tc>
                  <a:txBody>
                    <a:bodyPr/>
                    <a:lstStyle/>
                    <a:p>
                      <a:r>
                        <a:rPr lang="en-GB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595168"/>
                  </a:ext>
                </a:extLst>
              </a:tr>
              <a:tr h="468078">
                <a:tc>
                  <a:txBody>
                    <a:bodyPr/>
                    <a:lstStyle/>
                    <a:p>
                      <a:r>
                        <a:rPr lang="en-GB" dirty="0" err="1"/>
                        <a:t>self.assertTrue</a:t>
                      </a:r>
                      <a:r>
                        <a:rPr lang="en-GB" dirty="0"/>
                        <a:t>(expr)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TS_ASSERT(expr)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Verify (expr)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360600"/>
                  </a:ext>
                </a:extLst>
              </a:tr>
              <a:tr h="468078">
                <a:tc>
                  <a:txBody>
                    <a:bodyPr/>
                    <a:lstStyle/>
                    <a:p>
                      <a:r>
                        <a:rPr lang="en-GB" dirty="0" err="1"/>
                        <a:t>self.assertEqual</a:t>
                      </a:r>
                      <a:r>
                        <a:rPr lang="en-GB" dirty="0"/>
                        <a:t>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TS_ASSERT_EQUALS(x,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Verify (x==y)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934141"/>
                  </a:ext>
                </a:extLst>
              </a:tr>
              <a:tr h="468078">
                <a:tc>
                  <a:txBody>
                    <a:bodyPr/>
                    <a:lstStyle/>
                    <a:p>
                      <a:r>
                        <a:rPr lang="en-GB" dirty="0" err="1"/>
                        <a:t>self.assertDelta</a:t>
                      </a:r>
                      <a:r>
                        <a:rPr lang="en-GB" dirty="0"/>
                        <a:t>(x, y,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TS_ASSERT_DELTA(x, y,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Verify (x==y) with tolerance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169119"/>
                  </a:ext>
                </a:extLst>
              </a:tr>
              <a:tr h="468078">
                <a:tc>
                  <a:txBody>
                    <a:bodyPr/>
                    <a:lstStyle/>
                    <a:p>
                      <a:r>
                        <a:rPr lang="en-GB" dirty="0" err="1"/>
                        <a:t>self.assertNotEqual</a:t>
                      </a:r>
                      <a:r>
                        <a:rPr lang="en-GB" dirty="0"/>
                        <a:t>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TS_ASSERT_DIFFERS(x,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Verify (x!=y)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84977"/>
                  </a:ext>
                </a:extLst>
              </a:tr>
              <a:tr h="807916">
                <a:tc>
                  <a:txBody>
                    <a:bodyPr/>
                    <a:lstStyle/>
                    <a:p>
                      <a:r>
                        <a:rPr lang="en-GB" dirty="0"/>
                        <a:t>with </a:t>
                      </a:r>
                      <a:r>
                        <a:rPr lang="en-GB" dirty="0" err="1"/>
                        <a:t>self.assertRaises</a:t>
                      </a:r>
                      <a:r>
                        <a:rPr lang="en-GB" dirty="0"/>
                        <a:t>(type):</a:t>
                      </a:r>
                    </a:p>
                    <a:p>
                      <a:r>
                        <a:rPr lang="en-GB" dirty="0"/>
                        <a:t>         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TS_ASSERT_THROWS(expr,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Verify (expr) throws an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750207"/>
                  </a:ext>
                </a:extLst>
              </a:tr>
              <a:tr h="468078">
                <a:tc>
                  <a:txBody>
                    <a:bodyPr/>
                    <a:lstStyle/>
                    <a:p>
                      <a:r>
                        <a:rPr lang="en-GB" dirty="0" err="1"/>
                        <a:t>assertRaisesNothing</a:t>
                      </a:r>
                      <a:r>
                        <a:rPr lang="en-GB" dirty="0"/>
                        <a:t>(self, expr)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TS_ASSERT_THROWS_NOTHING(expr)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Verify (expr) throws 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90402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E526C-A1A8-4439-8E5E-0955AFD9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E5141-416D-4A6E-B879-0F352C8BE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946604"/>
            <a:ext cx="3838575" cy="2381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39C0F2-53DA-4196-894F-ACD4D837FE4D}"/>
              </a:ext>
            </a:extLst>
          </p:cNvPr>
          <p:cNvCxnSpPr>
            <a:cxnSpLocks/>
          </p:cNvCxnSpPr>
          <p:nvPr/>
        </p:nvCxnSpPr>
        <p:spPr>
          <a:xfrm flipH="1" flipV="1">
            <a:off x="2811294" y="5612860"/>
            <a:ext cx="260381" cy="333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91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24F6AB2-8B9E-4D9B-9A4E-8027C1D5B385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CAC38-A9AD-44AB-A3F1-63A29E88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F88BC-E2C1-446F-BA38-A77CE1766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00" b="95800" l="10000" r="90000">
                        <a14:foregroundMark x1="46250" y1="89400" x2="46250" y2="89400"/>
                        <a14:foregroundMark x1="48500" y1="95800" x2="48500" y2="95800"/>
                        <a14:foregroundMark x1="48500" y1="7200" x2="48500" y2="7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0171" y="1825625"/>
            <a:ext cx="6783012" cy="423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6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37C0E3-FBC1-4003-8026-42836FE7E65C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Additional notes on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 smtClean="0"/>
              <a:t>The most important </a:t>
            </a:r>
            <a:r>
              <a:rPr lang="en-GB" dirty="0"/>
              <a:t>thing is that we have good quality tests, which provide a large amount of coverage!</a:t>
            </a:r>
          </a:p>
          <a:p>
            <a:endParaRPr lang="en-GB" dirty="0"/>
          </a:p>
          <a:p>
            <a:r>
              <a:rPr lang="en-GB" dirty="0"/>
              <a:t>It is better to generate any input data for your test within the setup, than to load in pre-prepared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A2302-CEA7-45C6-A321-68BF92C6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D20B9C-C65C-4B1A-A06B-2A66964686B0}" type="slidenum">
              <a:rPr lang="en-GB" smtClean="0"/>
              <a:t>9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E334F7-A4C0-45BE-9C50-A530E5E1281A}"/>
              </a:ext>
            </a:extLst>
          </p:cNvPr>
          <p:cNvSpPr/>
          <p:nvPr/>
        </p:nvSpPr>
        <p:spPr>
          <a:xfrm>
            <a:off x="838200" y="4628010"/>
            <a:ext cx="1902410" cy="12720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‘</a:t>
            </a:r>
            <a:r>
              <a:rPr lang="en-GB" dirty="0" err="1"/>
              <a:t>ReduceData</a:t>
            </a:r>
            <a:r>
              <a:rPr lang="en-GB" dirty="0"/>
              <a:t>’ Algorithm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6F144-977D-440D-B356-28ADAAFDB6B1}"/>
              </a:ext>
            </a:extLst>
          </p:cNvPr>
          <p:cNvSpPr/>
          <p:nvPr/>
        </p:nvSpPr>
        <p:spPr>
          <a:xfrm>
            <a:off x="4949765" y="5282538"/>
            <a:ext cx="2000064" cy="12720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‘Fit’ Algorithm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3BC1EC-CFFD-4114-A1E8-A54006376671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740610" y="4826240"/>
            <a:ext cx="2405200" cy="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C3A879-8EF0-4CE8-9269-107DE5E74B47}"/>
              </a:ext>
            </a:extLst>
          </p:cNvPr>
          <p:cNvSpPr txBox="1"/>
          <p:nvPr/>
        </p:nvSpPr>
        <p:spPr>
          <a:xfrm>
            <a:off x="9420595" y="4507152"/>
            <a:ext cx="218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Load in previously saved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8B47AF-D053-4000-B917-6F7B1DBDFF93}"/>
              </a:ext>
            </a:extLst>
          </p:cNvPr>
          <p:cNvCxnSpPr>
            <a:cxnSpLocks/>
            <a:stCxn id="16" idx="1"/>
            <a:endCxn id="26" idx="3"/>
          </p:cNvCxnSpPr>
          <p:nvPr/>
        </p:nvCxnSpPr>
        <p:spPr>
          <a:xfrm flipH="1">
            <a:off x="6738241" y="4830318"/>
            <a:ext cx="2682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E045AA3-1ACF-4EEC-8800-CEE962A48C9A}"/>
              </a:ext>
            </a:extLst>
          </p:cNvPr>
          <p:cNvSpPr txBox="1"/>
          <p:nvPr/>
        </p:nvSpPr>
        <p:spPr>
          <a:xfrm>
            <a:off x="9420595" y="5315441"/>
            <a:ext cx="2310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Saved data is constant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F56B31-5ADB-406D-B604-51042C5A43BC}"/>
              </a:ext>
            </a:extLst>
          </p:cNvPr>
          <p:cNvSpPr txBox="1"/>
          <p:nvPr/>
        </p:nvSpPr>
        <p:spPr>
          <a:xfrm>
            <a:off x="700780" y="5894597"/>
            <a:ext cx="2310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The data from this algorithm can change if a future change is made to the algorithm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4AB2DF-B201-4BC4-9553-7F71C04138F6}"/>
              </a:ext>
            </a:extLst>
          </p:cNvPr>
          <p:cNvSpPr/>
          <p:nvPr/>
        </p:nvSpPr>
        <p:spPr>
          <a:xfrm>
            <a:off x="5145810" y="4676429"/>
            <a:ext cx="1592431" cy="3077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BE7091-8192-4F8C-9DFD-889C2AF6D08B}"/>
              </a:ext>
            </a:extLst>
          </p:cNvPr>
          <p:cNvCxnSpPr>
            <a:cxnSpLocks/>
            <a:stCxn id="26" idx="2"/>
            <a:endCxn id="12" idx="0"/>
          </p:cNvCxnSpPr>
          <p:nvPr/>
        </p:nvCxnSpPr>
        <p:spPr>
          <a:xfrm>
            <a:off x="5942026" y="4984206"/>
            <a:ext cx="7771" cy="29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152AD5-2D1E-40C6-835E-BDD4C9DB8BC4}"/>
              </a:ext>
            </a:extLst>
          </p:cNvPr>
          <p:cNvSpPr txBox="1"/>
          <p:nvPr/>
        </p:nvSpPr>
        <p:spPr>
          <a:xfrm>
            <a:off x="3224858" y="4798045"/>
            <a:ext cx="2310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Setup option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5F865F-4AFB-421E-A610-D76DDA9A0CC1}"/>
              </a:ext>
            </a:extLst>
          </p:cNvPr>
          <p:cNvSpPr txBox="1"/>
          <p:nvPr/>
        </p:nvSpPr>
        <p:spPr>
          <a:xfrm>
            <a:off x="7545188" y="4799207"/>
            <a:ext cx="2310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Setup option 2</a:t>
            </a:r>
          </a:p>
        </p:txBody>
      </p:sp>
    </p:spTree>
    <p:extLst>
      <p:ext uri="{BB962C8B-B14F-4D97-AF65-F5344CB8AC3E}">
        <p14:creationId xmlns:p14="http://schemas.microsoft.com/office/powerpoint/2010/main" val="378610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5678</TotalTime>
  <Words>772</Words>
  <Application>Microsoft Office PowerPoint</Application>
  <PresentationFormat>Widescreen</PresentationFormat>
  <Paragraphs>149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Concept Discussion: Unit testing and Mocking</vt:lpstr>
      <vt:lpstr>What are unit tests?</vt:lpstr>
      <vt:lpstr>Why do we have unit tests?</vt:lpstr>
      <vt:lpstr>How to write unit tests?</vt:lpstr>
      <vt:lpstr>How to write unit tests?</vt:lpstr>
      <vt:lpstr>How to write good unit tests?</vt:lpstr>
      <vt:lpstr>Assertion types</vt:lpstr>
      <vt:lpstr>Examples</vt:lpstr>
      <vt:lpstr>Additional notes on unit tests</vt:lpstr>
      <vt:lpstr>What is mocking?</vt:lpstr>
      <vt:lpstr>How to use mocking (c++)?</vt:lpstr>
      <vt:lpstr>How to use mocking (c++)?</vt:lpstr>
      <vt:lpstr>Mocking Examples</vt:lpstr>
      <vt:lpstr>Summary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Discussion: Unit testing and Mocking</dc:title>
  <dc:creator>Applin, Robert (STFC,RAL,ISIS)</dc:creator>
  <cp:lastModifiedBy>Applin, Robert (STFC,RAL,ISIS)</cp:lastModifiedBy>
  <cp:revision>51</cp:revision>
  <dcterms:created xsi:type="dcterms:W3CDTF">2019-07-12T07:59:51Z</dcterms:created>
  <dcterms:modified xsi:type="dcterms:W3CDTF">2019-07-25T10:27:37Z</dcterms:modified>
</cp:coreProperties>
</file>