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5" r:id="rId13"/>
    <p:sldId id="26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5CA7D3-D449-4F6B-9566-F503867BDE79}">
          <p14:sldIdLst>
            <p14:sldId id="256"/>
          </p14:sldIdLst>
        </p14:section>
        <p14:section name="Core" id="{B9068922-91B9-4D5D-9346-8EF902D277B0}">
          <p14:sldIdLst>
            <p14:sldId id="257"/>
            <p14:sldId id="258"/>
            <p14:sldId id="259"/>
            <p14:sldId id="260"/>
          </p14:sldIdLst>
        </p14:section>
        <p14:section name="Diffraction" id="{69345431-DD00-4959-AA04-9009C6D6DD04}">
          <p14:sldIdLst>
            <p14:sldId id="267"/>
            <p14:sldId id="268"/>
            <p14:sldId id="269"/>
          </p14:sldIdLst>
        </p14:section>
        <p14:section name="Spectroscopy" id="{7B89B6F0-6D78-4B14-AB26-EF7C5B314D40}">
          <p14:sldIdLst>
            <p14:sldId id="261"/>
            <p14:sldId id="262"/>
            <p14:sldId id="263"/>
          </p14:sldIdLst>
        </p14:section>
        <p14:section name="LSS" id="{B1439FFF-B9E7-46D4-9462-B583BB8BAFE3}">
          <p14:sldIdLst>
            <p14:sldId id="265"/>
            <p14:sldId id="266"/>
          </p14:sldIdLst>
        </p14:section>
        <p14:section name="ESS" id="{A40C07DE-BD0B-4297-8AAF-480A1AF273AF}">
          <p14:sldIdLst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5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04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9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9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44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67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3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94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80C7-A35B-4FA6-A9D8-D2E1A9AB9D74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9F95-3458-4ECB-9B1B-CFC2E5C9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8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pp.readthedocs.io/en/latest/about/release-not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Mantid cross team meeting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30/01/2020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15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E6CB-1BDA-4B3C-BBC7-144189A5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Indirect High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2ACE-6856-4C20-9028-8022732B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chemeClr val="accent6"/>
                </a:solidFill>
                <a:cs typeface="Calibri"/>
              </a:rPr>
              <a:t>Convolution fit </a:t>
            </a:r>
            <a:r>
              <a:rPr lang="en-US" dirty="0">
                <a:solidFill>
                  <a:schemeClr val="accent6"/>
                </a:solidFill>
                <a:ea typeface="+mn-lt"/>
                <a:cs typeface="+mn-lt"/>
              </a:rPr>
              <a:t>and simultaneous fitting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MSD fit </a:t>
            </a:r>
            <a:r>
              <a:rPr lang="en-US" dirty="0">
                <a:ea typeface="+mn-lt"/>
                <a:cs typeface="+mn-lt"/>
              </a:rPr>
              <a:t>and simultaneous fitting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F(Q) fit and simultaneous fitting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solidFill>
                  <a:schemeClr val="accent6"/>
                </a:solidFill>
                <a:cs typeface="Calibri"/>
              </a:rPr>
              <a:t>Abins</a:t>
            </a:r>
            <a:r>
              <a:rPr lang="en-US" dirty="0">
                <a:solidFill>
                  <a:schemeClr val="accent6"/>
                </a:solidFill>
                <a:cs typeface="Calibri"/>
              </a:rPr>
              <a:t> broadening</a:t>
            </a:r>
          </a:p>
          <a:p>
            <a:endParaRPr lang="en-US" dirty="0">
              <a:solidFill>
                <a:schemeClr val="accent6"/>
              </a:solidFill>
              <a:cs typeface="Calibri"/>
            </a:endParaRPr>
          </a:p>
          <a:p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Abins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 performance improvements and disable 3rd and 4th order</a:t>
            </a:r>
          </a:p>
          <a:p>
            <a:endParaRPr lang="en-US" dirty="0">
              <a:solidFill>
                <a:schemeClr val="accent6"/>
              </a:solidFill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Abins</a:t>
            </a:r>
            <a:r>
              <a:rPr lang="en-US" dirty="0">
                <a:ea typeface="+mn-lt"/>
                <a:cs typeface="+mn-lt"/>
              </a:rPr>
              <a:t> 2D map prototype</a:t>
            </a:r>
          </a:p>
        </p:txBody>
      </p:sp>
    </p:spTree>
    <p:extLst>
      <p:ext uri="{BB962C8B-B14F-4D97-AF65-F5344CB8AC3E}">
        <p14:creationId xmlns:p14="http://schemas.microsoft.com/office/powerpoint/2010/main" val="313189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07CC-0019-43F6-B9BD-8EDE396E5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Completed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D17-3EF7-4B7D-B522-04472591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Docked plotting</a:t>
            </a:r>
          </a:p>
          <a:p>
            <a:endParaRPr lang="en-US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Allow tiled plots in muon analysis</a:t>
            </a:r>
            <a:endParaRPr lang="en-US" dirty="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Constraint crash</a:t>
            </a:r>
          </a:p>
          <a:p>
            <a:endParaRPr lang="en-US" dirty="0">
              <a:solidFill>
                <a:srgbClr val="00B050"/>
              </a:solidFill>
              <a:cs typeface="Calibri"/>
            </a:endParaRPr>
          </a:p>
          <a:p>
            <a:r>
              <a:rPr lang="en-US" dirty="0">
                <a:solidFill>
                  <a:srgbClr val="00B050"/>
                </a:solidFill>
                <a:cs typeface="Calibri"/>
              </a:rPr>
              <a:t>ALF View renaming</a:t>
            </a:r>
          </a:p>
        </p:txBody>
      </p:sp>
    </p:spTree>
    <p:extLst>
      <p:ext uri="{BB962C8B-B14F-4D97-AF65-F5344CB8AC3E}">
        <p14:creationId xmlns:p14="http://schemas.microsoft.com/office/powerpoint/2010/main" val="147438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ED97-2C63-46E3-80EA-CAF6EF17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4299-94AD-419E-ABF4-9024B6B2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Last sprint:</a:t>
            </a:r>
          </a:p>
          <a:p>
            <a:r>
              <a:rPr lang="en-US" dirty="0">
                <a:cs typeface="Calibri"/>
              </a:rPr>
              <a:t>Workspace history fixed</a:t>
            </a:r>
            <a:endParaRPr lang="en-US" dirty="0"/>
          </a:p>
          <a:p>
            <a:r>
              <a:rPr lang="en-US" dirty="0">
                <a:cs typeface="Calibri"/>
              </a:rPr>
              <a:t>Python json library for serializing state</a:t>
            </a:r>
          </a:p>
          <a:p>
            <a:r>
              <a:rPr lang="en-US" dirty="0">
                <a:cs typeface="Calibri"/>
              </a:rPr>
              <a:t>Investigate design flaw with multiple conflicting user files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This sprint:</a:t>
            </a:r>
          </a:p>
          <a:p>
            <a:r>
              <a:rPr lang="en-US" dirty="0">
                <a:cs typeface="Calibri"/>
              </a:rPr>
              <a:t>TOML parser (in progress)</a:t>
            </a:r>
          </a:p>
          <a:p>
            <a:r>
              <a:rPr lang="en-US" dirty="0">
                <a:cs typeface="Calibri"/>
              </a:rPr>
              <a:t>Fix for tab order on GUI (in progress)</a:t>
            </a:r>
          </a:p>
          <a:p>
            <a:r>
              <a:rPr lang="en-US" dirty="0">
                <a:cs typeface="Calibri"/>
              </a:rPr>
              <a:t>Scientific reproducibility: save to user file, warn if GUI settings changed etc.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86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288C-87DE-4EF6-A250-216C053F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Reflectometry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A60B-486B-4F87-B773-6EA6F4837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Last sprint: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Options dialog and</a:t>
            </a:r>
            <a:r>
              <a:rPr lang="en-US" dirty="0">
                <a:cs typeface="Calibri"/>
              </a:rPr>
              <a:t> warnings if discarding changes.</a:t>
            </a:r>
          </a:p>
          <a:p>
            <a:r>
              <a:rPr lang="en-US" dirty="0">
                <a:cs typeface="Calibri"/>
              </a:rPr>
              <a:t>Better handling of workflow algorithm output workspaces (to fix history)</a:t>
            </a:r>
          </a:p>
          <a:p>
            <a:r>
              <a:rPr lang="en-US" dirty="0">
                <a:cs typeface="Calibri"/>
              </a:rPr>
              <a:t>Investigate differences in </a:t>
            </a:r>
            <a:r>
              <a:rPr lang="en-US" dirty="0" err="1">
                <a:cs typeface="Calibri"/>
              </a:rPr>
              <a:t>FilterEvents</a:t>
            </a:r>
            <a:r>
              <a:rPr lang="en-US" dirty="0">
                <a:cs typeface="Calibri"/>
              </a:rPr>
              <a:t> vs </a:t>
            </a:r>
            <a:r>
              <a:rPr lang="en-US" dirty="0" err="1">
                <a:cs typeface="Calibri"/>
              </a:rPr>
              <a:t>FilterByTime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This sprint:</a:t>
            </a:r>
          </a:p>
          <a:p>
            <a:r>
              <a:rPr lang="en-US" dirty="0">
                <a:ea typeface="+mn-lt"/>
                <a:cs typeface="+mn-lt"/>
              </a:rPr>
              <a:t>IDF design document (ongoing)</a:t>
            </a:r>
          </a:p>
          <a:p>
            <a:r>
              <a:rPr lang="en-US" dirty="0">
                <a:ea typeface="+mn-lt"/>
                <a:cs typeface="+mn-lt"/>
              </a:rPr>
              <a:t>Remove old GUI</a:t>
            </a:r>
          </a:p>
          <a:p>
            <a:r>
              <a:rPr lang="en-US" dirty="0">
                <a:cs typeface="Calibri"/>
              </a:rPr>
              <a:t>Investigate ISIS live event data problem</a:t>
            </a:r>
          </a:p>
          <a:p>
            <a:r>
              <a:rPr lang="en-US" dirty="0">
                <a:cs typeface="Calibri"/>
              </a:rPr>
              <a:t>Investigate instrument view problem with OFFSPEC</a:t>
            </a:r>
          </a:p>
          <a:p>
            <a:r>
              <a:rPr lang="en-US">
                <a:cs typeface="Calibri"/>
              </a:rPr>
              <a:t>Add background subtraction to workflow algorithm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09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Beamline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GB" dirty="0"/>
          </a:p>
          <a:p>
            <a:r>
              <a:rPr lang="en-GB" dirty="0"/>
              <a:t>Critical Live Listener fixes made. </a:t>
            </a:r>
            <a:r>
              <a:rPr lang="en-GB" dirty="0" err="1"/>
              <a:t>Segfault</a:t>
            </a:r>
            <a:r>
              <a:rPr lang="en-GB" dirty="0"/>
              <a:t> found and fixed.</a:t>
            </a:r>
          </a:p>
          <a:p>
            <a:r>
              <a:rPr lang="en-GB" dirty="0"/>
              <a:t>Several major </a:t>
            </a:r>
            <a:r>
              <a:rPr lang="en-GB" dirty="0" err="1"/>
              <a:t>LoadEventNexus</a:t>
            </a:r>
            <a:r>
              <a:rPr lang="en-GB" dirty="0"/>
              <a:t> fixes made, some still outstanding based on ESS Nexus schema</a:t>
            </a:r>
          </a:p>
          <a:p>
            <a:r>
              <a:rPr lang="en-GB" dirty="0"/>
              <a:t>SANS workflow for Test Beamline made</a:t>
            </a:r>
          </a:p>
          <a:p>
            <a:r>
              <a:rPr lang="en-GB" dirty="0"/>
              <a:t>Close to completion Reflectometry Test Beamline publication using Mantid</a:t>
            </a:r>
          </a:p>
        </p:txBody>
      </p:sp>
    </p:spTree>
    <p:extLst>
      <p:ext uri="{BB962C8B-B14F-4D97-AF65-F5344CB8AC3E}">
        <p14:creationId xmlns:p14="http://schemas.microsoft.com/office/powerpoint/2010/main" val="363717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Scipp</a:t>
            </a:r>
            <a:r>
              <a:rPr lang="en-GB" dirty="0"/>
              <a:t> – Not strictly Mantid but FYI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0.2 Release made in December</a:t>
            </a:r>
          </a:p>
          <a:p>
            <a:r>
              <a:rPr lang="en-GB" dirty="0" err="1"/>
              <a:t>Conda</a:t>
            </a:r>
            <a:r>
              <a:rPr lang="en-GB" dirty="0"/>
              <a:t> support for Windows</a:t>
            </a:r>
          </a:p>
          <a:p>
            <a:r>
              <a:rPr lang="en-GB" dirty="0" err="1"/>
              <a:t>Groupby</a:t>
            </a:r>
            <a:r>
              <a:rPr lang="en-GB" dirty="0"/>
              <a:t> support</a:t>
            </a:r>
          </a:p>
          <a:p>
            <a:r>
              <a:rPr lang="en-GB" dirty="0"/>
              <a:t>Release notes here </a:t>
            </a:r>
            <a:r>
              <a:rPr lang="en-GB" dirty="0">
                <a:hlinkClick r:id="rId2"/>
              </a:rPr>
              <a:t>https://scipp.readthedocs.io/en/latest/about/release-notes.html</a:t>
            </a:r>
            <a:endParaRPr lang="en-GB" dirty="0"/>
          </a:p>
          <a:p>
            <a:r>
              <a:rPr lang="en-GB" dirty="0"/>
              <a:t>ESS DREAM instrument workflow and prototyping nearly complete</a:t>
            </a:r>
          </a:p>
          <a:p>
            <a:r>
              <a:rPr lang="en-GB" dirty="0"/>
              <a:t>V20 variable precision TOF Imaging workflow now completed</a:t>
            </a:r>
          </a:p>
          <a:p>
            <a:r>
              <a:rPr lang="en-GB" dirty="0" err="1"/>
              <a:t>Scipp</a:t>
            </a:r>
            <a:r>
              <a:rPr lang="en-GB" dirty="0"/>
              <a:t>-Mantid compatibility python layers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09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61BD-DF1D-084D-A39B-A6BD2608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2107-807D-8D43-8DF6-A6DF8950B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UK-ESS day posters and presentations (December 2019)</a:t>
            </a:r>
          </a:p>
          <a:p>
            <a:r>
              <a:rPr lang="en-US" dirty="0"/>
              <a:t>Igor is sadly leaving team end of Jan 2019</a:t>
            </a:r>
          </a:p>
        </p:txBody>
      </p:sp>
    </p:spTree>
    <p:extLst>
      <p:ext uri="{BB962C8B-B14F-4D97-AF65-F5344CB8AC3E}">
        <p14:creationId xmlns:p14="http://schemas.microsoft.com/office/powerpoint/2010/main" val="77344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Upcoming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Uncertainty handling in Mantid V20 Reflectometry workflow</a:t>
            </a:r>
          </a:p>
          <a:p>
            <a:r>
              <a:rPr lang="en-GB" dirty="0"/>
              <a:t>Bug fix for Instrument 2.0 python binding</a:t>
            </a:r>
          </a:p>
          <a:p>
            <a:r>
              <a:rPr lang="en-GB" dirty="0"/>
              <a:t>Remaining bug fixes for </a:t>
            </a:r>
            <a:r>
              <a:rPr lang="en-GB" dirty="0" err="1"/>
              <a:t>LoadEventNexus</a:t>
            </a:r>
            <a:endParaRPr lang="en-GB" dirty="0"/>
          </a:p>
          <a:p>
            <a:r>
              <a:rPr lang="en-GB" dirty="0"/>
              <a:t>Early work on ESTIA Reflectometer designs/planning/prototyping</a:t>
            </a:r>
          </a:p>
          <a:p>
            <a:r>
              <a:rPr lang="en-GB" dirty="0"/>
              <a:t>Expansion of </a:t>
            </a:r>
            <a:r>
              <a:rPr lang="en-GB" dirty="0" err="1"/>
              <a:t>Scipp</a:t>
            </a:r>
            <a:r>
              <a:rPr lang="en-GB" dirty="0"/>
              <a:t>-Mantid compatibility layers</a:t>
            </a:r>
          </a:p>
          <a:p>
            <a:r>
              <a:rPr lang="en-GB" dirty="0" err="1"/>
              <a:t>Scipp</a:t>
            </a:r>
            <a:r>
              <a:rPr lang="en-GB" dirty="0"/>
              <a:t> developer workshop </a:t>
            </a:r>
          </a:p>
          <a:p>
            <a:r>
              <a:rPr lang="en-GB" dirty="0"/>
              <a:t>IKON meeting</a:t>
            </a:r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29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– Sprint Review - Merged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Python 3</a:t>
            </a:r>
          </a:p>
          <a:p>
            <a:pPr lvl="1"/>
            <a:r>
              <a:rPr lang="en-GB" dirty="0" smtClean="0"/>
              <a:t>Various bug fixes</a:t>
            </a:r>
          </a:p>
          <a:p>
            <a:pPr lvl="1"/>
            <a:r>
              <a:rPr lang="en-GB" dirty="0" smtClean="0"/>
              <a:t>Now default, and nightly</a:t>
            </a:r>
          </a:p>
          <a:p>
            <a:pPr lvl="1"/>
            <a:r>
              <a:rPr lang="en-GB" dirty="0" smtClean="0"/>
              <a:t>ISIS presentation and drop in sessions</a:t>
            </a:r>
          </a:p>
          <a:p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Event WS default Binning</a:t>
            </a:r>
          </a:p>
          <a:p>
            <a:pPr lvl="2"/>
            <a:r>
              <a:rPr lang="en-GB" dirty="0" err="1" smtClean="0"/>
              <a:t>LoadEventNexus</a:t>
            </a:r>
            <a:r>
              <a:rPr lang="en-GB" dirty="0" smtClean="0"/>
              <a:t> – </a:t>
            </a:r>
            <a:r>
              <a:rPr lang="en-GB" dirty="0" err="1" smtClean="0"/>
              <a:t>NumberOfBins</a:t>
            </a:r>
            <a:r>
              <a:rPr lang="en-GB" dirty="0" smtClean="0"/>
              <a:t> Default 500</a:t>
            </a:r>
          </a:p>
          <a:p>
            <a:pPr lvl="1"/>
            <a:r>
              <a:rPr lang="en-GB" dirty="0" smtClean="0"/>
              <a:t>Load / Save </a:t>
            </a:r>
            <a:r>
              <a:rPr lang="en-GB" dirty="0" err="1" smtClean="0"/>
              <a:t>Ascii</a:t>
            </a:r>
            <a:r>
              <a:rPr lang="en-GB" dirty="0" smtClean="0"/>
              <a:t> support for fit workspaces</a:t>
            </a:r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3153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– Sprint Review - Merged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Workbench</a:t>
            </a:r>
          </a:p>
          <a:p>
            <a:pPr lvl="1"/>
            <a:r>
              <a:rPr lang="en-GB" dirty="0" smtClean="0"/>
              <a:t>Single bin plotting</a:t>
            </a:r>
          </a:p>
          <a:p>
            <a:pPr lvl="2"/>
            <a:r>
              <a:rPr lang="en-GB" dirty="0" smtClean="0"/>
              <a:t>Plot spectra options disabled</a:t>
            </a:r>
          </a:p>
          <a:p>
            <a:pPr lvl="2"/>
            <a:r>
              <a:rPr lang="en-GB" dirty="0" smtClean="0"/>
              <a:t>Plot Bin added and now double click option</a:t>
            </a:r>
          </a:p>
          <a:p>
            <a:pPr lvl="1"/>
            <a:r>
              <a:rPr lang="en-GB" dirty="0" smtClean="0"/>
              <a:t>Drag and drop filenames like file.v1.nxs</a:t>
            </a:r>
          </a:p>
          <a:p>
            <a:pPr lvl="1"/>
            <a:r>
              <a:rPr lang="en-GB" dirty="0" smtClean="0"/>
              <a:t>Disable Show Instrument if no spectra axis</a:t>
            </a:r>
          </a:p>
          <a:p>
            <a:pPr lvl="1"/>
            <a:r>
              <a:rPr lang="en-GB" dirty="0" smtClean="0"/>
              <a:t>Fitting</a:t>
            </a:r>
          </a:p>
          <a:p>
            <a:pPr lvl="2"/>
            <a:r>
              <a:rPr lang="en-GB" dirty="0" smtClean="0"/>
              <a:t>Match data and fit curve normalization</a:t>
            </a:r>
          </a:p>
          <a:p>
            <a:pPr lvl="1"/>
            <a:r>
              <a:rPr lang="en-GB" dirty="0" smtClean="0"/>
              <a:t>Plotting</a:t>
            </a:r>
          </a:p>
          <a:p>
            <a:pPr lvl="2"/>
            <a:r>
              <a:rPr lang="en-GB" dirty="0" smtClean="0"/>
              <a:t>Waterfall plots</a:t>
            </a:r>
          </a:p>
          <a:p>
            <a:pPr lvl="2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58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– Sprint Review – PR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Workbench</a:t>
            </a:r>
          </a:p>
          <a:p>
            <a:pPr lvl="1"/>
            <a:r>
              <a:rPr lang="en-GB" dirty="0" smtClean="0"/>
              <a:t>Complete Settings support</a:t>
            </a:r>
          </a:p>
          <a:p>
            <a:pPr lvl="1"/>
            <a:r>
              <a:rPr lang="en-GB" dirty="0" smtClean="0"/>
              <a:t>Fitting</a:t>
            </a:r>
          </a:p>
          <a:p>
            <a:pPr lvl="2"/>
            <a:r>
              <a:rPr lang="en-GB" dirty="0" smtClean="0"/>
              <a:t>Match data and fit curve normalization</a:t>
            </a:r>
          </a:p>
          <a:p>
            <a:pPr lvl="2"/>
            <a:r>
              <a:rPr lang="en-GB" dirty="0" smtClean="0"/>
              <a:t>Added an Exclude property to the GUI to exclude a region from a fit</a:t>
            </a:r>
          </a:p>
          <a:p>
            <a:pPr lvl="1"/>
            <a:r>
              <a:rPr lang="en-GB" dirty="0" smtClean="0"/>
              <a:t>Plotting</a:t>
            </a:r>
          </a:p>
          <a:p>
            <a:pPr lvl="2"/>
            <a:r>
              <a:rPr lang="en-GB" dirty="0" smtClean="0"/>
              <a:t>Fix printing for Windows and Mac</a:t>
            </a:r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8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– Sprint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Framework</a:t>
            </a:r>
          </a:p>
          <a:p>
            <a:pPr lvl="1"/>
            <a:r>
              <a:rPr lang="en-GB" dirty="0" smtClean="0"/>
              <a:t>Allow the removal of </a:t>
            </a:r>
            <a:r>
              <a:rPr lang="en-GB" dirty="0" err="1" smtClean="0"/>
              <a:t>vms_compat</a:t>
            </a:r>
            <a:r>
              <a:rPr lang="en-GB" dirty="0" smtClean="0"/>
              <a:t> from newer files</a:t>
            </a:r>
          </a:p>
          <a:p>
            <a:r>
              <a:rPr lang="en-GB" dirty="0" smtClean="0"/>
              <a:t>Workbench</a:t>
            </a:r>
          </a:p>
          <a:p>
            <a:pPr lvl="1"/>
            <a:r>
              <a:rPr lang="en-GB" dirty="0" smtClean="0"/>
              <a:t>Complete Settings support</a:t>
            </a:r>
          </a:p>
          <a:p>
            <a:pPr lvl="1"/>
            <a:r>
              <a:rPr lang="en-GB" dirty="0" smtClean="0"/>
              <a:t>Fitting</a:t>
            </a:r>
          </a:p>
          <a:p>
            <a:pPr lvl="2"/>
            <a:r>
              <a:rPr lang="en-GB" dirty="0" smtClean="0"/>
              <a:t>Functions - Allow nested categories, add searching, and a help button</a:t>
            </a:r>
          </a:p>
          <a:p>
            <a:pPr lvl="2"/>
            <a:r>
              <a:rPr lang="en-GB" dirty="0" smtClean="0"/>
              <a:t>Investigate error bars on fits</a:t>
            </a:r>
          </a:p>
          <a:p>
            <a:pPr lvl="1"/>
            <a:r>
              <a:rPr lang="en-GB" dirty="0" smtClean="0"/>
              <a:t>Plotting</a:t>
            </a:r>
          </a:p>
          <a:p>
            <a:pPr lvl="2"/>
            <a:r>
              <a:rPr lang="en-GB" dirty="0" smtClean="0"/>
              <a:t>Plot Advanced …</a:t>
            </a:r>
          </a:p>
          <a:p>
            <a:pPr lvl="2"/>
            <a:r>
              <a:rPr lang="en-GB" dirty="0" smtClean="0"/>
              <a:t>Bugs for Bin plots</a:t>
            </a:r>
          </a:p>
          <a:p>
            <a:pPr lvl="2"/>
            <a:r>
              <a:rPr lang="en-GB" dirty="0" smtClean="0"/>
              <a:t>GUI support for 3D plots</a:t>
            </a:r>
          </a:p>
          <a:p>
            <a:pPr lvl="1"/>
            <a:r>
              <a:rPr lang="en-GB" dirty="0" err="1" smtClean="0"/>
              <a:t>Sliceviewer</a:t>
            </a:r>
            <a:endParaRPr lang="en-GB" dirty="0" smtClean="0"/>
          </a:p>
          <a:p>
            <a:pPr lvl="2"/>
            <a:r>
              <a:rPr lang="en-GB" dirty="0" err="1" smtClean="0"/>
              <a:t>PeaksViewer</a:t>
            </a:r>
            <a:endParaRPr lang="en-GB" dirty="0" smtClean="0"/>
          </a:p>
          <a:p>
            <a:r>
              <a:rPr lang="en-GB" dirty="0" smtClean="0"/>
              <a:t>Training</a:t>
            </a:r>
          </a:p>
          <a:p>
            <a:pPr lvl="1"/>
            <a:r>
              <a:rPr lang="en-GB" dirty="0" smtClean="0"/>
              <a:t>Rewrite Mantid Basic for workbench</a:t>
            </a:r>
          </a:p>
        </p:txBody>
      </p:sp>
    </p:spTree>
    <p:extLst>
      <p:ext uri="{BB962C8B-B14F-4D97-AF65-F5344CB8AC3E}">
        <p14:creationId xmlns:p14="http://schemas.microsoft.com/office/powerpoint/2010/main" val="193238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Diffraction – Sprint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Single Crystal</a:t>
            </a:r>
          </a:p>
          <a:p>
            <a:pPr lvl="1"/>
            <a:r>
              <a:rPr lang="en-GB" dirty="0" smtClean="0"/>
              <a:t>(Couple of changes trialled and aborted)</a:t>
            </a:r>
          </a:p>
          <a:p>
            <a:pPr lvl="1"/>
            <a:r>
              <a:rPr lang="en-GB" dirty="0" smtClean="0"/>
              <a:t>Integrate Ellipsoids – count weighted covariance matrix (PR Testing)</a:t>
            </a:r>
          </a:p>
          <a:p>
            <a:pPr lvl="1"/>
            <a:r>
              <a:rPr lang="en-GB" dirty="0" smtClean="0"/>
              <a:t>Enhancements to Jana format export</a:t>
            </a:r>
          </a:p>
          <a:p>
            <a:r>
              <a:rPr lang="en-GB" dirty="0" smtClean="0"/>
              <a:t>Engineering</a:t>
            </a:r>
          </a:p>
          <a:p>
            <a:pPr lvl="1"/>
            <a:r>
              <a:rPr lang="en-GB" dirty="0" smtClean="0"/>
              <a:t>Continuing migration from </a:t>
            </a:r>
            <a:r>
              <a:rPr lang="en-GB" dirty="0" err="1" smtClean="0"/>
              <a:t>MantidPlot</a:t>
            </a:r>
            <a:r>
              <a:rPr lang="en-GB" dirty="0" smtClean="0"/>
              <a:t> to Workbench (C++ to Python)</a:t>
            </a:r>
          </a:p>
          <a:p>
            <a:pPr lvl="1"/>
            <a:r>
              <a:rPr lang="en-GB" dirty="0" smtClean="0"/>
              <a:t>Focus tab, Settings screen, cropping options on Calibration\Focus tabs</a:t>
            </a:r>
          </a:p>
          <a:p>
            <a:r>
              <a:rPr lang="en-GB" dirty="0" smtClean="0"/>
              <a:t>Powder (Total Scattering)</a:t>
            </a:r>
          </a:p>
          <a:p>
            <a:pPr lvl="1"/>
            <a:r>
              <a:rPr lang="en-GB" dirty="0" smtClean="0"/>
              <a:t>Various bug fixes from Polaris testing (</a:t>
            </a:r>
            <a:r>
              <a:rPr lang="en-GB" dirty="0" err="1" smtClean="0"/>
              <a:t>sample_empty</a:t>
            </a:r>
            <a:r>
              <a:rPr lang="en-GB" dirty="0" smtClean="0"/>
              <a:t>, </a:t>
            </a:r>
            <a:r>
              <a:rPr lang="en-GB" dirty="0" err="1" smtClean="0"/>
              <a:t>MayersSampleCorrection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Support for different PDF types</a:t>
            </a:r>
          </a:p>
          <a:p>
            <a:r>
              <a:rPr lang="en-GB" dirty="0" smtClean="0"/>
              <a:t>Absorption Correction</a:t>
            </a:r>
          </a:p>
          <a:p>
            <a:pPr lvl="1"/>
            <a:r>
              <a:rPr lang="en-GB" dirty="0" smtClean="0"/>
              <a:t>Improved sampling of scatter points in sample vs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92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Diffraction – Sprint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Team working on 4 reasonably well defined streams</a:t>
            </a:r>
          </a:p>
          <a:p>
            <a:pPr lvl="1"/>
            <a:r>
              <a:rPr lang="en-GB" dirty="0" smtClean="0"/>
              <a:t>One person on each</a:t>
            </a:r>
          </a:p>
          <a:p>
            <a:pPr lvl="1"/>
            <a:r>
              <a:rPr lang="en-GB" dirty="0" smtClean="0"/>
              <a:t>Good contact with instrument scientist on each</a:t>
            </a:r>
          </a:p>
          <a:p>
            <a:pPr lvl="1"/>
            <a:r>
              <a:rPr lang="en-GB" dirty="0" smtClean="0"/>
              <a:t>May mix up in next feature sprint</a:t>
            </a:r>
          </a:p>
          <a:p>
            <a:r>
              <a:rPr lang="en-GB" dirty="0" smtClean="0"/>
              <a:t>Single Crystal (WISH)</a:t>
            </a:r>
          </a:p>
          <a:p>
            <a:pPr lvl="1"/>
            <a:r>
              <a:rPr lang="en-GB" dirty="0" smtClean="0"/>
              <a:t>Further </a:t>
            </a:r>
            <a:r>
              <a:rPr lang="en-GB" dirty="0" err="1" smtClean="0"/>
              <a:t>IntegrateEllipsoids</a:t>
            </a:r>
            <a:r>
              <a:rPr lang="en-GB" dirty="0" smtClean="0"/>
              <a:t> improvements</a:t>
            </a:r>
          </a:p>
          <a:p>
            <a:pPr lvl="1"/>
            <a:r>
              <a:rPr lang="en-GB" dirty="0" smtClean="0"/>
              <a:t>Input from SNS (Topaz) on some changes</a:t>
            </a:r>
          </a:p>
          <a:p>
            <a:pPr lvl="1"/>
            <a:r>
              <a:rPr lang="en-GB" dirty="0" smtClean="0"/>
              <a:t>Investigate peak finding in NSX tool (ILL visit w/s 10</a:t>
            </a:r>
            <a:r>
              <a:rPr lang="en-GB" baseline="30000" dirty="0" smtClean="0"/>
              <a:t>th</a:t>
            </a:r>
            <a:r>
              <a:rPr lang="en-GB" dirty="0" smtClean="0"/>
              <a:t> Feb)</a:t>
            </a:r>
          </a:p>
          <a:p>
            <a:r>
              <a:rPr lang="en-GB" dirty="0" smtClean="0"/>
              <a:t>Engineering (ENGINX)</a:t>
            </a:r>
          </a:p>
          <a:p>
            <a:pPr lvl="1"/>
            <a:r>
              <a:rPr lang="en-GB" dirty="0" smtClean="0"/>
              <a:t>Final tab…</a:t>
            </a:r>
          </a:p>
          <a:p>
            <a:pPr lvl="1"/>
            <a:r>
              <a:rPr lang="en-GB" dirty="0" smtClean="0"/>
              <a:t>Fitting tab (loading files, fitting, plotting)</a:t>
            </a:r>
          </a:p>
        </p:txBody>
      </p:sp>
    </p:spTree>
    <p:extLst>
      <p:ext uri="{BB962C8B-B14F-4D97-AF65-F5344CB8AC3E}">
        <p14:creationId xmlns:p14="http://schemas.microsoft.com/office/powerpoint/2010/main" val="254353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Diffraction – Sprint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Powder (Total Scattering - Polaris)</a:t>
            </a:r>
          </a:p>
          <a:p>
            <a:pPr lvl="1"/>
            <a:r>
              <a:rPr lang="en-GB" dirty="0" smtClean="0"/>
              <a:t>Various bug fixes from Polaris testing</a:t>
            </a:r>
          </a:p>
          <a:p>
            <a:pPr lvl="1"/>
            <a:r>
              <a:rPr lang="en-GB" dirty="0" err="1" smtClean="0"/>
              <a:t>Rebin</a:t>
            </a:r>
            <a:r>
              <a:rPr lang="en-GB" dirty="0" smtClean="0"/>
              <a:t> output added</a:t>
            </a:r>
          </a:p>
          <a:p>
            <a:r>
              <a:rPr lang="en-GB" dirty="0" smtClean="0"/>
              <a:t>Absorption Correction (Pearl)</a:t>
            </a:r>
          </a:p>
          <a:p>
            <a:pPr lvl="1"/>
            <a:r>
              <a:rPr lang="en-GB" dirty="0" smtClean="0"/>
              <a:t>Implement Fourier Filter</a:t>
            </a:r>
          </a:p>
          <a:p>
            <a:pPr lvl="1"/>
            <a:r>
              <a:rPr lang="en-GB" dirty="0" smtClean="0"/>
              <a:t>Resolve problem with Hydrogen sample</a:t>
            </a:r>
          </a:p>
          <a:p>
            <a:pPr lvl="1"/>
            <a:r>
              <a:rPr lang="en-GB" dirty="0" smtClean="0"/>
              <a:t>ASCII file output for downstream tools (</a:t>
            </a:r>
            <a:r>
              <a:rPr lang="en-GB" dirty="0" err="1" smtClean="0"/>
              <a:t>PDFgui</a:t>
            </a:r>
            <a:r>
              <a:rPr lang="en-GB" dirty="0" smtClean="0"/>
              <a:t> and </a:t>
            </a:r>
            <a:r>
              <a:rPr lang="en-GB" dirty="0" err="1" smtClean="0"/>
              <a:t>RMCProfile</a:t>
            </a:r>
            <a:r>
              <a:rPr lang="en-GB" dirty="0" smtClean="0"/>
              <a:t>)</a:t>
            </a:r>
          </a:p>
          <a:p>
            <a:pPr lvl="1"/>
            <a:endParaRPr lang="en-GB" dirty="0"/>
          </a:p>
          <a:p>
            <a:r>
              <a:rPr lang="en-GB" dirty="0" smtClean="0"/>
              <a:t>(Slice Viewer is diffraction related)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03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1D6814-ADFD-415C-820E-37AD103C5006}"/>
              </a:ext>
            </a:extLst>
          </p:cNvPr>
          <p:cNvSpPr txBox="1">
            <a:spLocks/>
          </p:cNvSpPr>
          <p:nvPr/>
        </p:nvSpPr>
        <p:spPr>
          <a:xfrm>
            <a:off x="841433" y="1813134"/>
            <a:ext cx="10512367" cy="436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cs typeface="Calibri"/>
              </a:rPr>
              <a:t>Nexus version 2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Clean up Fitting tab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PSI time zero fix for GUI</a:t>
            </a: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Double pulse</a:t>
            </a: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Improve file selection in ALC</a:t>
            </a:r>
          </a:p>
          <a:p>
            <a:endParaRPr lang="en-US">
              <a:solidFill>
                <a:srgbClr val="000000"/>
              </a:solidFill>
              <a:cs typeface="Calibri"/>
            </a:endParaRPr>
          </a:p>
          <a:p>
            <a:endParaRPr lang="en-US">
              <a:solidFill>
                <a:srgbClr val="00B050"/>
              </a:solidFill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8FE38C-AC9B-4F06-8370-1648322EFA2A}"/>
              </a:ext>
            </a:extLst>
          </p:cNvPr>
          <p:cNvSpPr txBox="1">
            <a:spLocks/>
          </p:cNvSpPr>
          <p:nvPr/>
        </p:nvSpPr>
        <p:spPr>
          <a:xfrm>
            <a:off x="903892" y="359981"/>
            <a:ext cx="10673732" cy="130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Muon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3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697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Mantid cross team meeting</vt:lpstr>
      <vt:lpstr>Core – Sprint Review - Merged</vt:lpstr>
      <vt:lpstr>Core – Sprint Review - Merged</vt:lpstr>
      <vt:lpstr>Core – Sprint Review – PR Testing</vt:lpstr>
      <vt:lpstr>Core – Sprint Planning</vt:lpstr>
      <vt:lpstr>Diffraction – Sprint Review</vt:lpstr>
      <vt:lpstr>Diffraction – Sprint Planning</vt:lpstr>
      <vt:lpstr>Diffraction – Sprint Planning</vt:lpstr>
      <vt:lpstr>PowerPoint Presentation</vt:lpstr>
      <vt:lpstr>Indirect High</vt:lpstr>
      <vt:lpstr>Completed</vt:lpstr>
      <vt:lpstr>SANS</vt:lpstr>
      <vt:lpstr>Reflectometry</vt:lpstr>
      <vt:lpstr>Test Beamline Related</vt:lpstr>
      <vt:lpstr>Scipp – Not strictly Mantid but FYI</vt:lpstr>
      <vt:lpstr>Other</vt:lpstr>
      <vt:lpstr>Upcoming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cross team meeting</dc:title>
  <dc:creator>Draper, Nick (Tessella,RAL,ISIS)</dc:creator>
  <cp:lastModifiedBy>Draper, Nick (Tessella,RAL,ISIS)</cp:lastModifiedBy>
  <cp:revision>8</cp:revision>
  <dcterms:created xsi:type="dcterms:W3CDTF">2020-01-29T15:43:17Z</dcterms:created>
  <dcterms:modified xsi:type="dcterms:W3CDTF">2020-01-30T14:20:31Z</dcterms:modified>
</cp:coreProperties>
</file>