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270" r:id="rId2"/>
    <p:sldId id="1265" r:id="rId3"/>
    <p:sldId id="1266" r:id="rId4"/>
    <p:sldId id="1267" r:id="rId5"/>
    <p:sldId id="1268" r:id="rId6"/>
    <p:sldId id="1269" r:id="rId7"/>
    <p:sldId id="1271" r:id="rId8"/>
    <p:sldId id="1272" r:id="rId9"/>
    <p:sldId id="1277" r:id="rId10"/>
    <p:sldId id="1278" r:id="rId11"/>
    <p:sldId id="1279" r:id="rId12"/>
    <p:sldId id="1280" r:id="rId13"/>
    <p:sldId id="1274" r:id="rId14"/>
    <p:sldId id="1281" r:id="rId15"/>
    <p:sldId id="1282" r:id="rId16"/>
    <p:sldId id="1283" r:id="rId17"/>
    <p:sldId id="1284" r:id="rId18"/>
    <p:sldId id="1285" r:id="rId19"/>
    <p:sldId id="1286" r:id="rId20"/>
    <p:sldId id="1275" r:id="rId21"/>
    <p:sldId id="1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896DAD-E1E4-4492-B2B8-84019BCD3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5F69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EF8C141-6B78-4E3B-801F-07A0211B5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yriad Pro Light SemiExt" panose="020B0405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C6C795-181C-4F7C-91CB-5D4461D7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2E3-B6BC-442C-AEC2-7965B216030C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8E4093-6453-4375-8CD0-63A18ECF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7DAFFF-DA02-433C-8264-2ED368F7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3F59A3-6A0F-4148-9879-ACDA4ADE1326}"/>
              </a:ext>
            </a:extLst>
          </p:cNvPr>
          <p:cNvSpPr/>
          <p:nvPr userDrawn="1"/>
        </p:nvSpPr>
        <p:spPr>
          <a:xfrm>
            <a:off x="7508614" y="0"/>
            <a:ext cx="4681728" cy="6858000"/>
          </a:xfrm>
          <a:prstGeom prst="rect">
            <a:avLst/>
          </a:prstGeom>
          <a:solidFill>
            <a:srgbClr val="13605F">
              <a:alpha val="314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55D6BF-F8F9-4713-8186-80277D661243}"/>
              </a:ext>
            </a:extLst>
          </p:cNvPr>
          <p:cNvSpPr/>
          <p:nvPr userDrawn="1"/>
        </p:nvSpPr>
        <p:spPr>
          <a:xfrm>
            <a:off x="0" y="0"/>
            <a:ext cx="134132" cy="2863534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8357734-F3B9-43F0-BAA3-896FDF074E56}"/>
              </a:ext>
            </a:extLst>
          </p:cNvPr>
          <p:cNvSpPr/>
          <p:nvPr userDrawn="1"/>
        </p:nvSpPr>
        <p:spPr>
          <a:xfrm>
            <a:off x="12080614" y="2852382"/>
            <a:ext cx="134132" cy="4026090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8545DCEE-8C94-4FD9-8D8C-A363D4E60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661" y="309369"/>
            <a:ext cx="1137339" cy="659830"/>
          </a:xfrm>
          <a:prstGeom prst="rect">
            <a:avLst/>
          </a:prstGeom>
        </p:spPr>
      </p:pic>
      <p:sp>
        <p:nvSpPr>
          <p:cNvPr id="12" name="Chỗ dành sẵn cho Hình ảnh 11">
            <a:extLst>
              <a:ext uri="{FF2B5EF4-FFF2-40B4-BE49-F238E27FC236}">
                <a16:creationId xmlns:a16="http://schemas.microsoft.com/office/drawing/2014/main" id="{924DD515-212F-4BBF-BEC4-49ADA0E8FB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0938" y="0"/>
            <a:ext cx="4713287" cy="68786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CD72955-9D4A-4ED8-98DA-750EB80E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F65A-1878-450F-AF16-9565A8380DBF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3213016-67A8-421D-80B0-B944F1DE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98C642-E5B9-4153-A16F-7869B801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E6BC8-7AA7-4675-89D1-001556DB14BB}"/>
              </a:ext>
            </a:extLst>
          </p:cNvPr>
          <p:cNvSpPr/>
          <p:nvPr userDrawn="1"/>
        </p:nvSpPr>
        <p:spPr>
          <a:xfrm>
            <a:off x="0" y="0"/>
            <a:ext cx="134132" cy="2863534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7894D-A74F-4FC4-8A1C-B8B4B85DBF6C}"/>
              </a:ext>
            </a:extLst>
          </p:cNvPr>
          <p:cNvSpPr/>
          <p:nvPr userDrawn="1"/>
        </p:nvSpPr>
        <p:spPr>
          <a:xfrm>
            <a:off x="12080614" y="2852382"/>
            <a:ext cx="134132" cy="4026090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E4A9F465-A20C-4BE9-8F81-64729FB199E6}"/>
              </a:ext>
            </a:extLst>
          </p:cNvPr>
          <p:cNvSpPr/>
          <p:nvPr userDrawn="1"/>
        </p:nvSpPr>
        <p:spPr>
          <a:xfrm>
            <a:off x="5267838" y="1454079"/>
            <a:ext cx="1470454" cy="45719"/>
          </a:xfrm>
          <a:prstGeom prst="rect">
            <a:avLst/>
          </a:prstGeom>
          <a:solidFill>
            <a:srgbClr val="005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iêu đề 1">
            <a:extLst>
              <a:ext uri="{FF2B5EF4-FFF2-40B4-BE49-F238E27FC236}">
                <a16:creationId xmlns:a16="http://schemas.microsoft.com/office/drawing/2014/main" id="{BFB302E5-C58E-4D54-92E2-07FEAB19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:a16="http://schemas.microsoft.com/office/drawing/2014/main" id="{B01912E1-5834-4C13-A701-0571D84BC4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4109" y="4227139"/>
            <a:ext cx="1536700" cy="584200"/>
          </a:xfrm>
        </p:spPr>
        <p:txBody>
          <a:bodyPr/>
          <a:lstStyle>
            <a:lvl1pPr marL="0" indent="0" algn="ctr">
              <a:buNone/>
              <a:defRPr lang="vi-VN" sz="3200" b="0" i="0" kern="1200" dirty="0" smtClean="0">
                <a:solidFill>
                  <a:srgbClr val="C45A15"/>
                </a:solidFill>
                <a:latin typeface="iCiel Gotham Medium" pitchFamily="2" charset="77"/>
                <a:ea typeface="+mn-ea"/>
                <a:cs typeface="iCiel Gotham Medium" pitchFamily="2" charset="77"/>
              </a:defRPr>
            </a:lvl1pPr>
            <a:lvl2pPr>
              <a:defRPr>
                <a:latin typeface="iCiel Gotham Medium" pitchFamily="50" charset="0"/>
                <a:cs typeface="iCiel Gotham Medium" pitchFamily="50" charset="0"/>
              </a:defRPr>
            </a:lvl2pPr>
            <a:lvl3pPr>
              <a:defRPr>
                <a:latin typeface="iCiel Gotham Medium" pitchFamily="50" charset="0"/>
                <a:cs typeface="iCiel Gotham Medium" pitchFamily="50" charset="0"/>
              </a:defRPr>
            </a:lvl3pPr>
            <a:lvl4pPr>
              <a:defRPr>
                <a:latin typeface="iCiel Gotham Medium" pitchFamily="50" charset="0"/>
                <a:cs typeface="iCiel Gotham Medium" pitchFamily="50" charset="0"/>
              </a:defRPr>
            </a:lvl4pPr>
            <a:lvl5pPr>
              <a:defRPr>
                <a:latin typeface="iCiel Gotham Medium" pitchFamily="50" charset="0"/>
                <a:cs typeface="iCiel Gotham Medium" pitchFamily="50" charset="0"/>
              </a:defRPr>
            </a:lvl5pPr>
          </a:lstStyle>
          <a:p>
            <a:pPr lvl="0"/>
            <a:r>
              <a:rPr lang="vi-VN" dirty="0" err="1"/>
              <a:t>Text</a:t>
            </a:r>
            <a:endParaRPr lang="vi-VN" dirty="0"/>
          </a:p>
        </p:txBody>
      </p:sp>
      <p:sp>
        <p:nvSpPr>
          <p:cNvPr id="17" name="Chỗ dành sẵn cho Văn bản 15">
            <a:extLst>
              <a:ext uri="{FF2B5EF4-FFF2-40B4-BE49-F238E27FC236}">
                <a16:creationId xmlns:a16="http://schemas.microsoft.com/office/drawing/2014/main" id="{2D948F72-122A-475B-AD6A-04E3100461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17100" y="4284663"/>
            <a:ext cx="1536700" cy="584200"/>
          </a:xfrm>
        </p:spPr>
        <p:txBody>
          <a:bodyPr/>
          <a:lstStyle>
            <a:lvl1pPr marL="0" indent="0" algn="ctr">
              <a:buNone/>
              <a:defRPr lang="vi-VN" sz="3200" b="0" i="0" kern="1200" dirty="0" smtClean="0">
                <a:solidFill>
                  <a:srgbClr val="C45A15"/>
                </a:solidFill>
                <a:latin typeface="iCiel Gotham Medium" pitchFamily="2" charset="77"/>
                <a:ea typeface="+mn-ea"/>
                <a:cs typeface="iCiel Gotham Medium" pitchFamily="2" charset="77"/>
              </a:defRPr>
            </a:lvl1pPr>
            <a:lvl2pPr>
              <a:defRPr>
                <a:latin typeface="iCiel Gotham Medium" pitchFamily="50" charset="0"/>
                <a:cs typeface="iCiel Gotham Medium" pitchFamily="50" charset="0"/>
              </a:defRPr>
            </a:lvl2pPr>
            <a:lvl3pPr>
              <a:defRPr>
                <a:latin typeface="iCiel Gotham Medium" pitchFamily="50" charset="0"/>
                <a:cs typeface="iCiel Gotham Medium" pitchFamily="50" charset="0"/>
              </a:defRPr>
            </a:lvl3pPr>
            <a:lvl4pPr>
              <a:defRPr>
                <a:latin typeface="iCiel Gotham Medium" pitchFamily="50" charset="0"/>
                <a:cs typeface="iCiel Gotham Medium" pitchFamily="50" charset="0"/>
              </a:defRPr>
            </a:lvl4pPr>
            <a:lvl5pPr>
              <a:defRPr>
                <a:latin typeface="iCiel Gotham Medium" pitchFamily="50" charset="0"/>
                <a:cs typeface="iCiel Gotham Medium" pitchFamily="50" charset="0"/>
              </a:defRPr>
            </a:lvl5pPr>
          </a:lstStyle>
          <a:p>
            <a:pPr lvl="0"/>
            <a:r>
              <a:rPr lang="vi-VN" dirty="0" err="1"/>
              <a:t>Text</a:t>
            </a:r>
            <a:endParaRPr lang="vi-VN" dirty="0"/>
          </a:p>
        </p:txBody>
      </p:sp>
      <p:sp>
        <p:nvSpPr>
          <p:cNvPr id="18" name="Chỗ dành sẵn cho Văn bản 15">
            <a:extLst>
              <a:ext uri="{FF2B5EF4-FFF2-40B4-BE49-F238E27FC236}">
                <a16:creationId xmlns:a16="http://schemas.microsoft.com/office/drawing/2014/main" id="{4C3DB18E-606E-46CA-8CAF-5439C2B4DF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1138" y="4280014"/>
            <a:ext cx="1536700" cy="584200"/>
          </a:xfrm>
        </p:spPr>
        <p:txBody>
          <a:bodyPr/>
          <a:lstStyle>
            <a:lvl1pPr marL="0" indent="0" algn="ctr">
              <a:buNone/>
              <a:defRPr lang="vi-VN" sz="3200" b="0" i="0" kern="1200" dirty="0" smtClean="0">
                <a:solidFill>
                  <a:srgbClr val="C45A15"/>
                </a:solidFill>
                <a:latin typeface="iCiel Gotham Medium" pitchFamily="2" charset="77"/>
                <a:ea typeface="+mn-ea"/>
                <a:cs typeface="iCiel Gotham Medium" pitchFamily="2" charset="77"/>
              </a:defRPr>
            </a:lvl1pPr>
            <a:lvl2pPr>
              <a:defRPr>
                <a:latin typeface="iCiel Gotham Medium" pitchFamily="50" charset="0"/>
                <a:cs typeface="iCiel Gotham Medium" pitchFamily="50" charset="0"/>
              </a:defRPr>
            </a:lvl2pPr>
            <a:lvl3pPr>
              <a:defRPr>
                <a:latin typeface="iCiel Gotham Medium" pitchFamily="50" charset="0"/>
                <a:cs typeface="iCiel Gotham Medium" pitchFamily="50" charset="0"/>
              </a:defRPr>
            </a:lvl3pPr>
            <a:lvl4pPr>
              <a:defRPr>
                <a:latin typeface="iCiel Gotham Medium" pitchFamily="50" charset="0"/>
                <a:cs typeface="iCiel Gotham Medium" pitchFamily="50" charset="0"/>
              </a:defRPr>
            </a:lvl4pPr>
            <a:lvl5pPr>
              <a:defRPr>
                <a:latin typeface="iCiel Gotham Medium" pitchFamily="50" charset="0"/>
                <a:cs typeface="iCiel Gotham Medium" pitchFamily="50" charset="0"/>
              </a:defRPr>
            </a:lvl5pPr>
          </a:lstStyle>
          <a:p>
            <a:pPr lvl="0"/>
            <a:r>
              <a:rPr lang="vi-VN" dirty="0" err="1"/>
              <a:t>Text</a:t>
            </a:r>
            <a:endParaRPr lang="vi-VN" dirty="0"/>
          </a:p>
        </p:txBody>
      </p:sp>
      <p:sp>
        <p:nvSpPr>
          <p:cNvPr id="19" name="Chỗ dành sẵn cho Văn bản 15">
            <a:extLst>
              <a:ext uri="{FF2B5EF4-FFF2-40B4-BE49-F238E27FC236}">
                <a16:creationId xmlns:a16="http://schemas.microsoft.com/office/drawing/2014/main" id="{865C3661-0477-4821-8B40-C21B4447B7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0071" y="4280014"/>
            <a:ext cx="1536700" cy="584200"/>
          </a:xfrm>
        </p:spPr>
        <p:txBody>
          <a:bodyPr/>
          <a:lstStyle>
            <a:lvl1pPr marL="0" indent="0" algn="ctr">
              <a:buNone/>
              <a:defRPr lang="vi-VN" sz="3200" b="0" i="0" kern="1200" dirty="0" smtClean="0">
                <a:solidFill>
                  <a:srgbClr val="C45A15"/>
                </a:solidFill>
                <a:latin typeface="iCiel Gotham Medium" pitchFamily="2" charset="77"/>
                <a:ea typeface="+mn-ea"/>
                <a:cs typeface="iCiel Gotham Medium" pitchFamily="2" charset="77"/>
              </a:defRPr>
            </a:lvl1pPr>
            <a:lvl2pPr>
              <a:defRPr>
                <a:latin typeface="iCiel Gotham Medium" pitchFamily="50" charset="0"/>
                <a:cs typeface="iCiel Gotham Medium" pitchFamily="50" charset="0"/>
              </a:defRPr>
            </a:lvl2pPr>
            <a:lvl3pPr>
              <a:defRPr>
                <a:latin typeface="iCiel Gotham Medium" pitchFamily="50" charset="0"/>
                <a:cs typeface="iCiel Gotham Medium" pitchFamily="50" charset="0"/>
              </a:defRPr>
            </a:lvl3pPr>
            <a:lvl4pPr>
              <a:defRPr>
                <a:latin typeface="iCiel Gotham Medium" pitchFamily="50" charset="0"/>
                <a:cs typeface="iCiel Gotham Medium" pitchFamily="50" charset="0"/>
              </a:defRPr>
            </a:lvl4pPr>
            <a:lvl5pPr>
              <a:defRPr>
                <a:latin typeface="iCiel Gotham Medium" pitchFamily="50" charset="0"/>
                <a:cs typeface="iCiel Gotham Medium" pitchFamily="50" charset="0"/>
              </a:defRPr>
            </a:lvl5pPr>
          </a:lstStyle>
          <a:p>
            <a:pPr lvl="0"/>
            <a:r>
              <a:rPr lang="vi-VN" dirty="0" err="1"/>
              <a:t>Text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1158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CD72955-9D4A-4ED8-98DA-750EB80E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AEF2-DE76-408A-95D3-6F9678485B4F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3213016-67A8-421D-80B0-B944F1DE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98C642-E5B9-4153-A16F-7869B801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E4A9F465-A20C-4BE9-8F81-64729FB199E6}"/>
              </a:ext>
            </a:extLst>
          </p:cNvPr>
          <p:cNvSpPr/>
          <p:nvPr userDrawn="1"/>
        </p:nvSpPr>
        <p:spPr>
          <a:xfrm>
            <a:off x="5267838" y="1454079"/>
            <a:ext cx="1470454" cy="45719"/>
          </a:xfrm>
          <a:prstGeom prst="rect">
            <a:avLst/>
          </a:prstGeom>
          <a:solidFill>
            <a:srgbClr val="005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iêu đề 1">
            <a:extLst>
              <a:ext uri="{FF2B5EF4-FFF2-40B4-BE49-F238E27FC236}">
                <a16:creationId xmlns:a16="http://schemas.microsoft.com/office/drawing/2014/main" id="{BFB302E5-C58E-4D54-92E2-07FEAB19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:a16="http://schemas.microsoft.com/office/drawing/2014/main" id="{B01912E1-5834-4C13-A701-0571D84BC4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4109" y="4227139"/>
            <a:ext cx="1536700" cy="584200"/>
          </a:xfrm>
        </p:spPr>
        <p:txBody>
          <a:bodyPr/>
          <a:lstStyle>
            <a:lvl1pPr marL="0" indent="0" algn="ctr">
              <a:buNone/>
              <a:defRPr lang="vi-VN" sz="3200" b="0" i="0" kern="1200" dirty="0" smtClean="0">
                <a:solidFill>
                  <a:srgbClr val="C45A15"/>
                </a:solidFill>
                <a:latin typeface="iCiel Gotham Medium" pitchFamily="2" charset="77"/>
                <a:ea typeface="+mn-ea"/>
                <a:cs typeface="iCiel Gotham Medium" pitchFamily="2" charset="77"/>
              </a:defRPr>
            </a:lvl1pPr>
            <a:lvl2pPr>
              <a:defRPr>
                <a:latin typeface="iCiel Gotham Medium" pitchFamily="50" charset="0"/>
                <a:cs typeface="iCiel Gotham Medium" pitchFamily="50" charset="0"/>
              </a:defRPr>
            </a:lvl2pPr>
            <a:lvl3pPr>
              <a:defRPr>
                <a:latin typeface="iCiel Gotham Medium" pitchFamily="50" charset="0"/>
                <a:cs typeface="iCiel Gotham Medium" pitchFamily="50" charset="0"/>
              </a:defRPr>
            </a:lvl3pPr>
            <a:lvl4pPr>
              <a:defRPr>
                <a:latin typeface="iCiel Gotham Medium" pitchFamily="50" charset="0"/>
                <a:cs typeface="iCiel Gotham Medium" pitchFamily="50" charset="0"/>
              </a:defRPr>
            </a:lvl4pPr>
            <a:lvl5pPr>
              <a:defRPr>
                <a:latin typeface="iCiel Gotham Medium" pitchFamily="50" charset="0"/>
                <a:cs typeface="iCiel Gotham Medium" pitchFamily="50" charset="0"/>
              </a:defRPr>
            </a:lvl5pPr>
          </a:lstStyle>
          <a:p>
            <a:pPr lvl="0"/>
            <a:r>
              <a:rPr lang="vi-VN" dirty="0" err="1"/>
              <a:t>Text</a:t>
            </a:r>
            <a:endParaRPr lang="vi-VN" dirty="0"/>
          </a:p>
        </p:txBody>
      </p:sp>
      <p:sp>
        <p:nvSpPr>
          <p:cNvPr id="17" name="Chỗ dành sẵn cho Văn bản 15">
            <a:extLst>
              <a:ext uri="{FF2B5EF4-FFF2-40B4-BE49-F238E27FC236}">
                <a16:creationId xmlns:a16="http://schemas.microsoft.com/office/drawing/2014/main" id="{2D948F72-122A-475B-AD6A-04E3100461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17100" y="4284663"/>
            <a:ext cx="1536700" cy="584200"/>
          </a:xfrm>
        </p:spPr>
        <p:txBody>
          <a:bodyPr/>
          <a:lstStyle>
            <a:lvl1pPr marL="0" indent="0" algn="ctr">
              <a:buNone/>
              <a:defRPr lang="vi-VN" sz="3200" b="0" i="0" kern="1200" dirty="0" smtClean="0">
                <a:solidFill>
                  <a:srgbClr val="C45A15"/>
                </a:solidFill>
                <a:latin typeface="iCiel Gotham Medium" pitchFamily="2" charset="77"/>
                <a:ea typeface="+mn-ea"/>
                <a:cs typeface="iCiel Gotham Medium" pitchFamily="2" charset="77"/>
              </a:defRPr>
            </a:lvl1pPr>
            <a:lvl2pPr>
              <a:defRPr>
                <a:latin typeface="iCiel Gotham Medium" pitchFamily="50" charset="0"/>
                <a:cs typeface="iCiel Gotham Medium" pitchFamily="50" charset="0"/>
              </a:defRPr>
            </a:lvl2pPr>
            <a:lvl3pPr>
              <a:defRPr>
                <a:latin typeface="iCiel Gotham Medium" pitchFamily="50" charset="0"/>
                <a:cs typeface="iCiel Gotham Medium" pitchFamily="50" charset="0"/>
              </a:defRPr>
            </a:lvl3pPr>
            <a:lvl4pPr>
              <a:defRPr>
                <a:latin typeface="iCiel Gotham Medium" pitchFamily="50" charset="0"/>
                <a:cs typeface="iCiel Gotham Medium" pitchFamily="50" charset="0"/>
              </a:defRPr>
            </a:lvl4pPr>
            <a:lvl5pPr>
              <a:defRPr>
                <a:latin typeface="iCiel Gotham Medium" pitchFamily="50" charset="0"/>
                <a:cs typeface="iCiel Gotham Medium" pitchFamily="50" charset="0"/>
              </a:defRPr>
            </a:lvl5pPr>
          </a:lstStyle>
          <a:p>
            <a:pPr lvl="0"/>
            <a:r>
              <a:rPr lang="vi-VN" dirty="0" err="1"/>
              <a:t>Text</a:t>
            </a:r>
            <a:endParaRPr lang="vi-VN" dirty="0"/>
          </a:p>
        </p:txBody>
      </p:sp>
      <p:sp>
        <p:nvSpPr>
          <p:cNvPr id="18" name="Chỗ dành sẵn cho Văn bản 15">
            <a:extLst>
              <a:ext uri="{FF2B5EF4-FFF2-40B4-BE49-F238E27FC236}">
                <a16:creationId xmlns:a16="http://schemas.microsoft.com/office/drawing/2014/main" id="{4C3DB18E-606E-46CA-8CAF-5439C2B4DF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1138" y="4280014"/>
            <a:ext cx="1536700" cy="584200"/>
          </a:xfrm>
        </p:spPr>
        <p:txBody>
          <a:bodyPr/>
          <a:lstStyle>
            <a:lvl1pPr marL="0" indent="0" algn="ctr">
              <a:buNone/>
              <a:defRPr lang="vi-VN" sz="3200" b="0" i="0" kern="1200" dirty="0" smtClean="0">
                <a:solidFill>
                  <a:srgbClr val="C45A15"/>
                </a:solidFill>
                <a:latin typeface="iCiel Gotham Medium" pitchFamily="2" charset="77"/>
                <a:ea typeface="+mn-ea"/>
                <a:cs typeface="iCiel Gotham Medium" pitchFamily="2" charset="77"/>
              </a:defRPr>
            </a:lvl1pPr>
            <a:lvl2pPr>
              <a:defRPr>
                <a:latin typeface="iCiel Gotham Medium" pitchFamily="50" charset="0"/>
                <a:cs typeface="iCiel Gotham Medium" pitchFamily="50" charset="0"/>
              </a:defRPr>
            </a:lvl2pPr>
            <a:lvl3pPr>
              <a:defRPr>
                <a:latin typeface="iCiel Gotham Medium" pitchFamily="50" charset="0"/>
                <a:cs typeface="iCiel Gotham Medium" pitchFamily="50" charset="0"/>
              </a:defRPr>
            </a:lvl3pPr>
            <a:lvl4pPr>
              <a:defRPr>
                <a:latin typeface="iCiel Gotham Medium" pitchFamily="50" charset="0"/>
                <a:cs typeface="iCiel Gotham Medium" pitchFamily="50" charset="0"/>
              </a:defRPr>
            </a:lvl4pPr>
            <a:lvl5pPr>
              <a:defRPr>
                <a:latin typeface="iCiel Gotham Medium" pitchFamily="50" charset="0"/>
                <a:cs typeface="iCiel Gotham Medium" pitchFamily="50" charset="0"/>
              </a:defRPr>
            </a:lvl5pPr>
          </a:lstStyle>
          <a:p>
            <a:pPr lvl="0"/>
            <a:r>
              <a:rPr lang="vi-VN" dirty="0" err="1"/>
              <a:t>Text</a:t>
            </a:r>
            <a:endParaRPr lang="vi-VN" dirty="0"/>
          </a:p>
        </p:txBody>
      </p:sp>
      <p:sp>
        <p:nvSpPr>
          <p:cNvPr id="19" name="Chỗ dành sẵn cho Văn bản 15">
            <a:extLst>
              <a:ext uri="{FF2B5EF4-FFF2-40B4-BE49-F238E27FC236}">
                <a16:creationId xmlns:a16="http://schemas.microsoft.com/office/drawing/2014/main" id="{865C3661-0477-4821-8B40-C21B4447B7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0071" y="4280014"/>
            <a:ext cx="1536700" cy="584200"/>
          </a:xfrm>
        </p:spPr>
        <p:txBody>
          <a:bodyPr/>
          <a:lstStyle>
            <a:lvl1pPr marL="0" indent="0" algn="ctr">
              <a:buNone/>
              <a:defRPr lang="vi-VN" sz="3200" b="0" i="0" kern="1200" dirty="0" smtClean="0">
                <a:solidFill>
                  <a:srgbClr val="C45A15"/>
                </a:solidFill>
                <a:latin typeface="iCiel Gotham Medium" pitchFamily="2" charset="77"/>
                <a:ea typeface="+mn-ea"/>
                <a:cs typeface="iCiel Gotham Medium" pitchFamily="2" charset="77"/>
              </a:defRPr>
            </a:lvl1pPr>
            <a:lvl2pPr>
              <a:defRPr>
                <a:latin typeface="iCiel Gotham Medium" pitchFamily="50" charset="0"/>
                <a:cs typeface="iCiel Gotham Medium" pitchFamily="50" charset="0"/>
              </a:defRPr>
            </a:lvl2pPr>
            <a:lvl3pPr>
              <a:defRPr>
                <a:latin typeface="iCiel Gotham Medium" pitchFamily="50" charset="0"/>
                <a:cs typeface="iCiel Gotham Medium" pitchFamily="50" charset="0"/>
              </a:defRPr>
            </a:lvl3pPr>
            <a:lvl4pPr>
              <a:defRPr>
                <a:latin typeface="iCiel Gotham Medium" pitchFamily="50" charset="0"/>
                <a:cs typeface="iCiel Gotham Medium" pitchFamily="50" charset="0"/>
              </a:defRPr>
            </a:lvl4pPr>
            <a:lvl5pPr>
              <a:defRPr>
                <a:latin typeface="iCiel Gotham Medium" pitchFamily="50" charset="0"/>
                <a:cs typeface="iCiel Gotham Medium" pitchFamily="50" charset="0"/>
              </a:defRPr>
            </a:lvl5pPr>
          </a:lstStyle>
          <a:p>
            <a:pPr lvl="0"/>
            <a:r>
              <a:rPr lang="vi-VN" dirty="0" err="1"/>
              <a:t>Text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9448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FC6501-2D1F-45B1-BF4F-26D78FB6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3774D5-8F1B-4EB9-9208-E8042BD0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A4EC14-22A2-4D89-9EC1-470CECBA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98F15E8-80FB-460F-8375-E42D9A7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E1F2-01DD-4D88-B9F6-3F97B8CE9DE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392D699-F2E9-4AFE-914B-8230C05D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AF1C04B-5C45-4545-BA4B-14A8DE0F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ội dung với Chú thích">
    <p:bg>
      <p:bgPr>
        <a:solidFill>
          <a:srgbClr val="005F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FC6501-2D1F-45B1-BF4F-26D78FB6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3774D5-8F1B-4EB9-9208-E8042BD0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A4EC14-22A2-4D89-9EC1-470CECBA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98F15E8-80FB-460F-8375-E42D9A7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BF3506-C9FD-42ED-B3CA-7EB10032863F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392D699-F2E9-4AFE-914B-8230C05D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AF1C04B-5C45-4545-BA4B-14A8DE0F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2A708D-C984-4439-A215-56EF5D760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Ảnh với Chú thích">
    <p:bg>
      <p:bgPr>
        <a:solidFill>
          <a:srgbClr val="1E2D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FD77E2-698E-4F52-BD9C-64943146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AC24CA6-D5B9-4269-999A-7F9C0AB2B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FCD2DCE-CB0A-4F08-BC53-95F393D13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048B147-6AC0-43A9-B557-0F81BAB7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886A6F-679D-45A3-8DAF-480871199AB7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EF11048-C0DF-495D-98BD-9B6AD934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14572F3-F07F-4DBF-BA8D-C98E89E2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2A708D-C984-4439-A215-56EF5D760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FD77E2-698E-4F52-BD9C-64943146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AC24CA6-D5B9-4269-999A-7F9C0AB2B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FCD2DCE-CB0A-4F08-BC53-95F393D13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048B147-6AC0-43A9-B557-0F81BAB7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563-CAB3-4A6A-AD6E-086D917BC7D3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EF11048-C0DF-495D-98BD-9B6AD934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14572F3-F07F-4DBF-BA8D-C98E89E2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178D4F-31F1-4058-874A-47700C16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36C5E21-070F-4B4F-81AA-C419D8C3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92D711-7583-46B8-AB7E-9B540B84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8B0C-B2BC-4A7C-9577-8097DCA9A011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8BCCE59-CE72-409E-811C-6D7081B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5762688-A215-44A3-A8D7-DEB20733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1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02524EF-3AC7-47C9-93F8-373DA2C93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C276696-8883-41B2-BFAA-9644E45F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A97122-8E21-4799-A9BA-80ED5C66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DA4A-CAF0-4646-B8B2-EDCE32A9C9A0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6B322F-92F7-4719-8D59-738905A2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517B359-B835-4066-B8C5-99F3DD9B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1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E1DBE-8692-E242-ACAF-FAC9F76A32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" y="0"/>
            <a:ext cx="12153014" cy="68580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E3110719-3E37-43BD-95A7-8CCCEE49B83A}"/>
              </a:ext>
            </a:extLst>
          </p:cNvPr>
          <p:cNvSpPr/>
          <p:nvPr userDrawn="1"/>
        </p:nvSpPr>
        <p:spPr>
          <a:xfrm>
            <a:off x="0" y="0"/>
            <a:ext cx="134132" cy="2863534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D63B68-597E-4A2D-8ADD-ABB3A68E267D}"/>
              </a:ext>
            </a:extLst>
          </p:cNvPr>
          <p:cNvSpPr/>
          <p:nvPr userDrawn="1"/>
        </p:nvSpPr>
        <p:spPr>
          <a:xfrm>
            <a:off x="12080614" y="2852382"/>
            <a:ext cx="134132" cy="4026090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97D7A04-FB69-4313-9462-063F69FED1B3}"/>
              </a:ext>
            </a:extLst>
          </p:cNvPr>
          <p:cNvSpPr txBox="1"/>
          <p:nvPr userDrawn="1"/>
        </p:nvSpPr>
        <p:spPr>
          <a:xfrm>
            <a:off x="7025429" y="5478499"/>
            <a:ext cx="4738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000" b="1">
                <a:solidFill>
                  <a:srgbClr val="13605F"/>
                </a:solidFill>
                <a:latin typeface="iCiel Gotham Ultra" pitchFamily="2" charset="77"/>
                <a:cs typeface="iCiel Gotham Ultra" pitchFamily="2" charset="77"/>
              </a:rPr>
              <a:t>Thank You</a:t>
            </a:r>
            <a:endParaRPr lang="en-VN" sz="6000" b="1" i="0">
              <a:solidFill>
                <a:srgbClr val="13605F"/>
              </a:solidFill>
              <a:latin typeface="iCiel Gotham Ultra" pitchFamily="2" charset="77"/>
              <a:cs typeface="iCiel Gotham Ultr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43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19850F-4667-4C4C-8698-6511F7E9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302"/>
          </a:xfrm>
        </p:spPr>
        <p:txBody>
          <a:bodyPr/>
          <a:lstStyle>
            <a:lvl1pPr>
              <a:defRPr>
                <a:solidFill>
                  <a:srgbClr val="005F69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7BAE1B-D466-4EBD-A1E5-23C8D491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4838268"/>
          </a:xfrm>
        </p:spPr>
        <p:txBody>
          <a:bodyPr/>
          <a:lstStyle>
            <a:lvl1pPr algn="just">
              <a:defRPr sz="22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vi-VN" dirty="0"/>
              <a:t>Bấm để 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76AE8C9-B455-4218-AC43-0F4E8F4F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BF4-D06D-408D-9637-A49939190AC2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452F8A-D1C4-4207-9774-76F9A6B8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45F029-3544-4A22-A84B-9DD81CC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E75B98-B990-45C6-9123-5619EDBCC759}"/>
              </a:ext>
            </a:extLst>
          </p:cNvPr>
          <p:cNvSpPr/>
          <p:nvPr userDrawn="1"/>
        </p:nvSpPr>
        <p:spPr>
          <a:xfrm>
            <a:off x="0" y="0"/>
            <a:ext cx="134132" cy="2863534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2CE738-48A1-4C75-A029-6BFFA2B345A5}"/>
              </a:ext>
            </a:extLst>
          </p:cNvPr>
          <p:cNvSpPr/>
          <p:nvPr userDrawn="1"/>
        </p:nvSpPr>
        <p:spPr>
          <a:xfrm>
            <a:off x="12080614" y="2852382"/>
            <a:ext cx="134132" cy="4026090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462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F9EC84B-CEE4-4318-846C-9105B3DB415C}"/>
              </a:ext>
            </a:extLst>
          </p:cNvPr>
          <p:cNvSpPr/>
          <p:nvPr userDrawn="1"/>
        </p:nvSpPr>
        <p:spPr>
          <a:xfrm>
            <a:off x="7510272" y="0"/>
            <a:ext cx="4681728" cy="6858000"/>
          </a:xfrm>
          <a:prstGeom prst="rect">
            <a:avLst/>
          </a:prstGeom>
          <a:solidFill>
            <a:srgbClr val="13605F">
              <a:alpha val="314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84000E8-F8D5-40B8-B84D-C51FBCBB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D97A4A5-13E7-4069-B629-FC98400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050B-11E2-4738-A712-5989D5493779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B750BBD-38F6-4541-96E6-CEF22682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463FE33-405F-43F4-AB99-698BE125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9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B96B29-97C5-4F36-9951-4243E87B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19" y="835595"/>
            <a:ext cx="6862453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5F69"/>
                </a:solidFill>
              </a:defRPr>
            </a:lvl1pPr>
          </a:lstStyle>
          <a:p>
            <a:r>
              <a:rPr lang="vi-VN" dirty="0"/>
              <a:t>Bấm để sửa kiểu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1BC9068-490F-47F4-A305-35994A56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819" y="3715320"/>
            <a:ext cx="68624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F544862-9A1C-4A46-AF75-3825CD9E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FE22-47A3-4788-B82A-235B73045AF7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513E78-8304-4CEC-B2D5-FCEA8978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42DA60-A6F0-477D-8D1D-4C32A30F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155C33-CCE1-431C-A0E8-A5997F45A3C1}"/>
              </a:ext>
            </a:extLst>
          </p:cNvPr>
          <p:cNvSpPr/>
          <p:nvPr userDrawn="1"/>
        </p:nvSpPr>
        <p:spPr>
          <a:xfrm>
            <a:off x="7510272" y="0"/>
            <a:ext cx="4681728" cy="6858000"/>
          </a:xfrm>
          <a:prstGeom prst="rect">
            <a:avLst/>
          </a:prstGeom>
          <a:solidFill>
            <a:srgbClr val="13605F">
              <a:alpha val="314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C96FAAC-2233-4C1C-803E-4DECEB4CCBD1}"/>
              </a:ext>
            </a:extLst>
          </p:cNvPr>
          <p:cNvSpPr/>
          <p:nvPr userDrawn="1"/>
        </p:nvSpPr>
        <p:spPr>
          <a:xfrm>
            <a:off x="0" y="0"/>
            <a:ext cx="134132" cy="2863534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54F40F2-6909-49DC-9723-AF77BCE6E5C3}"/>
              </a:ext>
            </a:extLst>
          </p:cNvPr>
          <p:cNvSpPr/>
          <p:nvPr userDrawn="1"/>
        </p:nvSpPr>
        <p:spPr>
          <a:xfrm>
            <a:off x="12080614" y="2852382"/>
            <a:ext cx="134132" cy="4026090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434F2A1E-ADEA-4652-A3EF-ADA5673844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661" y="309369"/>
            <a:ext cx="1137339" cy="659830"/>
          </a:xfrm>
          <a:prstGeom prst="rect">
            <a:avLst/>
          </a:prstGeom>
        </p:spPr>
      </p:pic>
      <p:sp>
        <p:nvSpPr>
          <p:cNvPr id="11" name="Chỗ dành sẵn cho Hình ảnh 10">
            <a:extLst>
              <a:ext uri="{FF2B5EF4-FFF2-40B4-BE49-F238E27FC236}">
                <a16:creationId xmlns:a16="http://schemas.microsoft.com/office/drawing/2014/main" id="{F818108B-6521-43CD-8AC9-130F5523F2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10463" y="0"/>
            <a:ext cx="4640262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Chèn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đây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F544862-9A1C-4A46-AF75-3825CD9E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2FB8-C3BD-49DC-835F-6338EB31547D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513E78-8304-4CEC-B2D5-FCEA8978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42DA60-A6F0-477D-8D1D-4C32A30F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C96FAAC-2233-4C1C-803E-4DECEB4CCBD1}"/>
              </a:ext>
            </a:extLst>
          </p:cNvPr>
          <p:cNvSpPr/>
          <p:nvPr userDrawn="1"/>
        </p:nvSpPr>
        <p:spPr>
          <a:xfrm>
            <a:off x="0" y="0"/>
            <a:ext cx="134132" cy="2863534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54F40F2-6909-49DC-9723-AF77BCE6E5C3}"/>
              </a:ext>
            </a:extLst>
          </p:cNvPr>
          <p:cNvSpPr/>
          <p:nvPr userDrawn="1"/>
        </p:nvSpPr>
        <p:spPr>
          <a:xfrm>
            <a:off x="12080614" y="2852382"/>
            <a:ext cx="134132" cy="4026090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CBD55E4-6A16-40F9-BD1E-715EFDCFD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162" y="363839"/>
            <a:ext cx="855785" cy="496486"/>
          </a:xfrm>
          <a:prstGeom prst="rect">
            <a:avLst/>
          </a:prstGeom>
        </p:spPr>
      </p:pic>
      <p:sp>
        <p:nvSpPr>
          <p:cNvPr id="25" name="Chỗ dành sẵn cho Tiêu đề 1">
            <a:extLst>
              <a:ext uri="{FF2B5EF4-FFF2-40B4-BE49-F238E27FC236}">
                <a16:creationId xmlns:a16="http://schemas.microsoft.com/office/drawing/2014/main" id="{92100B22-3F03-4510-BC00-FF77C95E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1" y="979933"/>
            <a:ext cx="60534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7443E54-BA7B-41EC-B73E-EB646925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F1DD-B9CC-4ED8-AC2D-06EAFE8EFC31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A087A5C-5F43-4470-904A-04BC7328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3C43074-D104-4BBA-AE4F-29F9C123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B896863F-081D-44FA-A098-6A6E3796C99D}"/>
              </a:ext>
            </a:extLst>
          </p:cNvPr>
          <p:cNvSpPr/>
          <p:nvPr userDrawn="1"/>
        </p:nvSpPr>
        <p:spPr>
          <a:xfrm>
            <a:off x="0" y="-233330"/>
            <a:ext cx="12344400" cy="3096864"/>
          </a:xfrm>
          <a:prstGeom prst="rect">
            <a:avLst/>
          </a:prstGeom>
          <a:solidFill>
            <a:srgbClr val="136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7B0303A-D4F5-4141-81C3-7CE5C2F474B8}"/>
              </a:ext>
            </a:extLst>
          </p:cNvPr>
          <p:cNvSpPr/>
          <p:nvPr userDrawn="1"/>
        </p:nvSpPr>
        <p:spPr>
          <a:xfrm>
            <a:off x="0" y="0"/>
            <a:ext cx="134132" cy="2863534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3965ED9-91DA-43CA-B074-FBB4D4C1F57E}"/>
              </a:ext>
            </a:extLst>
          </p:cNvPr>
          <p:cNvSpPr/>
          <p:nvPr userDrawn="1"/>
        </p:nvSpPr>
        <p:spPr>
          <a:xfrm>
            <a:off x="12080614" y="2852382"/>
            <a:ext cx="134132" cy="4026090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D7C1FAA-06F4-4D4F-B699-EBFC98D4A3FB}"/>
              </a:ext>
            </a:extLst>
          </p:cNvPr>
          <p:cNvSpPr/>
          <p:nvPr userDrawn="1"/>
        </p:nvSpPr>
        <p:spPr>
          <a:xfrm>
            <a:off x="864973" y="3813720"/>
            <a:ext cx="1470454" cy="45719"/>
          </a:xfrm>
          <a:prstGeom prst="rect">
            <a:avLst/>
          </a:prstGeom>
          <a:solidFill>
            <a:srgbClr val="005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005F69"/>
              </a:solidFill>
            </a:endParaRPr>
          </a:p>
        </p:txBody>
      </p:sp>
      <p:sp>
        <p:nvSpPr>
          <p:cNvPr id="24" name="Tiêu đề 1">
            <a:extLst>
              <a:ext uri="{FF2B5EF4-FFF2-40B4-BE49-F238E27FC236}">
                <a16:creationId xmlns:a16="http://schemas.microsoft.com/office/drawing/2014/main" id="{451E23BA-EBC4-4EC9-BAD3-43B1311D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07" y="2852382"/>
            <a:ext cx="10515600" cy="1325563"/>
          </a:xfrm>
        </p:spPr>
        <p:txBody>
          <a:bodyPr/>
          <a:lstStyle>
            <a:lvl1pPr>
              <a:defRPr>
                <a:solidFill>
                  <a:srgbClr val="005F69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1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7443E54-BA7B-41EC-B73E-EB646925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2939-21AD-4A23-A0B3-FC6B914688E7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A087A5C-5F43-4470-904A-04BC7328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3C43074-D104-4BBA-AE4F-29F9C123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B896863F-081D-44FA-A098-6A6E3796C99D}"/>
              </a:ext>
            </a:extLst>
          </p:cNvPr>
          <p:cNvSpPr/>
          <p:nvPr userDrawn="1"/>
        </p:nvSpPr>
        <p:spPr>
          <a:xfrm>
            <a:off x="0" y="-233330"/>
            <a:ext cx="12344400" cy="3096864"/>
          </a:xfrm>
          <a:prstGeom prst="rect">
            <a:avLst/>
          </a:prstGeom>
          <a:solidFill>
            <a:srgbClr val="136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7B0303A-D4F5-4141-81C3-7CE5C2F474B8}"/>
              </a:ext>
            </a:extLst>
          </p:cNvPr>
          <p:cNvSpPr/>
          <p:nvPr userDrawn="1"/>
        </p:nvSpPr>
        <p:spPr>
          <a:xfrm>
            <a:off x="0" y="0"/>
            <a:ext cx="134132" cy="2863534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3965ED9-91DA-43CA-B074-FBB4D4C1F57E}"/>
              </a:ext>
            </a:extLst>
          </p:cNvPr>
          <p:cNvSpPr/>
          <p:nvPr userDrawn="1"/>
        </p:nvSpPr>
        <p:spPr>
          <a:xfrm>
            <a:off x="12080614" y="2852382"/>
            <a:ext cx="134132" cy="4026090"/>
          </a:xfrm>
          <a:prstGeom prst="rect">
            <a:avLst/>
          </a:prstGeom>
          <a:solidFill>
            <a:srgbClr val="C45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D7C1FAA-06F4-4D4F-B699-EBFC98D4A3FB}"/>
              </a:ext>
            </a:extLst>
          </p:cNvPr>
          <p:cNvSpPr/>
          <p:nvPr userDrawn="1"/>
        </p:nvSpPr>
        <p:spPr>
          <a:xfrm>
            <a:off x="864973" y="3813720"/>
            <a:ext cx="1470454" cy="45719"/>
          </a:xfrm>
          <a:prstGeom prst="rect">
            <a:avLst/>
          </a:prstGeom>
          <a:solidFill>
            <a:srgbClr val="005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005F69"/>
              </a:solidFill>
            </a:endParaRP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F0204D9F-F76A-488E-A75D-4DF5D3C02CA3}"/>
              </a:ext>
            </a:extLst>
          </p:cNvPr>
          <p:cNvSpPr txBox="1"/>
          <p:nvPr userDrawn="1"/>
        </p:nvSpPr>
        <p:spPr>
          <a:xfrm>
            <a:off x="1566995" y="4413884"/>
            <a:ext cx="1536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b="0" i="0">
                <a:solidFill>
                  <a:srgbClr val="C45A15"/>
                </a:solidFill>
                <a:latin typeface="iCiel Gotham Medium" pitchFamily="2" charset="77"/>
                <a:cs typeface="iCiel Gotham Medium" pitchFamily="2" charset="77"/>
              </a:rPr>
              <a:t>Text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15193F10-9A64-4A2C-ACE7-6AD5DBE2F80A}"/>
              </a:ext>
            </a:extLst>
          </p:cNvPr>
          <p:cNvSpPr txBox="1"/>
          <p:nvPr userDrawn="1"/>
        </p:nvSpPr>
        <p:spPr>
          <a:xfrm>
            <a:off x="1600200" y="4998659"/>
            <a:ext cx="104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b="0" i="0">
                <a:solidFill>
                  <a:schemeClr val="tx1"/>
                </a:solidFill>
                <a:latin typeface="Myriad Pro" panose="020B0503030403020204" pitchFamily="34" charset="0"/>
                <a:cs typeface="iCiel Gotham Medium" pitchFamily="2" charset="77"/>
              </a:rPr>
              <a:t>Text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8F2ED616-914B-4898-926E-A83D843B00C1}"/>
              </a:ext>
            </a:extLst>
          </p:cNvPr>
          <p:cNvSpPr txBox="1"/>
          <p:nvPr userDrawn="1"/>
        </p:nvSpPr>
        <p:spPr>
          <a:xfrm>
            <a:off x="7349957" y="4413884"/>
            <a:ext cx="1536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b="0" i="0">
                <a:solidFill>
                  <a:srgbClr val="C45A15"/>
                </a:solidFill>
                <a:latin typeface="iCiel Gotham Medium" pitchFamily="2" charset="77"/>
                <a:cs typeface="iCiel Gotham Medium" pitchFamily="2" charset="77"/>
              </a:rPr>
              <a:t>Text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43FABC07-E802-4C35-9290-2D6B05A088C2}"/>
              </a:ext>
            </a:extLst>
          </p:cNvPr>
          <p:cNvSpPr txBox="1"/>
          <p:nvPr userDrawn="1"/>
        </p:nvSpPr>
        <p:spPr>
          <a:xfrm>
            <a:off x="7383162" y="4998659"/>
            <a:ext cx="104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b="0" i="0">
                <a:solidFill>
                  <a:schemeClr val="tx1"/>
                </a:solidFill>
                <a:latin typeface="Myriad Pro" panose="020B0503030403020204" pitchFamily="34" charset="0"/>
                <a:cs typeface="iCiel Gotham Medium" pitchFamily="2" charset="77"/>
              </a:rPr>
              <a:t>Text</a:t>
            </a:r>
          </a:p>
        </p:txBody>
      </p:sp>
      <p:sp>
        <p:nvSpPr>
          <p:cNvPr id="24" name="Tiêu đề 1">
            <a:extLst>
              <a:ext uri="{FF2B5EF4-FFF2-40B4-BE49-F238E27FC236}">
                <a16:creationId xmlns:a16="http://schemas.microsoft.com/office/drawing/2014/main" id="{451E23BA-EBC4-4EC9-BAD3-43B1311D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07" y="2852382"/>
            <a:ext cx="10515600" cy="1325563"/>
          </a:xfrm>
        </p:spPr>
        <p:txBody>
          <a:bodyPr/>
          <a:lstStyle>
            <a:lvl1pPr>
              <a:defRPr>
                <a:solidFill>
                  <a:srgbClr val="005F69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B2E044-2A70-4A69-982B-EEA21220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A0A206-7902-4E43-A8D4-151C9DD3B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ACD3945-8555-4BF2-8EB3-CE60EAB1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8F33072-1327-4327-87FA-0E6FD57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F4E3-6471-4096-8218-E112917D418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4E16FC0-7268-49F6-A659-6C92E4FE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F7B9430-CB40-442F-90EC-495F476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10449D-E193-421C-B745-ACBB4467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8DBA317-DD50-44B7-9EA2-44136B0D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F1EF77A-5C35-4C41-B3D0-0C571395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99A5FD2-0FC9-4325-B548-43BD6838A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402967C-D66C-4BC1-8CD2-14451FC32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ECFFC97-3254-4CB3-8D76-F56D4960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3876-C755-4705-9AA6-3BEDE7B12E43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AB77366-6915-4FFD-BCEE-974E9DB0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BA8E27A-3F54-44D8-A7C5-4C5B1C9A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86235B5-81BA-49E9-84DB-96C57BB6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587BC4C-BF52-4BAE-A73E-DBB14574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Bấm để 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34C33F-5A54-4406-A1E9-DA9CA4924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1AC9-2C98-4082-8C0B-1D2C518D9C27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13A770B-E17E-4DDF-A13C-C79D33838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EB9490-7C3C-4B3A-936F-9AF6738F3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708D-C984-4439-A215-56EF5D7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05F69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F94D-E9A8-5EC6-4FBE-9F142386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giao diện của Microsoft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F981-EB9D-3BA2-417B-FE9A208E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Giao diện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Ribbon, Customized ribbon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Project option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Project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5133-9061-EF8C-0133-2122A5B0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07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F513-0789-49DA-0623-6519030C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Đồng bộ dữ liệu giữa tiến độ được duyệt và dự toán gói thầu 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B61C-430E-D784-BF23-304F3FD0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Bạn sẽ lấy dữ liệu gì từ trong dự toán gói thầu:</a:t>
            </a:r>
          </a:p>
          <a:p>
            <a:pPr lvl="1"/>
            <a:r>
              <a:rPr lang="en-US" sz="2400" dirty="0"/>
              <a:t>Dữ liệu:</a:t>
            </a:r>
          </a:p>
          <a:p>
            <a:pPr lvl="2"/>
            <a:r>
              <a:rPr lang="en-US" sz="2000" dirty="0"/>
              <a:t>Nội dung công việc: tên công việc, khối lượng, đơn vị, đơn giá</a:t>
            </a:r>
          </a:p>
          <a:p>
            <a:pPr lvl="2"/>
            <a:r>
              <a:rPr lang="en-US" sz="2000" dirty="0"/>
              <a:t>Nguồn lực chi tiết: vật tư (khối lượng, đơn vị, đơn giá), thiết bị</a:t>
            </a:r>
          </a:p>
          <a:p>
            <a:pPr lvl="1"/>
            <a:r>
              <a:rPr lang="en-US" sz="2400" dirty="0"/>
              <a:t>Lấy như thế nào?</a:t>
            </a:r>
          </a:p>
          <a:p>
            <a:pPr lvl="2"/>
            <a:r>
              <a:rPr lang="en-US" sz="2000" dirty="0"/>
              <a:t>Hiểu cấu trúc dữ liệu dự toán gói thầu</a:t>
            </a:r>
          </a:p>
          <a:p>
            <a:pPr lvl="2"/>
            <a:r>
              <a:rPr lang="en-US" sz="2000" dirty="0"/>
              <a:t>Tư duy lấy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3EDD-C83C-782D-E2CD-D2C9AD76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6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611A-AE29-4547-5563-8E75BD44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trình 5 bước xử lý dữ liệu nguồn lực trong dự toán trên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1924-0087-8596-C1FA-FC184EE0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Bước 1: </a:t>
            </a:r>
            <a:r>
              <a:rPr lang="en-US" dirty="0"/>
              <a:t>Chuẩn hóa dữ liệu nguồn lực trên </a:t>
            </a:r>
            <a:r>
              <a:rPr lang="en-US"/>
              <a:t>dự toán (VL, M, NC, 9B, CTGDX)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Bước 2: </a:t>
            </a:r>
            <a:r>
              <a:rPr lang="en-US" dirty="0"/>
              <a:t>Tạo mối liên quan mật thiết giữa </a:t>
            </a:r>
            <a:r>
              <a:rPr lang="en-US"/>
              <a:t>công việc con </a:t>
            </a:r>
            <a:r>
              <a:rPr lang="en-US" dirty="0"/>
              <a:t>và nguồn lực (phân tích đơn giá chi </a:t>
            </a:r>
            <a:r>
              <a:rPr lang="en-US"/>
              <a:t>tiết) (9A)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Bước 3: </a:t>
            </a:r>
            <a:r>
              <a:rPr lang="en-US" dirty="0"/>
              <a:t>Xác định hao phí tài nguyên trên từng công việc con (bố trí theo bảng đã thiết </a:t>
            </a:r>
            <a:r>
              <a:rPr lang="en-US"/>
              <a:t>kế) (9B)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Bước 4: </a:t>
            </a:r>
            <a:r>
              <a:rPr lang="en-US" dirty="0"/>
              <a:t>Chuẩn hóa dữ liệu công việc tổng hợp (đơn giá tổng hợp) để gộp nguồn lực từ công </a:t>
            </a:r>
            <a:r>
              <a:rPr lang="en-US"/>
              <a:t>việc con (CTGDX, 9B)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Bước 5: </a:t>
            </a:r>
            <a:r>
              <a:rPr lang="en-US" dirty="0"/>
              <a:t>Xác định hao phí nguồn lực cho từng công việc </a:t>
            </a:r>
            <a:r>
              <a:rPr lang="en-US"/>
              <a:t>tổng hợp (CTGDX)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6B0C9-921D-8001-1EA1-1C14579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10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3FE7-2F6C-B6DF-DE96-3A9C310B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vi-VN" dirty="0"/>
              <a:t> bước lập nhanh tiến độ thi công chi tiết từ tiến độ được duyệt và dự toán gói thầu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D733-DF32-96F2-A494-3D06625E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Bước 1: </a:t>
            </a:r>
            <a:r>
              <a:rPr lang="vi-VN" dirty="0"/>
              <a:t>Đồng bộ hóa danh sách nhiệm vụ giữa Tiến độ được duyệt và Dự toán trên Excel</a:t>
            </a:r>
            <a:endParaRPr lang="en-US" dirty="0"/>
          </a:p>
          <a:p>
            <a:r>
              <a:rPr lang="en-US" b="1" dirty="0"/>
              <a:t>Bước 2: </a:t>
            </a:r>
            <a:r>
              <a:rPr lang="vi-VN" dirty="0"/>
              <a:t>Biến tiến độ được duyệt thành tiến độ chi tiết từ danh sách nhiệm vụ vừa đồng bộ</a:t>
            </a:r>
            <a:endParaRPr lang="en-US" dirty="0"/>
          </a:p>
          <a:p>
            <a:pPr lvl="1"/>
            <a:r>
              <a:rPr lang="en-US" dirty="0"/>
              <a:t>Chuẩn bị file tiến độ</a:t>
            </a:r>
          </a:p>
          <a:p>
            <a:pPr lvl="1"/>
            <a:r>
              <a:rPr lang="en-US"/>
              <a:t>Đồng bộ nhiệm vụ: nhiệm </a:t>
            </a:r>
            <a:r>
              <a:rPr lang="en-US" dirty="0"/>
              <a:t>vụ theo level, nhiệm vụ lặp lại, nhiệm vụ tổng quát</a:t>
            </a:r>
            <a:r>
              <a:rPr lang="en-US"/>
              <a:t>, nhiệm vụ cột mốc</a:t>
            </a:r>
          </a:p>
          <a:p>
            <a:pPr lvl="1"/>
            <a:r>
              <a:rPr lang="en-US"/>
              <a:t>Đồng bộ thời gian, liên kết</a:t>
            </a:r>
            <a:endParaRPr lang="en-US" dirty="0"/>
          </a:p>
          <a:p>
            <a:r>
              <a:rPr lang="en-US" b="1" dirty="0"/>
              <a:t>Bước 3: </a:t>
            </a:r>
            <a:r>
              <a:rPr lang="en-US" dirty="0"/>
              <a:t>Biến dữ liệu tài nguyên phân tích ở quy trình 5 bước trên dự toán thành tài nguyên MS Project yêu cầu</a:t>
            </a:r>
          </a:p>
          <a:p>
            <a:r>
              <a:rPr lang="en-US" b="1" dirty="0"/>
              <a:t>Bước 4: </a:t>
            </a:r>
            <a:r>
              <a:rPr lang="en-US" dirty="0"/>
              <a:t>Phân bổ dữ liệu tài nguyên đã xử lý ở dự toán vào tiến độ chi tiết bằng một số cách</a:t>
            </a:r>
          </a:p>
          <a:p>
            <a:r>
              <a:rPr lang="en-US" b="1" dirty="0"/>
              <a:t>Bước 5: </a:t>
            </a:r>
            <a:r>
              <a:rPr lang="en-US" dirty="0"/>
              <a:t>Điều chỉnh nhanh dữ liệu tiến độ chi tiết theo từng yêu cầu thực tế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F1-65AB-0006-A387-C67D0618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63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8BB-44A0-0CB1-B449-F96280F6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Theo dõi và cập nhật số liệu nhiệm vụ trong quá trình triển khai dự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C86D-4712-0D9B-CEA6-C348DED2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về cập nhật tiến độ và tìm hiểu các mức độ chi tiết trong việc cập nhật số liệu</a:t>
            </a:r>
          </a:p>
          <a:p>
            <a:r>
              <a:rPr lang="en-US" dirty="0"/>
              <a:t>Kế hoạch gốc (baseline): khái niệm, ý nghĩa và lưu ý</a:t>
            </a:r>
          </a:p>
          <a:p>
            <a:r>
              <a:rPr lang="en-US" b="1" dirty="0"/>
              <a:t>Bài toán 1: </a:t>
            </a:r>
            <a:r>
              <a:rPr lang="en-US" dirty="0"/>
              <a:t>Cập nhật tiến độ cho các nhiệm vụ diễn ra theo đúng lịch trình ban đầu</a:t>
            </a:r>
          </a:p>
          <a:p>
            <a:r>
              <a:rPr lang="en-US" b="1" dirty="0"/>
              <a:t>Bài toán 2: </a:t>
            </a:r>
            <a:r>
              <a:rPr lang="en-US" dirty="0"/>
              <a:t>Thiết lập nâng cao và cập nhật tiến độ cho các nhiệm vụ không theo lịch trình</a:t>
            </a:r>
          </a:p>
          <a:p>
            <a:r>
              <a:rPr lang="en-US" b="1" dirty="0"/>
              <a:t>Bài toán 3: </a:t>
            </a:r>
            <a:r>
              <a:rPr lang="en-US" dirty="0"/>
              <a:t>Cập nhật số liệu chi tiết về thời gian thực hiện của các nhiệm vụ theo thực tế triển khai</a:t>
            </a:r>
          </a:p>
          <a:p>
            <a:r>
              <a:rPr lang="en-US" b="1" dirty="0"/>
              <a:t>Bài toán 4: </a:t>
            </a:r>
            <a:r>
              <a:rPr lang="en-US" dirty="0"/>
              <a:t>Cập nhật số liệu về khối lượng và chi phí thực tế của nguồn lực cho từng nhiệm vụ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1CAB7-385F-4949-A53E-E5372FC8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7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EC98-EAC3-9266-59F8-471754A8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Tổng quan về cập nhật tiến độ và tìm hiểu các mức độ chi tiết trong việc cập nhật số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FB66-3DE3-DAF7-DB8F-B0571AE5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Lập kế hoạch</a:t>
            </a:r>
          </a:p>
          <a:p>
            <a:r>
              <a:rPr lang="en-US" b="1" dirty="0"/>
              <a:t>Mục đích: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Tiến độ dự án đã đi đúng lộ trình không?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Nhiệm vụ nào đang bị trễ so với kế hoạch đã duyệt?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Thành viên nào đang bị quá tải? Và ai có thể sang hỗ trợ được?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Khối lượng vật tư sử dụng thực tế có nằm trong phạm vi cho phép hay không?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Sản lượng tuần này, tháng này là bao nhiêu?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Các đầu việc thanh toán đợt này như thế nào?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Cần hoàn thiện hồ sơ vật liệu của những vật tư nào ở đợt IPC này?...</a:t>
            </a:r>
          </a:p>
          <a:p>
            <a:r>
              <a:rPr lang="en-US" b="1" dirty="0"/>
              <a:t>Các mức độ theo dõi dự án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Ghi chép phần trăm hoàn thành nhiệm vụ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Ghi chép thời gian thực tế của nhiệm vụ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Ghi chép về sản lượng thực hiện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Tổng hợp tất cả để theo dõi chuyên sâu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ECA1E-2640-4884-1287-BF21D9C1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2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AF0F-AC3F-C6AC-989B-AC26298F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 hoạch gốc (baseline)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9840-B0DC-F8ED-6B18-71D931C8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Baseline: khái niệm</a:t>
            </a:r>
          </a:p>
          <a:p>
            <a:r>
              <a:rPr lang="en-US" dirty="0"/>
              <a:t>Lưu và xóa baseline</a:t>
            </a:r>
          </a:p>
          <a:p>
            <a:r>
              <a:rPr lang="en-US" dirty="0"/>
              <a:t>Ý nghĩa thông số bảng dữ liệu của kế hoạch gốc</a:t>
            </a:r>
          </a:p>
          <a:p>
            <a:r>
              <a:rPr lang="en-US" dirty="0"/>
              <a:t>Cập nhật và bổ sung dữ liệu vào kế hoạch gốc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DBEEB-60F1-6A33-A5C4-C15F2B94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9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181-3870-3860-7D14-66424B82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Bài toán 3: Cập nhật số liệu chi tiết về thời gian thực hiện của các nhiệm vụ theo thực tế triển khai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6EDE-A591-A042-D7E7-B8F595D9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Bạn được cung cấp phần trăm hoàn thành của nhiệm vụ theo đúng lịch trình: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5+6+7+9+10+10+11+12 = 100%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Bạn được cung cấp phần trăm hoàn thành và số ngày thực hiện thực tế: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15+16 = 100% &amp; Act.Dur. = 12 days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19 = 100% &amp; Act.Dur. = 5 days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20 = 100%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Bạn được cung cấp ngày bắt đầu thực tế và ngày kết thúc thực tế của nhiệm vụ: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31 = 100% &amp; Act.Dur. = +1 day &amp; Act.Finish = Act.Start + 2 days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Tiến độ đang đi chệch so với kế hoạch được duyệt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15CF3-5694-2C2B-93BC-848866E0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32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9F51-B997-A092-5B83-AE12CF6B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Bài toán 4: Cập nhật số liệu về khối lượng và chi phí thực tế của nguồn lực cho từng nhiệm vụ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E46B-D01A-DDBC-128F-BC2C2678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Khối lượng vật tư: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24: 15000 m</a:t>
            </a:r>
            <a:r>
              <a:rPr lang="en-US" baseline="30000"/>
              <a:t>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25: 120 m</a:t>
            </a:r>
            <a:r>
              <a:rPr lang="en-US" baseline="30000"/>
              <a:t>3</a:t>
            </a:r>
          </a:p>
          <a:p>
            <a:r>
              <a:rPr lang="en-US"/>
              <a:t>Chi phí: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41: Nghiệm thu = 20 triệu đồng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ID 41: Tiếp khách = 5 triệu đồng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BF1EA-6B18-A33F-979F-035F7CED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63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08B8-8C0D-6380-5A8B-2E78A727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Những lưu ý quan trọng trong quá trình cập nhật số liệu để theo dõi tiến độ dự 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AF9-EE9D-E2E6-07EA-60489618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Quy trình cập nhật số liệu thực tế: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Lập kế hoạch cơ sở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Chốt mốc thời gian cập nhật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Cập nhật % hoàn thành của nhiệm vụ theo từng tiêu chí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Cập nhật khối lượng tài nguyên theo thực tế (nếu sai khác)</a:t>
            </a:r>
          </a:p>
          <a:p>
            <a:r>
              <a:rPr lang="en-US"/>
              <a:t>Các cách khác nhau để nhập số liệu thực tế: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Ribbon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Task Detail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B75E9-588E-496E-781C-604440A1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00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08B8-8C0D-6380-5A8B-2E78A727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Những lưu ý quan trọng trong quá trình cập nhật số liệu để theo dõi tiến độ dự án</a:t>
            </a:r>
            <a:r>
              <a:rPr lang="en-US"/>
              <a:t> 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AF9-EE9D-E2E6-07EA-60489618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Nhiệm vụ diễn ra không theo logic đã liên kết: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Lag &amp; Lead</a:t>
            </a:r>
          </a:p>
          <a:p>
            <a:r>
              <a:rPr lang="en-US"/>
              <a:t>Phương pháp điều chỉnh lộ trình thực tế về đúng với lộ trình đã được duyệt: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Thời điểm bắt đầu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Thời gian thực hiện</a:t>
            </a:r>
          </a:p>
          <a:p>
            <a:r>
              <a:rPr lang="en-US"/>
              <a:t>Lưu ý khác: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Thiết kế quy trình rõ ràng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Phân công chi tiết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Theo dõi, ghi chép hàng ngày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Cập nhật lộ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B75E9-588E-496E-781C-604440A1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3F1A-7569-52BF-F2B0-469B8197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lập thông tin dự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16C3-BB28-D7EB-B185-D62BFA5C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Khởi tạo và lưu tiến độ của dự án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Thiết lập thông tin dự án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Thiết lập lịch làm việc cho dự án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Đồng bộ lịch làm việc của dự án với MS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Lịch nghỉ của công ty: lịch nghỉ không định kỳ, lịch nghỉ 1 ngày, lịch nghỉ nhiều hơn 1 ngày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Tạo nhanh bảng tiến độ từ bảng tính Excel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11E37-7FD3-E0E5-B53C-CB55C93C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28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0348-33FD-01F7-D48A-9717104A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và cập nhật số liệu tiến độ tự động từ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548A-1D30-3955-4C73-F3F97E93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Bước 1: Thiết kế chế độ xem tùy chỉnh hiển thị danh sách nhiệm vụ cần cập nhật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Bước 2: Xuất biểu mẫu cập nhật dữ liệu thực tế của nhiệm vụ cho từng thành viên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Bước 3: Nhập </a:t>
            </a:r>
            <a:r>
              <a:rPr lang="en-US" dirty="0"/>
              <a:t>số liệu tự động từ file Excel của từng thành viên cung cấp để hoàn thành báo cáo tiến độ dự 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230B0-90FF-47F9-442C-0FFFBD7F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92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5773-9C6C-6214-D5E3-C47DF005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xử lý linh hoạt từng yêu cầu của các bên liên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C679-1517-548A-B504-CFB5E3C3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Xác định danh mục công việc đủ điều kiện thanh toán và tính toán giá trị tiền về dự kiến từng đợt IPC</a:t>
            </a:r>
          </a:p>
          <a:p>
            <a:r>
              <a:rPr lang="en-US"/>
              <a:t>Lên danh mục vật tư cần hoàn thiện thủ tục pháp lý cho từng đợt thanh toán IPC (đầu vào và tần suất)</a:t>
            </a:r>
          </a:p>
          <a:p>
            <a:r>
              <a:rPr lang="en-US"/>
              <a:t>Lên lịch điều động con người, thiết bị theo tiến độ dự án - Số lượng huy động khác nhau ở mỗi thời điểm</a:t>
            </a:r>
          </a:p>
          <a:p>
            <a:r>
              <a:rPr lang="en-US"/>
              <a:t>Thiết lập mức lương để khi thành viên thay đổi vị trí công việc, mức lương cũng thay đổi theo</a:t>
            </a:r>
          </a:p>
          <a:p>
            <a:r>
              <a:rPr lang="en-US"/>
              <a:t>Thiết lập mức lương để khi dự án vào giai đoạn nước rút, lương thành viên tự động tăng thêm 10%</a:t>
            </a:r>
          </a:p>
          <a:p>
            <a:r>
              <a:rPr lang="en-US"/>
              <a:t>Thiết lập chi phí để khi có sự thay đổi đơn giá vật tư ở từng thời điểm thì áp đơn giá đó cho vật tư tương ứng</a:t>
            </a:r>
          </a:p>
          <a:p>
            <a:r>
              <a:rPr lang="en-US"/>
              <a:t>Thiết lập thời gian để xử lý trường hợp: hai nguồn lực cùng triển khai một nhiệm vụ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651B3-37CA-2536-B2D3-6AA0FFBC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8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0E2E-78F6-1695-C07D-707A1DF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danh sách nhiệm vụ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4E9-DD61-8A75-6CF0-98BC9D81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Sự khác nhau giữa lập kế hoạch tự động và thủ công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Xây dựng danh sách nhiệm vụ bằng các cách khác nhau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Tạo nhiệm vụ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tổng quát (Summary task)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Tạo nhiệm vụ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cột mốc (Milestone task)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Tạo nhiệm vụ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định kỳ (Recurring task)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Hiển thị, di chuyển, sắp xếp danh sách nhiệm vụ, tạo nhóm nhiệm vụ mới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Outline level, WBS code, Task type, Effort driven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79BB-CC6E-12DF-82E8-235BB1E4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21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498D-DAD9-0E3A-C32B-F8AB9DF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lịch trình thực hiện dự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DAB5-F980-7899-FB82-13D7AF671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Lịch trình hiệu quả: (i) dòng thời gian hoặc nhóm hạng mục, (ii) mũi thi công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Liên kết các nhiệm vụ để xây dựng lịch trình thực hiện dự án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Thêm thời gian trễ hoặc thời gian chờ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Tạo những ràng buộc về ngày tháng khi thực hiện dự án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Tạo deadline cho nhiệm vụ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Chia nhỏ nhiệm vụ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Điều chỉnh lịch làm việc cho từng nhiệm vụ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C1C3D-F14B-994A-7636-F19FA04E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9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72DC-0083-86D5-A391-1137C7EE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và khai báo nguồn lực thực hiện dự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8EFF-56AD-F746-576D-E95F95A6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Tổng quan về nguồn lực thực hiện dự án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Khái niệm và phân loại nguồn lực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Quản lý nguồn lực: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khai báo, phân bổ, </a:t>
            </a:r>
            <a:r>
              <a:rPr lang="en-US" dirty="0">
                <a:highlight>
                  <a:srgbClr val="FFFF00"/>
                </a:highlight>
              </a:rPr>
              <a:t>quản lý sự thay đổi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Nguồn lực được xác định dựa vào?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Lập tiến độ mà không gắn nguồn lực?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Xác định và khai báo nguồn lực con người, thiết bị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Xác định và khai báo nguồn lực vật liệu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Thiết lập dữ liệu chi phí chi trả cho nguồn lực con người, thiết bị và vật liệu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Xác định và khai báo nguồn lực chi phí</a:t>
            </a:r>
          </a:p>
          <a:p>
            <a:r>
              <a:rPr lang="en-US" dirty="0">
                <a:solidFill>
                  <a:srgbClr val="FF0000"/>
                </a:solidFill>
              </a:rPr>
              <a:t>Thủ thuật khi làm việc với nguồn lực: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sắp xếp nguồn lực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gán tài nguyên dùng bộ lọc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thông báo khi gõ sai nguồn lực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lịch riêng của nguồn lực, đơn vị tiền tệ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5579C-2381-927A-19F9-5B8328D0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0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A0F3-522A-55BF-503D-987B1A45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soát hiệu quả việc phân công nguồn lực đến nhiệm vụ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7D64-A38C-A12C-2940-DDEEFD7A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Công thức tính toán </a:t>
            </a:r>
            <a:r>
              <a:rPr lang="en-US">
                <a:solidFill>
                  <a:srgbClr val="FF0000"/>
                </a:solidFill>
              </a:rPr>
              <a:t>tiến độ: 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Work = Duration * Unit = 4*3*8 = 96hr*50000 = 4800000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Cách thức phân bổ nguồn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lực đến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nhiệm vụ: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Resource name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Assign resource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Split view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Copy - Paste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Import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Kiểm soát thời gian khi thêm hoặc bớt nguồn lực trên nhiệm vụ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Thay thế nguồn lực trên nhiệm vụ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Kiểm tra và xử lý các trường hợp phân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bổ nguồn lực quá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hạn mức cho phép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9E792-AAB5-5004-205B-0022FFF9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48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C4C-3723-96FF-EA2E-A0E53F90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 chức và sắp xếp dữ liệu tiến độ dự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3C7A-2455-BAE3-82FD-7A4D1E85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Các khung nhìn, nhìn nhận tiến độ dự án</a:t>
            </a:r>
          </a:p>
          <a:p>
            <a:r>
              <a:rPr lang="en-US">
                <a:solidFill>
                  <a:srgbClr val="FF0000"/>
                </a:solidFill>
              </a:rPr>
              <a:t>Tables</a:t>
            </a:r>
          </a:p>
          <a:p>
            <a:r>
              <a:rPr lang="en-US">
                <a:solidFill>
                  <a:srgbClr val="FF0000"/>
                </a:solidFill>
              </a:rPr>
              <a:t>Sort by</a:t>
            </a:r>
          </a:p>
          <a:p>
            <a:r>
              <a:rPr lang="en-US">
                <a:solidFill>
                  <a:srgbClr val="FF0000"/>
                </a:solidFill>
              </a:rPr>
              <a:t>Group by</a:t>
            </a:r>
          </a:p>
          <a:p>
            <a:r>
              <a:rPr lang="en-US">
                <a:solidFill>
                  <a:srgbClr val="FF0000"/>
                </a:solidFill>
              </a:rPr>
              <a:t>Filter</a:t>
            </a:r>
          </a:p>
          <a:p>
            <a:r>
              <a:rPr lang="en-US">
                <a:solidFill>
                  <a:srgbClr val="FF0000"/>
                </a:solidFill>
              </a:rPr>
              <a:t>Gantt chart</a:t>
            </a:r>
          </a:p>
          <a:p>
            <a:r>
              <a:rPr lang="en-US">
                <a:solidFill>
                  <a:srgbClr val="FF0000"/>
                </a:solidFill>
              </a:rPr>
              <a:t>Timeline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DE792-5379-C67F-F464-3E368A18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07A-EBF3-B3C6-9DC9-BC9FC01D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ấn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3B21-9C60-CB65-8D70-32DAF72C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Xuất tiến độ sang các định dạng file khác nhau</a:t>
            </a:r>
          </a:p>
          <a:p>
            <a:r>
              <a:rPr lang="en-US" dirty="0">
                <a:solidFill>
                  <a:srgbClr val="FF0000"/>
                </a:solidFill>
              </a:rPr>
              <a:t>In ấn trực tiếp trên Microsoft Project - 1 trang</a:t>
            </a:r>
          </a:p>
          <a:p>
            <a:r>
              <a:rPr lang="en-US" dirty="0">
                <a:solidFill>
                  <a:srgbClr val="FF0000"/>
                </a:solidFill>
              </a:rPr>
              <a:t>In ấn trực tiếp trên Microsoft Project -  từ </a:t>
            </a:r>
            <a:r>
              <a:rPr lang="en-US">
                <a:solidFill>
                  <a:srgbClr val="FF0000"/>
                </a:solidFill>
              </a:rPr>
              <a:t>2 trang trở lên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5A80F-49ED-28F1-1572-E032AB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4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88C4-A480-B8BB-FA45-CB211F4E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Đồng bộ dữ liệu giữa tiến độ được duyệt và dự toán gói thầu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3CC6-0029-4CA2-B4C6-66014636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Tại sao cần phải xây dựng tiến độ chi tiết từ tiến độ được duyệt và dự toán gói thầu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Lập tiến độ thi công để: trình tư vấn giám sát, ứng dụng vào thực tế thực hiện dự án</a:t>
            </a:r>
          </a:p>
          <a:p>
            <a:pPr lvl="1"/>
            <a:r>
              <a:rPr lang="en-US" sz="2400" dirty="0"/>
              <a:t>Phân tích tiến độ thi công tư vấn giám sát:</a:t>
            </a:r>
          </a:p>
          <a:p>
            <a:pPr lvl="2"/>
            <a:r>
              <a:rPr lang="en-US" sz="2000" dirty="0"/>
              <a:t>Công việc mang tính chung </a:t>
            </a:r>
            <a:r>
              <a:rPr lang="en-US" sz="2000" dirty="0" err="1"/>
              <a:t>chung</a:t>
            </a:r>
            <a:endParaRPr lang="en-US" sz="2000" dirty="0"/>
          </a:p>
          <a:p>
            <a:pPr lvl="2"/>
            <a:r>
              <a:rPr lang="en-US" sz="2000" dirty="0"/>
              <a:t>Nguồn lực không phải là nguồn lực cập nhật hàng ngày</a:t>
            </a:r>
          </a:p>
          <a:p>
            <a:pPr lvl="2"/>
            <a:r>
              <a:rPr lang="en-US" sz="2000" dirty="0"/>
              <a:t>Dữ liệu không đồng bộ với những gì bạn phải cập nhật hàng ngày (báo cáo, hao hụt, chi phí…)</a:t>
            </a:r>
          </a:p>
          <a:p>
            <a:pPr lvl="1"/>
            <a:r>
              <a:rPr lang="en-US" sz="2400" dirty="0"/>
              <a:t>Phân tích dự toán:</a:t>
            </a:r>
          </a:p>
          <a:p>
            <a:pPr lvl="2"/>
            <a:r>
              <a:rPr lang="en-US" sz="2000" dirty="0"/>
              <a:t>Đầy đủ thông tin, yếu tố cần theo dõi: công việc, khối lượng, đơn giá, vật liệu…</a:t>
            </a:r>
          </a:p>
          <a:p>
            <a:pPr lvl="2"/>
            <a:r>
              <a:rPr lang="en-US" sz="2000" dirty="0"/>
              <a:t>Thói quen sử dụng: tận dụng lại nền dự án, báo cáo, thanh toán, đánh giá hao hụt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D2B59-681A-23F9-C455-03A10CC1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A708D-C984-4439-A215-56EF5D76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43605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Lục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">
      <a:majorFont>
        <a:latin typeface="iCiel Gotham Medium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 Light</vt:lpstr>
      <vt:lpstr>iCiel Gotham Medium</vt:lpstr>
      <vt:lpstr>iCiel Gotham Ultra</vt:lpstr>
      <vt:lpstr>Myriad Pro</vt:lpstr>
      <vt:lpstr>Myriad Pro Light SemiExt</vt:lpstr>
      <vt:lpstr>Chủ đề Office</vt:lpstr>
      <vt:lpstr>Tổng quan về giao diện của Microsoft Project</vt:lpstr>
      <vt:lpstr>Thiết lập thông tin dự án</vt:lpstr>
      <vt:lpstr>Xây dựng danh sách nhiệm vụ</vt:lpstr>
      <vt:lpstr>Xây dựng lịch trình thực hiện dự án</vt:lpstr>
      <vt:lpstr>Xác định và khai báo nguồn lực thực hiện dự án</vt:lpstr>
      <vt:lpstr>Kiểm soát hiệu quả việc phân công nguồn lực đến nhiệm vụ</vt:lpstr>
      <vt:lpstr>Tổ chức và sắp xếp dữ liệu tiến độ dự án</vt:lpstr>
      <vt:lpstr>In ấn</vt:lpstr>
      <vt:lpstr>Đồng bộ dữ liệu giữa tiến độ được duyệt và dự toán gói thầu </vt:lpstr>
      <vt:lpstr>Đồng bộ dữ liệu giữa tiến độ được duyệt và dự toán gói thầu (tt)</vt:lpstr>
      <vt:lpstr>Quy trình 5 bước xử lý dữ liệu nguồn lực trong dự toán trên Excel</vt:lpstr>
      <vt:lpstr>5 bước lập nhanh tiến độ thi công chi tiết từ tiến độ được duyệt và dự toán gói thầu</vt:lpstr>
      <vt:lpstr>Theo dõi và cập nhật số liệu nhiệm vụ trong quá trình triển khai dự án</vt:lpstr>
      <vt:lpstr>Tổng quan về cập nhật tiến độ và tìm hiểu các mức độ chi tiết trong việc cập nhật số liệu</vt:lpstr>
      <vt:lpstr>Kế hoạch gốc (baseline)</vt:lpstr>
      <vt:lpstr>Bài toán 3: Cập nhật số liệu chi tiết về thời gian thực hiện của các nhiệm vụ theo thực tế triển khai</vt:lpstr>
      <vt:lpstr>Bài toán 4: Cập nhật số liệu về khối lượng và chi phí thực tế của nguồn lực cho từng nhiệm vụ</vt:lpstr>
      <vt:lpstr>Những lưu ý quan trọng trong quá trình cập nhật số liệu để theo dõi tiến độ dự án</vt:lpstr>
      <vt:lpstr>Những lưu ý quan trọng trong quá trình cập nhật số liệu để theo dõi tiến độ dự án (tt)</vt:lpstr>
      <vt:lpstr>Thiết kế và cập nhật số liệu tiến độ tự động từ Excel</vt:lpstr>
      <vt:lpstr>Một số bài toán xử lý linh hoạt từng yêu cầu của các bên liên quan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giao diện của Microsoft Project</dc:title>
  <dc:creator>Vien Van Nguyen</dc:creator>
  <cp:lastModifiedBy>Vien Van Nguyen</cp:lastModifiedBy>
  <cp:revision>1</cp:revision>
  <dcterms:created xsi:type="dcterms:W3CDTF">2024-03-14T16:00:35Z</dcterms:created>
  <dcterms:modified xsi:type="dcterms:W3CDTF">2024-03-14T16:01:08Z</dcterms:modified>
</cp:coreProperties>
</file>