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9007EAE-BD9A-4A7D-AE85-1792097CA12E}" type="datetimeFigureOut">
              <a:rPr lang="en-US" smtClean="0"/>
              <a:t>10/10/2016</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BC004FCA-A703-48B6-B171-DEEE577F77C1}" type="slidenum">
              <a:rPr lang="en-US" smtClean="0"/>
              <a:t>‹#›</a:t>
            </a:fld>
            <a:endParaRPr lang="en-US"/>
          </a:p>
        </p:txBody>
      </p:sp>
    </p:spTree>
    <p:extLst>
      <p:ext uri="{BB962C8B-B14F-4D97-AF65-F5344CB8AC3E}">
        <p14:creationId xmlns:p14="http://schemas.microsoft.com/office/powerpoint/2010/main" val="292496191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9007EAE-BD9A-4A7D-AE85-1792097CA12E}" type="datetimeFigureOut">
              <a:rPr lang="en-US" smtClean="0"/>
              <a:t>10/10/2016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004FCA-A703-48B6-B171-DEEE577F77C1}" type="slidenum">
              <a:rPr lang="en-US" smtClean="0"/>
              <a:t>‹#›</a:t>
            </a:fld>
            <a:endParaRPr lang="en-US"/>
          </a:p>
        </p:txBody>
      </p:sp>
    </p:spTree>
    <p:extLst>
      <p:ext uri="{BB962C8B-B14F-4D97-AF65-F5344CB8AC3E}">
        <p14:creationId xmlns:p14="http://schemas.microsoft.com/office/powerpoint/2010/main" val="3914585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007EAE-BD9A-4A7D-AE85-1792097CA12E}"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04FCA-A703-48B6-B171-DEEE577F77C1}" type="slidenum">
              <a:rPr lang="en-US" smtClean="0"/>
              <a:t>‹#›</a:t>
            </a:fld>
            <a:endParaRPr lang="en-US"/>
          </a:p>
        </p:txBody>
      </p:sp>
    </p:spTree>
    <p:extLst>
      <p:ext uri="{BB962C8B-B14F-4D97-AF65-F5344CB8AC3E}">
        <p14:creationId xmlns:p14="http://schemas.microsoft.com/office/powerpoint/2010/main" val="2435188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007EAE-BD9A-4A7D-AE85-1792097CA12E}"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04FCA-A703-48B6-B171-DEEE577F77C1}" type="slidenum">
              <a:rPr lang="en-US" smtClean="0"/>
              <a:t>‹#›</a:t>
            </a:fld>
            <a:endParaRPr lang="en-US"/>
          </a:p>
        </p:txBody>
      </p:sp>
    </p:spTree>
    <p:extLst>
      <p:ext uri="{BB962C8B-B14F-4D97-AF65-F5344CB8AC3E}">
        <p14:creationId xmlns:p14="http://schemas.microsoft.com/office/powerpoint/2010/main" val="3819694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007EAE-BD9A-4A7D-AE85-1792097CA12E}"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04FCA-A703-48B6-B171-DEEE577F77C1}" type="slidenum">
              <a:rPr lang="en-US" smtClean="0"/>
              <a:t>‹#›</a:t>
            </a:fld>
            <a:endParaRPr lang="en-US"/>
          </a:p>
        </p:txBody>
      </p:sp>
    </p:spTree>
    <p:extLst>
      <p:ext uri="{BB962C8B-B14F-4D97-AF65-F5344CB8AC3E}">
        <p14:creationId xmlns:p14="http://schemas.microsoft.com/office/powerpoint/2010/main" val="1288281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007EAE-BD9A-4A7D-AE85-1792097CA12E}"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04FCA-A703-48B6-B171-DEEE577F77C1}" type="slidenum">
              <a:rPr lang="en-US" smtClean="0"/>
              <a:t>‹#›</a:t>
            </a:fld>
            <a:endParaRPr lang="en-US"/>
          </a:p>
        </p:txBody>
      </p:sp>
    </p:spTree>
    <p:extLst>
      <p:ext uri="{BB962C8B-B14F-4D97-AF65-F5344CB8AC3E}">
        <p14:creationId xmlns:p14="http://schemas.microsoft.com/office/powerpoint/2010/main" val="2537497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007EAE-BD9A-4A7D-AE85-1792097CA12E}"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04FCA-A703-48B6-B171-DEEE577F77C1}" type="slidenum">
              <a:rPr lang="en-US" smtClean="0"/>
              <a:t>‹#›</a:t>
            </a:fld>
            <a:endParaRPr lang="en-US"/>
          </a:p>
        </p:txBody>
      </p:sp>
    </p:spTree>
    <p:extLst>
      <p:ext uri="{BB962C8B-B14F-4D97-AF65-F5344CB8AC3E}">
        <p14:creationId xmlns:p14="http://schemas.microsoft.com/office/powerpoint/2010/main" val="3059708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07EAE-BD9A-4A7D-AE85-1792097CA12E}"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04FCA-A703-48B6-B171-DEEE577F77C1}" type="slidenum">
              <a:rPr lang="en-US" smtClean="0"/>
              <a:t>‹#›</a:t>
            </a:fld>
            <a:endParaRPr lang="en-US"/>
          </a:p>
        </p:txBody>
      </p:sp>
    </p:spTree>
    <p:extLst>
      <p:ext uri="{BB962C8B-B14F-4D97-AF65-F5344CB8AC3E}">
        <p14:creationId xmlns:p14="http://schemas.microsoft.com/office/powerpoint/2010/main" val="40573460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07EAE-BD9A-4A7D-AE85-1792097CA12E}"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04FCA-A703-48B6-B171-DEEE577F77C1}" type="slidenum">
              <a:rPr lang="en-US" smtClean="0"/>
              <a:t>‹#›</a:t>
            </a:fld>
            <a:endParaRPr lang="en-US"/>
          </a:p>
        </p:txBody>
      </p:sp>
    </p:spTree>
    <p:extLst>
      <p:ext uri="{BB962C8B-B14F-4D97-AF65-F5344CB8AC3E}">
        <p14:creationId xmlns:p14="http://schemas.microsoft.com/office/powerpoint/2010/main" val="4099989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07EAE-BD9A-4A7D-AE85-1792097CA12E}"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04FCA-A703-48B6-B171-DEEE577F77C1}" type="slidenum">
              <a:rPr lang="en-US" smtClean="0"/>
              <a:t>‹#›</a:t>
            </a:fld>
            <a:endParaRPr lang="en-US"/>
          </a:p>
        </p:txBody>
      </p:sp>
    </p:spTree>
    <p:extLst>
      <p:ext uri="{BB962C8B-B14F-4D97-AF65-F5344CB8AC3E}">
        <p14:creationId xmlns:p14="http://schemas.microsoft.com/office/powerpoint/2010/main" val="2835145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007EAE-BD9A-4A7D-AE85-1792097CA12E}"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04FCA-A703-48B6-B171-DEEE577F77C1}" type="slidenum">
              <a:rPr lang="en-US" smtClean="0"/>
              <a:t>‹#›</a:t>
            </a:fld>
            <a:endParaRPr lang="en-US"/>
          </a:p>
        </p:txBody>
      </p:sp>
    </p:spTree>
    <p:extLst>
      <p:ext uri="{BB962C8B-B14F-4D97-AF65-F5344CB8AC3E}">
        <p14:creationId xmlns:p14="http://schemas.microsoft.com/office/powerpoint/2010/main" val="2789088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007EAE-BD9A-4A7D-AE85-1792097CA12E}" type="datetimeFigureOut">
              <a:rPr lang="en-US" smtClean="0"/>
              <a:t>10/10/2016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004FCA-A703-48B6-B171-DEEE577F77C1}" type="slidenum">
              <a:rPr lang="en-US" smtClean="0"/>
              <a:t>‹#›</a:t>
            </a:fld>
            <a:endParaRPr lang="en-US"/>
          </a:p>
        </p:txBody>
      </p:sp>
    </p:spTree>
    <p:extLst>
      <p:ext uri="{BB962C8B-B14F-4D97-AF65-F5344CB8AC3E}">
        <p14:creationId xmlns:p14="http://schemas.microsoft.com/office/powerpoint/2010/main" val="469963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007EAE-BD9A-4A7D-AE85-1792097CA12E}" type="datetimeFigureOut">
              <a:rPr lang="en-US" smtClean="0"/>
              <a:t>10/10/2016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004FCA-A703-48B6-B171-DEEE577F77C1}" type="slidenum">
              <a:rPr lang="en-US" smtClean="0"/>
              <a:t>‹#›</a:t>
            </a:fld>
            <a:endParaRPr lang="en-US"/>
          </a:p>
        </p:txBody>
      </p:sp>
    </p:spTree>
    <p:extLst>
      <p:ext uri="{BB962C8B-B14F-4D97-AF65-F5344CB8AC3E}">
        <p14:creationId xmlns:p14="http://schemas.microsoft.com/office/powerpoint/2010/main" val="4241512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007EAE-BD9A-4A7D-AE85-1792097CA12E}" type="datetimeFigureOut">
              <a:rPr lang="en-US" smtClean="0"/>
              <a:t>10/10/2016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004FCA-A703-48B6-B171-DEEE577F77C1}" type="slidenum">
              <a:rPr lang="en-US" smtClean="0"/>
              <a:t>‹#›</a:t>
            </a:fld>
            <a:endParaRPr lang="en-US"/>
          </a:p>
        </p:txBody>
      </p:sp>
    </p:spTree>
    <p:extLst>
      <p:ext uri="{BB962C8B-B14F-4D97-AF65-F5344CB8AC3E}">
        <p14:creationId xmlns:p14="http://schemas.microsoft.com/office/powerpoint/2010/main" val="172765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9007EAE-BD9A-4A7D-AE85-1792097CA12E}" type="datetimeFigureOut">
              <a:rPr lang="en-US" smtClean="0"/>
              <a:t>10/10/2016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004FCA-A703-48B6-B171-DEEE577F77C1}" type="slidenum">
              <a:rPr lang="en-US" smtClean="0"/>
              <a:t>‹#›</a:t>
            </a:fld>
            <a:endParaRPr lang="en-US"/>
          </a:p>
        </p:txBody>
      </p:sp>
    </p:spTree>
    <p:extLst>
      <p:ext uri="{BB962C8B-B14F-4D97-AF65-F5344CB8AC3E}">
        <p14:creationId xmlns:p14="http://schemas.microsoft.com/office/powerpoint/2010/main" val="613686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9007EAE-BD9A-4A7D-AE85-1792097CA12E}" type="datetimeFigureOut">
              <a:rPr lang="en-US" smtClean="0"/>
              <a:t>10/10/2016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004FCA-A703-48B6-B171-DEEE577F77C1}" type="slidenum">
              <a:rPr lang="en-US" smtClean="0"/>
              <a:t>‹#›</a:t>
            </a:fld>
            <a:endParaRPr lang="en-US"/>
          </a:p>
        </p:txBody>
      </p:sp>
    </p:spTree>
    <p:extLst>
      <p:ext uri="{BB962C8B-B14F-4D97-AF65-F5344CB8AC3E}">
        <p14:creationId xmlns:p14="http://schemas.microsoft.com/office/powerpoint/2010/main" val="218685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9007EAE-BD9A-4A7D-AE85-1792097CA12E}" type="datetimeFigureOut">
              <a:rPr lang="en-US" smtClean="0"/>
              <a:t>10/10/2016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004FCA-A703-48B6-B171-DEEE577F77C1}" type="slidenum">
              <a:rPr lang="en-US" smtClean="0"/>
              <a:t>‹#›</a:t>
            </a:fld>
            <a:endParaRPr lang="en-US"/>
          </a:p>
        </p:txBody>
      </p:sp>
    </p:spTree>
    <p:extLst>
      <p:ext uri="{BB962C8B-B14F-4D97-AF65-F5344CB8AC3E}">
        <p14:creationId xmlns:p14="http://schemas.microsoft.com/office/powerpoint/2010/main" val="657242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9007EAE-BD9A-4A7D-AE85-1792097CA12E}" type="datetimeFigureOut">
              <a:rPr lang="en-US" smtClean="0"/>
              <a:t>10/10/2016</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004FCA-A703-48B6-B171-DEEE577F77C1}" type="slidenum">
              <a:rPr lang="en-US" smtClean="0"/>
              <a:t>‹#›</a:t>
            </a:fld>
            <a:endParaRPr lang="en-US"/>
          </a:p>
        </p:txBody>
      </p:sp>
    </p:spTree>
    <p:extLst>
      <p:ext uri="{BB962C8B-B14F-4D97-AF65-F5344CB8AC3E}">
        <p14:creationId xmlns:p14="http://schemas.microsoft.com/office/powerpoint/2010/main" val="181625557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EECS 448 Project 2</a:t>
            </a:r>
            <a:br>
              <a:rPr lang="en-US" dirty="0"/>
            </a:br>
            <a:r>
              <a:rPr lang="en-US" dirty="0"/>
              <a:t>Java Calendar Remix </a:t>
            </a:r>
          </a:p>
        </p:txBody>
      </p:sp>
      <p:sp>
        <p:nvSpPr>
          <p:cNvPr id="3" name="Subtitle 2"/>
          <p:cNvSpPr>
            <a:spLocks noGrp="1"/>
          </p:cNvSpPr>
          <p:nvPr>
            <p:ph type="subTitle" idx="1"/>
          </p:nvPr>
        </p:nvSpPr>
        <p:spPr>
          <a:xfrm>
            <a:off x="3435658" y="4385732"/>
            <a:ext cx="7724467" cy="1405467"/>
          </a:xfrm>
        </p:spPr>
        <p:txBody>
          <a:bodyPr/>
          <a:lstStyle/>
          <a:p>
            <a:r>
              <a:rPr lang="en-US" dirty="0"/>
              <a:t>Originally Created by: Ryan Niday, Adam Van Hal, and  Stuart Wreath</a:t>
            </a:r>
          </a:p>
          <a:p>
            <a:r>
              <a:rPr lang="en-US" dirty="0"/>
              <a:t>Edited by: Stephen Fulton, Rebekah Manweiler, and Shawn Parkes </a:t>
            </a:r>
          </a:p>
        </p:txBody>
      </p:sp>
    </p:spTree>
    <p:extLst>
      <p:ext uri="{BB962C8B-B14F-4D97-AF65-F5344CB8AC3E}">
        <p14:creationId xmlns:p14="http://schemas.microsoft.com/office/powerpoint/2010/main" val="1419576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Contents	</a:t>
            </a:r>
          </a:p>
        </p:txBody>
      </p:sp>
      <p:sp>
        <p:nvSpPr>
          <p:cNvPr id="3" name="Content Placeholder 2"/>
          <p:cNvSpPr>
            <a:spLocks noGrp="1"/>
          </p:cNvSpPr>
          <p:nvPr>
            <p:ph idx="1"/>
          </p:nvPr>
        </p:nvSpPr>
        <p:spPr/>
        <p:txBody>
          <a:bodyPr>
            <a:normAutofit/>
          </a:bodyPr>
          <a:lstStyle/>
          <a:p>
            <a:pPr algn="ctr"/>
            <a:r>
              <a:rPr lang="en-US" sz="2800" dirty="0"/>
              <a:t>Initial State of the Project</a:t>
            </a:r>
          </a:p>
          <a:p>
            <a:pPr algn="ctr"/>
            <a:r>
              <a:rPr lang="en-US" sz="2800" dirty="0"/>
              <a:t>Division of Labor</a:t>
            </a:r>
          </a:p>
          <a:p>
            <a:pPr algn="ctr"/>
            <a:r>
              <a:rPr lang="en-US" sz="2800" dirty="0"/>
              <a:t>UML Documents</a:t>
            </a:r>
          </a:p>
          <a:p>
            <a:pPr algn="ctr"/>
            <a:r>
              <a:rPr lang="en-US" sz="2800" dirty="0"/>
              <a:t>Project Retrospect</a:t>
            </a:r>
          </a:p>
        </p:txBody>
      </p:sp>
    </p:spTree>
    <p:extLst>
      <p:ext uri="{BB962C8B-B14F-4D97-AF65-F5344CB8AC3E}">
        <p14:creationId xmlns:p14="http://schemas.microsoft.com/office/powerpoint/2010/main" val="529497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State of the project </a:t>
            </a:r>
          </a:p>
        </p:txBody>
      </p:sp>
      <p:sp>
        <p:nvSpPr>
          <p:cNvPr id="3" name="Content Placeholder 2"/>
          <p:cNvSpPr>
            <a:spLocks noGrp="1"/>
          </p:cNvSpPr>
          <p:nvPr>
            <p:ph sz="half" idx="1"/>
          </p:nvPr>
        </p:nvSpPr>
        <p:spPr>
          <a:xfrm>
            <a:off x="685802" y="2142067"/>
            <a:ext cx="10131424" cy="3974648"/>
          </a:xfrm>
        </p:spPr>
        <p:txBody>
          <a:bodyPr anchor="t">
            <a:normAutofit/>
          </a:bodyPr>
          <a:lstStyle/>
          <a:p>
            <a:r>
              <a:rPr lang="en-US" dirty="0"/>
              <a:t>No remove methods</a:t>
            </a:r>
          </a:p>
          <a:p>
            <a:pPr lvl="1"/>
            <a:r>
              <a:rPr lang="en-US" dirty="0"/>
              <a:t>The previous team allowed the user to remove events from they day view by allowing them to edit the text area storing all of the events.</a:t>
            </a:r>
          </a:p>
          <a:p>
            <a:pPr lvl="1"/>
            <a:r>
              <a:rPr lang="en-US" dirty="0"/>
              <a:t>They only needed a write method.</a:t>
            </a:r>
          </a:p>
          <a:p>
            <a:r>
              <a:rPr lang="en-US" dirty="0"/>
              <a:t>Everything is linked to the CalFile class. </a:t>
            </a:r>
          </a:p>
          <a:p>
            <a:pPr lvl="1"/>
            <a:r>
              <a:rPr lang="en-US" dirty="0"/>
              <a:t>If there is an error in the CalFile class, or something has not yet been implemented, it is difficult to test the other classes.</a:t>
            </a:r>
          </a:p>
          <a:p>
            <a:r>
              <a:rPr lang="en-US" dirty="0"/>
              <a:t>Few comments about why the program did not work cross OS (specifically on Windows).</a:t>
            </a:r>
          </a:p>
          <a:p>
            <a:pPr lvl="1"/>
            <a:r>
              <a:rPr lang="en-US" dirty="0"/>
              <a:t>The reason the program did not originally work when we inherited the project was because the end lines in CalInfo.txt were not compatible. We had to get in contact with the team to understand this issue.</a:t>
            </a:r>
          </a:p>
          <a:p>
            <a:pPr marL="0" indent="0">
              <a:buNone/>
            </a:pPr>
            <a:endParaRPr lang="en-US" dirty="0"/>
          </a:p>
        </p:txBody>
      </p:sp>
    </p:spTree>
    <p:extLst>
      <p:ext uri="{BB962C8B-B14F-4D97-AF65-F5344CB8AC3E}">
        <p14:creationId xmlns:p14="http://schemas.microsoft.com/office/powerpoint/2010/main" val="2875935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Division of labor</a:t>
            </a:r>
          </a:p>
        </p:txBody>
      </p:sp>
      <p:sp>
        <p:nvSpPr>
          <p:cNvPr id="16" name="Text Placeholder 4"/>
          <p:cNvSpPr>
            <a:spLocks noGrp="1"/>
          </p:cNvSpPr>
          <p:nvPr>
            <p:ph type="body" idx="1"/>
          </p:nvPr>
        </p:nvSpPr>
        <p:spPr>
          <a:xfrm>
            <a:off x="1137309" y="1809441"/>
            <a:ext cx="3195240" cy="576259"/>
          </a:xfrm>
        </p:spPr>
        <p:txBody>
          <a:bodyPr/>
          <a:lstStyle/>
          <a:p>
            <a:r>
              <a:rPr lang="en-US" sz="2800" dirty="0"/>
              <a:t>Stephen Fulton	</a:t>
            </a:r>
          </a:p>
        </p:txBody>
      </p:sp>
      <p:sp>
        <p:nvSpPr>
          <p:cNvPr id="17" name="Text Placeholder 8"/>
          <p:cNvSpPr>
            <a:spLocks noGrp="1"/>
          </p:cNvSpPr>
          <p:nvPr>
            <p:ph type="body" sz="half" idx="4294967295"/>
          </p:nvPr>
        </p:nvSpPr>
        <p:spPr>
          <a:xfrm>
            <a:off x="1137309" y="2647405"/>
            <a:ext cx="3195240" cy="3935067"/>
          </a:xfrm>
          <a:prstGeom prst="rect">
            <a:avLst/>
          </a:prstGeom>
        </p:spPr>
        <p:txBody>
          <a:bodyPr anchor="t">
            <a:normAutofit/>
          </a:bodyPr>
          <a:lstStyle/>
          <a:p>
            <a:pPr marL="285750" indent="-285750">
              <a:buFont typeface="Arial" panose="020B0604020202020204" pitchFamily="34" charset="0"/>
              <a:buChar char="•"/>
            </a:pPr>
            <a:r>
              <a:rPr lang="en-US" sz="1800" dirty="0"/>
              <a:t>Handled file IO (database)</a:t>
            </a:r>
          </a:p>
          <a:p>
            <a:pPr marL="285750" indent="-285750">
              <a:buFont typeface="Arial" panose="020B0604020202020204" pitchFamily="34" charset="0"/>
              <a:buChar char="•"/>
            </a:pPr>
            <a:r>
              <a:rPr lang="en-US" sz="1800" dirty="0"/>
              <a:t>Worked on …</a:t>
            </a:r>
          </a:p>
          <a:p>
            <a:pPr lvl="1">
              <a:buFont typeface="Arial" panose="020B0604020202020204" pitchFamily="34" charset="0"/>
              <a:buChar char="•"/>
            </a:pPr>
            <a:r>
              <a:rPr lang="en-US" dirty="0"/>
              <a:t>New read method</a:t>
            </a:r>
          </a:p>
          <a:p>
            <a:pPr lvl="1">
              <a:buFont typeface="Arial" panose="020B0604020202020204" pitchFamily="34" charset="0"/>
              <a:buChar char="•"/>
            </a:pPr>
            <a:r>
              <a:rPr lang="en-US" dirty="0"/>
              <a:t>Adding and removing events</a:t>
            </a:r>
          </a:p>
          <a:p>
            <a:pPr lvl="1">
              <a:buFont typeface="Arial" panose="020B0604020202020204" pitchFamily="34" charset="0"/>
              <a:buChar char="•"/>
            </a:pPr>
            <a:r>
              <a:rPr lang="en-US" dirty="0"/>
              <a:t>Event repetition </a:t>
            </a:r>
          </a:p>
        </p:txBody>
      </p:sp>
      <p:sp>
        <p:nvSpPr>
          <p:cNvPr id="18" name="Text Placeholder 5"/>
          <p:cNvSpPr>
            <a:spLocks noGrp="1"/>
          </p:cNvSpPr>
          <p:nvPr>
            <p:ph type="body" sz="quarter" idx="3"/>
          </p:nvPr>
        </p:nvSpPr>
        <p:spPr>
          <a:xfrm>
            <a:off x="4487593" y="1809441"/>
            <a:ext cx="3200400" cy="576262"/>
          </a:xfrm>
        </p:spPr>
        <p:txBody>
          <a:bodyPr/>
          <a:lstStyle/>
          <a:p>
            <a:r>
              <a:rPr lang="en-US" sz="2400" dirty="0"/>
              <a:t>Rebekah Manweiler</a:t>
            </a:r>
          </a:p>
        </p:txBody>
      </p:sp>
      <p:sp>
        <p:nvSpPr>
          <p:cNvPr id="19" name="Text Placeholder 9"/>
          <p:cNvSpPr txBox="1">
            <a:spLocks/>
          </p:cNvSpPr>
          <p:nvPr/>
        </p:nvSpPr>
        <p:spPr>
          <a:xfrm>
            <a:off x="4487593" y="2638697"/>
            <a:ext cx="3200400" cy="3927565"/>
          </a:xfrm>
          <a:prstGeom prst="rect">
            <a:avLst/>
          </a:prstGeom>
        </p:spPr>
        <p:txBody>
          <a:bodyP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Font typeface="Arial" panose="020B0604020202020204" pitchFamily="34" charset="0"/>
              <a:buChar char="•"/>
            </a:pPr>
            <a:r>
              <a:rPr lang="en-US" sz="1600" dirty="0"/>
              <a:t>Handled UML and Presentation</a:t>
            </a:r>
            <a:endParaRPr lang="en-US" dirty="0"/>
          </a:p>
          <a:p>
            <a:pPr>
              <a:buFont typeface="Arial" panose="020B0604020202020204" pitchFamily="34" charset="0"/>
              <a:buChar char="•"/>
            </a:pPr>
            <a:r>
              <a:rPr lang="en-US" dirty="0"/>
              <a:t>Worked on …</a:t>
            </a:r>
          </a:p>
          <a:p>
            <a:pPr lvl="1">
              <a:buFont typeface="Arial" panose="020B0604020202020204" pitchFamily="34" charset="0"/>
              <a:buChar char="•"/>
            </a:pPr>
            <a:r>
              <a:rPr lang="en-US" dirty="0"/>
              <a:t>Overall design</a:t>
            </a:r>
          </a:p>
          <a:p>
            <a:pPr lvl="1">
              <a:buFont typeface="Arial" panose="020B0604020202020204" pitchFamily="34" charset="0"/>
              <a:buChar char="•"/>
            </a:pPr>
            <a:r>
              <a:rPr lang="en-US" dirty="0"/>
              <a:t>recognizing event conflicts</a:t>
            </a:r>
          </a:p>
          <a:p>
            <a:pPr lvl="1">
              <a:buFont typeface="Arial" panose="020B0604020202020204" pitchFamily="34" charset="0"/>
              <a:buChar char="•"/>
            </a:pPr>
            <a:r>
              <a:rPr lang="en-US" dirty="0"/>
              <a:t>New write methods</a:t>
            </a:r>
          </a:p>
          <a:p>
            <a:pPr lvl="1">
              <a:buFont typeface="Arial" panose="020B0604020202020204" pitchFamily="34" charset="0"/>
              <a:buChar char="•"/>
            </a:pPr>
            <a:r>
              <a:rPr lang="en-US" dirty="0"/>
              <a:t>Adding events in the AddView</a:t>
            </a:r>
          </a:p>
        </p:txBody>
      </p:sp>
      <p:sp>
        <p:nvSpPr>
          <p:cNvPr id="20" name="Text Placeholder 6"/>
          <p:cNvSpPr txBox="1">
            <a:spLocks/>
          </p:cNvSpPr>
          <p:nvPr/>
        </p:nvSpPr>
        <p:spPr>
          <a:xfrm>
            <a:off x="7852567" y="1809441"/>
            <a:ext cx="3190741" cy="576262"/>
          </a:xfrm>
          <a:prstGeom prst="rect">
            <a:avLst/>
          </a:prstGeom>
        </p:spPr>
        <p:txBody>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2800" dirty="0"/>
              <a:t>Shawn parkes</a:t>
            </a:r>
          </a:p>
        </p:txBody>
      </p:sp>
      <p:sp>
        <p:nvSpPr>
          <p:cNvPr id="21" name="Text Placeholder 10"/>
          <p:cNvSpPr txBox="1">
            <a:spLocks/>
          </p:cNvSpPr>
          <p:nvPr/>
        </p:nvSpPr>
        <p:spPr>
          <a:xfrm>
            <a:off x="7838810" y="2654907"/>
            <a:ext cx="3194968" cy="3927565"/>
          </a:xfrm>
          <a:prstGeom prst="rect">
            <a:avLst/>
          </a:prstGeom>
        </p:spPr>
        <p:txBody>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Font typeface="Arial" panose="020B0604020202020204" pitchFamily="34" charset="0"/>
              <a:buChar char="•"/>
            </a:pPr>
            <a:r>
              <a:rPr lang="en-US" dirty="0"/>
              <a:t>Handled GUI</a:t>
            </a:r>
          </a:p>
          <a:p>
            <a:pPr>
              <a:buFont typeface="Arial" panose="020B0604020202020204" pitchFamily="34" charset="0"/>
              <a:buChar char="•"/>
            </a:pPr>
            <a:r>
              <a:rPr lang="en-US" dirty="0"/>
              <a:t>Worked on …</a:t>
            </a:r>
          </a:p>
          <a:p>
            <a:pPr lvl="1">
              <a:buFont typeface="Arial" panose="020B0604020202020204" pitchFamily="34" charset="0"/>
              <a:buChar char="•"/>
            </a:pPr>
            <a:r>
              <a:rPr lang="en-US" dirty="0"/>
              <a:t>AddView display</a:t>
            </a:r>
          </a:p>
          <a:p>
            <a:pPr lvl="1">
              <a:buFont typeface="Arial" panose="020B0604020202020204" pitchFamily="34" charset="0"/>
              <a:buChar char="•"/>
            </a:pPr>
            <a:r>
              <a:rPr lang="en-US" dirty="0"/>
              <a:t>DayView display</a:t>
            </a:r>
          </a:p>
          <a:p>
            <a:pPr lvl="1">
              <a:buFont typeface="Arial" panose="020B0604020202020204" pitchFamily="34" charset="0"/>
              <a:buChar char="•"/>
            </a:pPr>
            <a:r>
              <a:rPr lang="en-US" dirty="0"/>
              <a:t>Action listeners for user activity</a:t>
            </a:r>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2248271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UML: Use Case Diagram (requirements)</a:t>
            </a:r>
          </a:p>
        </p:txBody>
      </p:sp>
      <p:sp>
        <p:nvSpPr>
          <p:cNvPr id="13" name="Content Placeholder 12"/>
          <p:cNvSpPr>
            <a:spLocks noGrp="1"/>
          </p:cNvSpPr>
          <p:nvPr>
            <p:ph sz="half" idx="2"/>
          </p:nvPr>
        </p:nvSpPr>
        <p:spPr>
          <a:xfrm>
            <a:off x="6319044" y="1699757"/>
            <a:ext cx="4995332" cy="4533752"/>
          </a:xfrm>
        </p:spPr>
        <p:txBody>
          <a:bodyPr/>
          <a:lstStyle/>
          <a:p>
            <a:r>
              <a:rPr lang="en-US" dirty="0"/>
              <a:t>Requirements: User must be able to…</a:t>
            </a:r>
          </a:p>
          <a:p>
            <a:pPr lvl="1"/>
            <a:r>
              <a:rPr lang="en-US" dirty="0"/>
              <a:t>Add a timeframe to an event</a:t>
            </a:r>
          </a:p>
          <a:p>
            <a:pPr lvl="1"/>
            <a:r>
              <a:rPr lang="en-US" dirty="0"/>
              <a:t>View events that overlap (view conflicts)</a:t>
            </a:r>
          </a:p>
          <a:p>
            <a:pPr lvl="1"/>
            <a:r>
              <a:rPr lang="en-US" dirty="0"/>
              <a:t>View events in the Day View in order by time</a:t>
            </a:r>
          </a:p>
          <a:p>
            <a:pPr lvl="1"/>
            <a:r>
              <a:rPr lang="en-US" dirty="0"/>
              <a:t>Create events that span multiple days</a:t>
            </a:r>
          </a:p>
          <a:p>
            <a:pPr lvl="1"/>
            <a:r>
              <a:rPr lang="en-US" dirty="0"/>
              <a:t>Create events that repeat weekly, biweekly, or monthly</a:t>
            </a:r>
          </a:p>
          <a:p>
            <a:pPr lvl="1"/>
            <a:r>
              <a:rPr lang="en-US" dirty="0"/>
              <a:t>If an event is weekly, or biweekly, also be able to select what days of the week it is repeated</a:t>
            </a:r>
          </a:p>
          <a:p>
            <a:pPr lvl="1"/>
            <a:endParaRPr lang="en-US" dirty="0"/>
          </a:p>
        </p:txBody>
      </p:sp>
      <p:pic>
        <p:nvPicPr>
          <p:cNvPr id="9" name="Picture 8" descr="https://documents.lucidchart.com/documents/e730bbfa-b3d3-4ba5-b870-1d3e38630a79/pages/0_0?a=1603&amp;x=172&amp;y=-10&amp;w=1056&amp;h=933&amp;store=1&amp;accept=image%2F*&amp;auth=LCA%2042579e60c8ab15bf3771579659f728a9fc4ec0c9-ts%3D1476034592"/>
          <p:cNvPicPr/>
          <p:nvPr/>
        </p:nvPicPr>
        <p:blipFill>
          <a:blip r:embed="rId2">
            <a:extLst>
              <a:ext uri="{28A0092B-C50C-407E-A947-70E740481C1C}">
                <a14:useLocalDpi xmlns:a14="http://schemas.microsoft.com/office/drawing/2010/main" val="0"/>
              </a:ext>
            </a:extLst>
          </a:blip>
          <a:srcRect/>
          <a:stretch>
            <a:fillRect/>
          </a:stretch>
        </p:blipFill>
        <p:spPr bwMode="auto">
          <a:xfrm>
            <a:off x="476441" y="1699757"/>
            <a:ext cx="5533741" cy="4533752"/>
          </a:xfrm>
          <a:prstGeom prst="rect">
            <a:avLst/>
          </a:prstGeom>
          <a:noFill/>
          <a:ln>
            <a:noFill/>
          </a:ln>
        </p:spPr>
      </p:pic>
    </p:spTree>
    <p:extLst>
      <p:ext uri="{BB962C8B-B14F-4D97-AF65-F5344CB8AC3E}">
        <p14:creationId xmlns:p14="http://schemas.microsoft.com/office/powerpoint/2010/main" val="4225652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695" y="133166"/>
            <a:ext cx="10131425" cy="707583"/>
          </a:xfrm>
        </p:spPr>
        <p:txBody>
          <a:bodyPr/>
          <a:lstStyle/>
          <a:p>
            <a:r>
              <a:rPr lang="en-US" dirty="0"/>
              <a:t>UML: State Diagram</a:t>
            </a:r>
          </a:p>
        </p:txBody>
      </p:sp>
      <p:sp>
        <p:nvSpPr>
          <p:cNvPr id="3" name="Content Placeholder 2"/>
          <p:cNvSpPr>
            <a:spLocks noGrp="1"/>
          </p:cNvSpPr>
          <p:nvPr>
            <p:ph sz="half" idx="1"/>
          </p:nvPr>
        </p:nvSpPr>
        <p:spPr>
          <a:xfrm>
            <a:off x="330695" y="840750"/>
            <a:ext cx="5635099" cy="5675460"/>
          </a:xfrm>
        </p:spPr>
        <p:txBody>
          <a:bodyPr anchor="t">
            <a:normAutofit fontScale="85000" lnSpcReduction="20000"/>
          </a:bodyPr>
          <a:lstStyle/>
          <a:p>
            <a:r>
              <a:rPr lang="en-US" dirty="0"/>
              <a:t>The top level diagram appears in the top left-hand corner. On launch, the program initializes the calendar if needed and displays the current view. </a:t>
            </a:r>
          </a:p>
          <a:p>
            <a:r>
              <a:rPr lang="en-US" dirty="0"/>
              <a:t>The main loop of the program is closing the current view and displaying the new ‘current’ view, until the user clicks the exit button.</a:t>
            </a:r>
          </a:p>
          <a:p>
            <a:r>
              <a:rPr lang="en-US" dirty="0"/>
              <a:t>In each view, the user can push buttons in order to switch to a new view</a:t>
            </a:r>
          </a:p>
          <a:p>
            <a:pPr lvl="1"/>
            <a:r>
              <a:rPr lang="en-US" dirty="0"/>
              <a:t>From the year view, the user can access the month view by clicking a month button</a:t>
            </a:r>
          </a:p>
          <a:p>
            <a:pPr lvl="1"/>
            <a:r>
              <a:rPr lang="en-US" dirty="0"/>
              <a:t>From the month view, the user can access 1) the day view by clicking on a day in the month table, 2) a different month by clicking the next and previous month buttons</a:t>
            </a:r>
          </a:p>
          <a:p>
            <a:pPr lvl="1"/>
            <a:r>
              <a:rPr lang="en-US" dirty="0"/>
              <a:t>From the week view, the user can access 1) the year view by clicking the year button, 2) the month view by clicking the month button, 3) the day view by clicking on a day button, 4) a different week by clicking the next and previous week buttons</a:t>
            </a:r>
          </a:p>
          <a:p>
            <a:pPr lvl="1"/>
            <a:r>
              <a:rPr lang="en-US" dirty="0"/>
              <a:t>From the day view, the user can access 1) the year view by clicking the year buttons, 2) the month view by clicking the month button, 3) the week view by clicking the week button, 4) a different day by clicking the next and previous day buttons, 5) the add view by clicking on the add event button, 6) a new day view after clicking the remove button and removing an event</a:t>
            </a:r>
          </a:p>
          <a:p>
            <a:pPr lvl="1"/>
            <a:r>
              <a:rPr lang="en-US" dirty="0"/>
              <a:t>From the add view, the user can access the day view by clicking the cancel button, or the save button after choosing options to add a new event and adding the event</a:t>
            </a:r>
          </a:p>
          <a:p>
            <a:endParaRPr lang="en-US" dirty="0"/>
          </a:p>
        </p:txBody>
      </p:sp>
      <p:pic>
        <p:nvPicPr>
          <p:cNvPr id="6" name="Picture 5" descr="https://documents.lucidchart.com/documents/f51f39c4-04c3-40f1-a291-faf14b128f10/pages/0_0?a=2921&amp;x=-2&amp;y=-42&amp;w=1343&amp;h=1804&amp;store=1&amp;accept=image%2F*&amp;auth=LCA%20b2bbfc882c47c5ba20c1a560872842cf4a7a7ba2-ts%3D1476048670"/>
          <p:cNvPicPr/>
          <p:nvPr/>
        </p:nvPicPr>
        <p:blipFill>
          <a:blip r:embed="rId2">
            <a:extLst>
              <a:ext uri="{28A0092B-C50C-407E-A947-70E740481C1C}">
                <a14:useLocalDpi xmlns:a14="http://schemas.microsoft.com/office/drawing/2010/main" val="0"/>
              </a:ext>
            </a:extLst>
          </a:blip>
          <a:srcRect/>
          <a:stretch>
            <a:fillRect/>
          </a:stretch>
        </p:blipFill>
        <p:spPr bwMode="auto">
          <a:xfrm>
            <a:off x="6178859" y="133165"/>
            <a:ext cx="5763208" cy="6542745"/>
          </a:xfrm>
          <a:prstGeom prst="rect">
            <a:avLst/>
          </a:prstGeom>
          <a:noFill/>
          <a:ln>
            <a:noFill/>
          </a:ln>
        </p:spPr>
      </p:pic>
    </p:spTree>
    <p:extLst>
      <p:ext uri="{BB962C8B-B14F-4D97-AF65-F5344CB8AC3E}">
        <p14:creationId xmlns:p14="http://schemas.microsoft.com/office/powerpoint/2010/main" val="1861117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4555" y="245945"/>
            <a:ext cx="4844635" cy="1456267"/>
          </a:xfrm>
        </p:spPr>
        <p:txBody>
          <a:bodyPr/>
          <a:lstStyle/>
          <a:p>
            <a:r>
              <a:rPr lang="en-US" dirty="0"/>
              <a:t>UML: Class diagram	</a:t>
            </a:r>
          </a:p>
        </p:txBody>
      </p:sp>
      <p:sp>
        <p:nvSpPr>
          <p:cNvPr id="4" name="Content Placeholder 3"/>
          <p:cNvSpPr>
            <a:spLocks noGrp="1"/>
          </p:cNvSpPr>
          <p:nvPr>
            <p:ph sz="half" idx="2"/>
          </p:nvPr>
        </p:nvSpPr>
        <p:spPr>
          <a:xfrm>
            <a:off x="6354555" y="1349406"/>
            <a:ext cx="4995332" cy="5357170"/>
          </a:xfrm>
        </p:spPr>
        <p:txBody>
          <a:bodyPr anchor="t">
            <a:normAutofit fontScale="92500" lnSpcReduction="20000"/>
          </a:bodyPr>
          <a:lstStyle/>
          <a:p>
            <a:r>
              <a:rPr lang="en-US" dirty="0"/>
              <a:t>Calendar Class</a:t>
            </a:r>
          </a:p>
          <a:p>
            <a:pPr lvl="1"/>
            <a:r>
              <a:rPr lang="en-US" dirty="0"/>
              <a:t>Inside the main, the CalFile static member method </a:t>
            </a:r>
            <a:r>
              <a:rPr lang="en-US" dirty="0" err="1"/>
              <a:t>getView</a:t>
            </a:r>
            <a:r>
              <a:rPr lang="en-US" dirty="0"/>
              <a:t>() is used to determine the initial view of the program (which is the DayView).</a:t>
            </a:r>
          </a:p>
          <a:p>
            <a:r>
              <a:rPr lang="en-US" dirty="0"/>
              <a:t>CalFile Class</a:t>
            </a:r>
          </a:p>
          <a:p>
            <a:pPr lvl="1"/>
            <a:r>
              <a:rPr lang="en-US" dirty="0"/>
              <a:t>Defines the File IO which controls the entire program. All methods are defined statically so they may be called from any point of the program.</a:t>
            </a:r>
          </a:p>
          <a:p>
            <a:r>
              <a:rPr lang="en-US" dirty="0"/>
              <a:t>DayView Class</a:t>
            </a:r>
          </a:p>
          <a:p>
            <a:pPr lvl="1"/>
            <a:r>
              <a:rPr lang="en-US" dirty="0"/>
              <a:t>The day view contains buttons connecting it with the other calendar views, including the AddView.</a:t>
            </a:r>
          </a:p>
          <a:p>
            <a:pPr lvl="1"/>
            <a:r>
              <a:rPr lang="en-US" dirty="0"/>
              <a:t>In charge of displaying the current events of the day and allowing the user to remove a specific event.</a:t>
            </a:r>
          </a:p>
          <a:p>
            <a:r>
              <a:rPr lang="en-US" dirty="0"/>
              <a:t>AddView Class</a:t>
            </a:r>
          </a:p>
          <a:p>
            <a:pPr lvl="1"/>
            <a:r>
              <a:rPr lang="en-US" dirty="0"/>
              <a:t>Accessed through the DayView class, and is in charge of displaying options for the user to create a new event and add it to the current day.</a:t>
            </a:r>
          </a:p>
          <a:p>
            <a:r>
              <a:rPr lang="en-US" dirty="0" err="1"/>
              <a:t>DateControl</a:t>
            </a:r>
            <a:r>
              <a:rPr lang="en-US" dirty="0"/>
              <a:t> Class</a:t>
            </a:r>
          </a:p>
          <a:p>
            <a:pPr lvl="1"/>
            <a:r>
              <a:rPr lang="en-US" dirty="0"/>
              <a:t>Used by all the ‘view’ classes to control and keep track of the current date.</a:t>
            </a:r>
          </a:p>
        </p:txBody>
      </p:sp>
      <p:pic>
        <p:nvPicPr>
          <p:cNvPr id="6" name="Picture 5" descr="https://documents.lucidchart.com/documents/a9e2014c-838c-45c2-8771-7f24c788e5e5/pages/0_0?a=2449&amp;x=23&amp;y=-20&amp;w=1254&amp;h=1320&amp;store=1&amp;accept=image%2F*&amp;auth=LCA%2000e3d2878df75c7c5d459320054e9033394f2e9c-ts%3D1476049310"/>
          <p:cNvPicPr/>
          <p:nvPr/>
        </p:nvPicPr>
        <p:blipFill>
          <a:blip r:embed="rId2">
            <a:extLst>
              <a:ext uri="{28A0092B-C50C-407E-A947-70E740481C1C}">
                <a14:useLocalDpi xmlns:a14="http://schemas.microsoft.com/office/drawing/2010/main" val="0"/>
              </a:ext>
            </a:extLst>
          </a:blip>
          <a:srcRect/>
          <a:stretch>
            <a:fillRect/>
          </a:stretch>
        </p:blipFill>
        <p:spPr bwMode="auto">
          <a:xfrm>
            <a:off x="203224" y="115911"/>
            <a:ext cx="6073289" cy="6590665"/>
          </a:xfrm>
          <a:prstGeom prst="rect">
            <a:avLst/>
          </a:prstGeom>
          <a:noFill/>
          <a:ln>
            <a:noFill/>
          </a:ln>
        </p:spPr>
      </p:pic>
    </p:spTree>
    <p:extLst>
      <p:ext uri="{BB962C8B-B14F-4D97-AF65-F5344CB8AC3E}">
        <p14:creationId xmlns:p14="http://schemas.microsoft.com/office/powerpoint/2010/main" val="3893661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retrospect</a:t>
            </a:r>
          </a:p>
        </p:txBody>
      </p:sp>
      <p:sp>
        <p:nvSpPr>
          <p:cNvPr id="5" name="Content Placeholder 4"/>
          <p:cNvSpPr>
            <a:spLocks noGrp="1"/>
          </p:cNvSpPr>
          <p:nvPr>
            <p:ph idx="1"/>
          </p:nvPr>
        </p:nvSpPr>
        <p:spPr>
          <a:xfrm>
            <a:off x="685801" y="1571348"/>
            <a:ext cx="10131425" cy="5033637"/>
          </a:xfrm>
        </p:spPr>
        <p:txBody>
          <a:bodyPr>
            <a:normAutofit/>
          </a:bodyPr>
          <a:lstStyle/>
          <a:p>
            <a:r>
              <a:rPr lang="en-US" dirty="0"/>
              <a:t>Taking over another team’s code base proved to be more difficult than we anticipated, although we were luckier than some teams and managed to figure things out relatively quickly because between project 1 and project 2 we did not change platform, language, or database system.</a:t>
            </a:r>
          </a:p>
          <a:p>
            <a:r>
              <a:rPr lang="en-US" dirty="0"/>
              <a:t>From this experience, we have seen the ramifications of code that was not commented enough. The overall project comments were well organized and readable, but for individual, long methods we would have had an easier time adapting them if there had been more comments inside the method describing the functionality of all of the variables.</a:t>
            </a:r>
          </a:p>
          <a:p>
            <a:r>
              <a:rPr lang="en-US" dirty="0"/>
              <a:t>UML has proven to be a useful tool, and we wish we would have used it in the first project. During this project we did not need the UML to help us design the code base and instead just added features to it. UML would have been more useful in project 1 while designing the project, and then we would have been able to use the other team’s UML to better, and more quickly understand the code base for project 2. </a:t>
            </a:r>
          </a:p>
          <a:p>
            <a:r>
              <a:rPr lang="en-US" dirty="0"/>
              <a:t>We would have finished sooner and might have added more features if we had made contact with the other team sooner.</a:t>
            </a:r>
          </a:p>
          <a:p>
            <a:endParaRPr lang="en-US" dirty="0"/>
          </a:p>
        </p:txBody>
      </p:sp>
    </p:spTree>
    <p:extLst>
      <p:ext uri="{BB962C8B-B14F-4D97-AF65-F5344CB8AC3E}">
        <p14:creationId xmlns:p14="http://schemas.microsoft.com/office/powerpoint/2010/main" val="7524944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TM03457452[[fn=Celestial]]</Template>
  <TotalTime>263</TotalTime>
  <Words>989</Words>
  <Application>Microsoft Office PowerPoint</Application>
  <PresentationFormat>Widescreen</PresentationFormat>
  <Paragraphs>70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Celestial</vt:lpstr>
      <vt:lpstr>EECS 448 Project 2 Java Calendar Remix </vt:lpstr>
      <vt:lpstr>Contents </vt:lpstr>
      <vt:lpstr>Initial State of the project </vt:lpstr>
      <vt:lpstr>Division of labor</vt:lpstr>
      <vt:lpstr>UML: Use Case Diagram (requirements)</vt:lpstr>
      <vt:lpstr>UML: State Diagram</vt:lpstr>
      <vt:lpstr>UML: Class diagram </vt:lpstr>
      <vt:lpstr>Project retrospect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 448 Project 2 Java Calendar Remix </dc:title>
  <dc:creator>Rebekah Manweiler</dc:creator>
  <cp:lastModifiedBy>Rebekah Manweiler</cp:lastModifiedBy>
  <cp:revision>25</cp:revision>
  <dcterms:created xsi:type="dcterms:W3CDTF">2016-10-05T14:21:59Z</dcterms:created>
  <dcterms:modified xsi:type="dcterms:W3CDTF">2016-10-10T22:28:58Z</dcterms:modified>
</cp:coreProperties>
</file>