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y="6019800" cx="10693400"/>
  <p:notesSz cx="10693400" cy="60198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08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09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0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1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3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4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5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6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18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19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70" name="bg object 2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62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ah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ah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ah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23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624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2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83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83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3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84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wo Content">
    <p:bg>
      <p:bgPr>
        <a:solidFill>
          <a:schemeClr val="bg1"/>
        </a:solid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22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23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4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5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6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7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8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9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0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1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32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ah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33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34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ah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35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ah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36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ah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3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738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9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4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4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81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82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3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4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5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6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7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8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9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90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91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225" name="bg object 2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/>
        </p:spPr>
      </p:pic>
      <p:sp>
        <p:nvSpPr>
          <p:cNvPr id="1048792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93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4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ah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5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ah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6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ah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97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ah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226" name="bg object 3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7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79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0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80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ah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ah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ah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ah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ah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ah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ah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ah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ah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800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950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.png"/><Relationship Id="rId9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24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1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24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5.jpeg"/><Relationship Id="rId6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1048671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ah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ah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3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ah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bIns="0" lIns="0" rIns="0" rtlCol="0" tIns="0" wrap="square"/>
          <a:p/>
        </p:txBody>
      </p:sp>
      <p:sp>
        <p:nvSpPr>
          <p:cNvPr id="1048674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ah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grpSp>
        <p:nvGrpSpPr>
          <p:cNvPr id="40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1048675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ah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7" name="object 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/>
          </p:spPr>
        </p:pic>
        <p:sp>
          <p:nvSpPr>
            <p:cNvPr id="1048676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ah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8" name="object 11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/>
          </p:spPr>
        </p:pic>
        <p:pic>
          <p:nvPicPr>
            <p:cNvPr id="2097209" name="object 12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/>
          </p:spPr>
        </p:pic>
      </p:grpSp>
      <p:grpSp>
        <p:nvGrpSpPr>
          <p:cNvPr id="41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048677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ah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0" name="object 1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/>
          </p:spPr>
        </p:pic>
      </p:grpSp>
      <p:grpSp>
        <p:nvGrpSpPr>
          <p:cNvPr id="42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048678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ah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1" name="object 1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/>
          </p:spPr>
        </p:pic>
        <p:pic>
          <p:nvPicPr>
            <p:cNvPr id="2097212" name="object 1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/>
          </p:spPr>
        </p:pic>
        <p:sp>
          <p:nvSpPr>
            <p:cNvPr id="1048679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ah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3" name="object 2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/>
          </p:spPr>
        </p:pic>
        <p:sp>
          <p:nvSpPr>
            <p:cNvPr id="1048680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ah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4" name="object 23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/>
          </p:spPr>
        </p:pic>
      </p:grpSp>
      <p:grpSp>
        <p:nvGrpSpPr>
          <p:cNvPr id="43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097215" name="object 25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/>
          </p:spPr>
        </p:pic>
        <p:pic>
          <p:nvPicPr>
            <p:cNvPr id="2097216" name="object 26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/>
          </p:spPr>
        </p:pic>
        <p:sp>
          <p:nvSpPr>
            <p:cNvPr id="1048681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ah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7" name="object 2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/>
          </p:spPr>
        </p:pic>
        <p:sp>
          <p:nvSpPr>
            <p:cNvPr id="1048682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ah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44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1048683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ah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18" name="object 32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/>
          </p:spPr>
        </p:pic>
        <p:sp>
          <p:nvSpPr>
            <p:cNvPr id="1048684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ah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bIns="0" lIns="0" rIns="0" rtlCol="0" tIns="0" wrap="square"/>
            <a:p/>
          </p:txBody>
        </p:sp>
      </p:grpSp>
      <p:pic>
        <p:nvPicPr>
          <p:cNvPr id="2097219" name="object 34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685" name="object 35"/>
          <p:cNvSpPr txBox="1"/>
          <p:nvPr/>
        </p:nvSpPr>
        <p:spPr>
          <a:xfrm>
            <a:off x="1084754" y="2648721"/>
            <a:ext cx="7086355" cy="1086104"/>
          </a:xfrm>
          <a:prstGeom prst="rect"/>
        </p:spPr>
        <p:txBody>
          <a:bodyPr bIns="0" lIns="0" rIns="0" rtlCol="0" tIns="26670" vert="horz" wrap="square">
            <a:spAutoFit/>
          </a:bodyPr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b="1" dirty="0" sz="1750">
                <a:latin typeface="Roboto Bk"/>
                <a:cs typeface="Roboto Bk"/>
              </a:rPr>
              <a:t>STUDENT</a:t>
            </a:r>
            <a:r>
              <a:rPr b="1" dirty="0" sz="1750" spc="-20">
                <a:latin typeface="Roboto Bk"/>
                <a:cs typeface="Roboto Bk"/>
              </a:rPr>
              <a:t>NAME:</a:t>
            </a:r>
            <a:r>
              <a:rPr b="1" dirty="0" sz="1750" lang="en-IN" spc="-20">
                <a:latin typeface="Roboto Bk"/>
                <a:cs typeface="Roboto Bk"/>
              </a:rPr>
              <a:t> </a:t>
            </a:r>
            <a:r>
              <a:rPr b="1" dirty="0" sz="1750" lang="en-US" spc="-20" err="1">
                <a:latin typeface="Roboto Bk"/>
                <a:cs typeface="Roboto Bk"/>
              </a:rPr>
              <a:t>Stephen </a:t>
            </a:r>
            <a:r>
              <a:rPr b="1" dirty="0" sz="1750" lang="en-US" spc="-20" err="1">
                <a:latin typeface="Roboto Bk"/>
                <a:cs typeface="Roboto Bk"/>
              </a:rPr>
              <a:t>Raj </a:t>
            </a:r>
            <a:r>
              <a:rPr b="1" dirty="0" sz="1750" lang="en-US" spc="-20" err="1">
                <a:latin typeface="Roboto Bk"/>
                <a:cs typeface="Roboto Bk"/>
              </a:rPr>
              <a:t>k</a:t>
            </a:r>
            <a:endParaRPr b="1" dirty="0" sz="1750" lang="en-IN" spc="-5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b="1" dirty="0" sz="1750" spc="-10">
                <a:latin typeface="Roboto Bk"/>
                <a:cs typeface="Roboto Bk"/>
              </a:rPr>
              <a:t>REGISTER</a:t>
            </a:r>
            <a:r>
              <a:rPr b="1" dirty="0" sz="1750" spc="-100">
                <a:latin typeface="Roboto Bk"/>
                <a:cs typeface="Roboto Bk"/>
              </a:rPr>
              <a:t> </a:t>
            </a:r>
            <a:r>
              <a:rPr b="1" dirty="0" sz="1750" spc="-10">
                <a:latin typeface="Roboto Bk"/>
                <a:cs typeface="Roboto Bk"/>
              </a:rPr>
              <a:t>NO:422200</a:t>
            </a:r>
            <a:r>
              <a:rPr b="1" dirty="0" sz="1750" lang="en-US" spc="-10">
                <a:latin typeface="Roboto Bk"/>
                <a:cs typeface="Roboto Bk"/>
              </a:rPr>
              <a:t>1</a:t>
            </a:r>
            <a:r>
              <a:rPr b="1" dirty="0" sz="1750" lang="en-US" spc="-10">
                <a:latin typeface="Roboto Bk"/>
                <a:cs typeface="Roboto Bk"/>
              </a:rPr>
              <a:t>4</a:t>
            </a:r>
            <a:r>
              <a:rPr b="1" dirty="0" sz="1750" lang="en-US" spc="-10">
                <a:latin typeface="Roboto Bk"/>
                <a:cs typeface="Roboto Bk"/>
              </a:rPr>
              <a:t>3</a:t>
            </a:r>
            <a:r>
              <a:rPr b="1" dirty="0" sz="1750" spc="-10">
                <a:latin typeface="Roboto Bk"/>
                <a:cs typeface="Roboto Bk"/>
              </a:rPr>
              <a:t> </a:t>
            </a:r>
            <a:r>
              <a:rPr b="1" dirty="0" sz="1750" spc="-25">
                <a:latin typeface="Roboto Bk"/>
                <a:cs typeface="Roboto Bk"/>
              </a:rPr>
              <a:t>DEPARTMENT:</a:t>
            </a:r>
            <a:r>
              <a:rPr b="1" dirty="0" sz="1750" spc="-60">
                <a:latin typeface="Roboto Bk"/>
                <a:cs typeface="Roboto Bk"/>
              </a:rPr>
              <a:t> </a:t>
            </a:r>
            <a:r>
              <a:rPr b="1" dirty="0" sz="1750" spc="-20">
                <a:latin typeface="Roboto Bk"/>
                <a:cs typeface="Roboto Bk"/>
              </a:rPr>
              <a:t>B.com</a:t>
            </a:r>
            <a:r>
              <a:rPr b="1" dirty="0" sz="1750" spc="-35">
                <a:latin typeface="Roboto Bk"/>
                <a:cs typeface="Roboto Bk"/>
              </a:rPr>
              <a:t> </a:t>
            </a:r>
            <a:r>
              <a:rPr b="1" dirty="0" sz="1750" spc="-30">
                <a:latin typeface="Roboto Bk"/>
                <a:cs typeface="Roboto Bk"/>
              </a:rPr>
              <a:t>(ISM)</a:t>
            </a:r>
            <a:endParaRPr dirty="0" sz="17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b="1" dirty="0" sz="1750">
                <a:latin typeface="Roboto Bk"/>
                <a:cs typeface="Roboto Bk"/>
              </a:rPr>
              <a:t>COLLEGE:</a:t>
            </a:r>
            <a:r>
              <a:rPr b="1" dirty="0" sz="1750" spc="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mohammed</a:t>
            </a:r>
            <a:r>
              <a:rPr b="1" dirty="0" sz="1750" spc="-3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sathak</a:t>
            </a:r>
            <a:r>
              <a:rPr b="1" dirty="0" sz="1750" spc="-1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college</a:t>
            </a:r>
            <a:r>
              <a:rPr b="1" dirty="0" sz="1750" spc="25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of arts</a:t>
            </a:r>
            <a:r>
              <a:rPr b="1" dirty="0" sz="1750" spc="-40">
                <a:latin typeface="Roboto Bk"/>
                <a:cs typeface="Roboto Bk"/>
              </a:rPr>
              <a:t> </a:t>
            </a:r>
            <a:r>
              <a:rPr b="1" dirty="0" sz="1750">
                <a:latin typeface="Roboto Bk"/>
                <a:cs typeface="Roboto Bk"/>
              </a:rPr>
              <a:t>and</a:t>
            </a:r>
            <a:r>
              <a:rPr b="1" dirty="0" sz="1750" spc="-30">
                <a:latin typeface="Roboto Bk"/>
                <a:cs typeface="Roboto Bk"/>
              </a:rPr>
              <a:t> </a:t>
            </a:r>
            <a:r>
              <a:rPr b="1" dirty="0" sz="1750" spc="-10">
                <a:latin typeface="Roboto Bk"/>
                <a:cs typeface="Roboto Bk"/>
              </a:rPr>
              <a:t>science</a:t>
            </a:r>
            <a:endParaRPr dirty="0" sz="1750">
              <a:latin typeface="Roboto Bk"/>
              <a:cs typeface="Roboto Bk"/>
            </a:endParaRPr>
          </a:p>
        </p:txBody>
      </p:sp>
      <p:sp>
        <p:nvSpPr>
          <p:cNvPr id="1048686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1</a:t>
            </a:fld>
            <a:endParaRPr dirty="0"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84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635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ah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36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ah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37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ah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39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ah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40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ah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41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ah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42" name="object 11"/>
          <p:cNvSpPr txBox="1"/>
          <p:nvPr/>
        </p:nvSpPr>
        <p:spPr>
          <a:xfrm>
            <a:off x="716344" y="1840001"/>
            <a:ext cx="7298530" cy="3402458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Modeling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in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Analysis </a:t>
            </a:r>
            <a:r>
              <a:rPr b="1" dirty="0" sz="2800">
                <a:latin typeface="Roboto Bk"/>
                <a:cs typeface="Roboto Bk"/>
              </a:rPr>
              <a:t>using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refers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to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process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8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creating mathematical</a:t>
            </a:r>
            <a:r>
              <a:rPr b="1" dirty="0" sz="2800" spc="-80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representations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employee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data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algn="l" pos="391160"/>
              </a:tabLst>
            </a:pPr>
            <a:r>
              <a:rPr b="1" dirty="0" sz="2800" spc="-10">
                <a:latin typeface="Roboto Bk"/>
                <a:cs typeface="Roboto Bk"/>
              </a:rPr>
              <a:t>Predict</a:t>
            </a:r>
            <a:r>
              <a:rPr b="1" dirty="0" sz="2800" spc="-16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future</a:t>
            </a:r>
            <a:r>
              <a:rPr b="1" dirty="0" sz="2800" spc="-13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35"/>
              </a:lnSpc>
              <a:buAutoNum type="arabicPeriod"/>
              <a:tabLst>
                <a:tab algn="l" pos="391160"/>
              </a:tabLst>
            </a:pPr>
            <a:r>
              <a:rPr b="1" dirty="0" sz="2800" spc="-35">
                <a:latin typeface="Roboto Bk"/>
                <a:cs typeface="Roboto Bk"/>
              </a:rPr>
              <a:t>Identify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 spc="-65">
                <a:latin typeface="Roboto Bk"/>
                <a:cs typeface="Roboto Bk"/>
              </a:rPr>
              <a:t>key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drivers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indent="-378460" marL="391160">
              <a:lnSpc>
                <a:spcPts val="3345"/>
              </a:lnSpc>
              <a:buAutoNum type="arabicPeriod"/>
              <a:tabLst>
                <a:tab algn="l" pos="391160"/>
              </a:tabLst>
            </a:pPr>
            <a:r>
              <a:rPr b="1" dirty="0" sz="2800">
                <a:latin typeface="Roboto Bk"/>
                <a:cs typeface="Roboto Bk"/>
              </a:rPr>
              <a:t>Develop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targeted</a:t>
            </a:r>
            <a:r>
              <a:rPr b="1" dirty="0" sz="2800" spc="-11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improvement</a:t>
            </a:r>
            <a:r>
              <a:rPr b="1" dirty="0" sz="2800" spc="-15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64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10</a:t>
            </a:fld>
            <a:endParaRPr dirty="0"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dirty="0" spc="-80"/>
              <a:t> </a:t>
            </a:r>
            <a:r>
              <a:rPr dirty="0"/>
              <a:t>results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Employee</a:t>
            </a:r>
            <a:r>
              <a:rPr dirty="0" spc="-75"/>
              <a:t> </a:t>
            </a:r>
            <a:r>
              <a:rPr dirty="0"/>
              <a:t>Performance</a:t>
            </a:r>
            <a:r>
              <a:rPr dirty="0" spc="-75"/>
              <a:t> </a:t>
            </a:r>
            <a:r>
              <a:rPr dirty="0" spc="-10"/>
              <a:t>Analysis </a:t>
            </a:r>
            <a:r>
              <a:rPr dirty="0"/>
              <a:t>using</a:t>
            </a:r>
            <a:r>
              <a:rPr dirty="0" spc="-100"/>
              <a:t> </a:t>
            </a:r>
            <a:r>
              <a:rPr dirty="0"/>
              <a:t>Excel</a:t>
            </a:r>
            <a:r>
              <a:rPr dirty="0" spc="-80"/>
              <a:t> </a:t>
            </a:r>
            <a:r>
              <a:rPr dirty="0"/>
              <a:t>refer</a:t>
            </a:r>
            <a:r>
              <a:rPr dirty="0" spc="-90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/>
              <a:t>the</a:t>
            </a:r>
            <a:r>
              <a:rPr dirty="0" spc="-95"/>
              <a:t> </a:t>
            </a:r>
            <a:r>
              <a:rPr dirty="0" spc="-10"/>
              <a:t>outputs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10"/>
              <a:t>insights </a:t>
            </a:r>
            <a:r>
              <a:rPr dirty="0"/>
              <a:t>gained</a:t>
            </a:r>
            <a:r>
              <a:rPr dirty="0" spc="-110"/>
              <a:t> </a:t>
            </a:r>
            <a:r>
              <a:rPr dirty="0"/>
              <a:t>from</a:t>
            </a:r>
            <a:r>
              <a:rPr dirty="0" spc="-105"/>
              <a:t> </a:t>
            </a:r>
            <a:r>
              <a:rPr dirty="0" spc="-25"/>
              <a:t>analyzing</a:t>
            </a:r>
            <a:r>
              <a:rPr dirty="0" spc="-105"/>
              <a:t> </a:t>
            </a:r>
            <a:r>
              <a:rPr dirty="0"/>
              <a:t>employee</a:t>
            </a:r>
            <a:r>
              <a:rPr dirty="0" spc="-100"/>
              <a:t> </a:t>
            </a:r>
            <a:r>
              <a:rPr dirty="0" spc="-10"/>
              <a:t>performance </a:t>
            </a:r>
            <a:r>
              <a:rPr dirty="0"/>
              <a:t>data</a:t>
            </a:r>
            <a:r>
              <a:rPr dirty="0" spc="-135"/>
              <a:t> </a:t>
            </a:r>
            <a:r>
              <a:rPr dirty="0"/>
              <a:t>using</a:t>
            </a:r>
            <a:r>
              <a:rPr dirty="0" spc="-95"/>
              <a:t> </a:t>
            </a:r>
            <a:r>
              <a:rPr dirty="0"/>
              <a:t>various</a:t>
            </a:r>
            <a:r>
              <a:rPr dirty="0" spc="-65"/>
              <a:t> </a:t>
            </a:r>
            <a:r>
              <a:rPr dirty="0"/>
              <a:t>Excel</a:t>
            </a:r>
            <a:r>
              <a:rPr dirty="0" spc="-85"/>
              <a:t> </a:t>
            </a:r>
            <a:r>
              <a:rPr dirty="0" spc="-10"/>
              <a:t>tools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10"/>
              <a:t>techniques</a:t>
            </a:r>
          </a:p>
        </p:txBody>
      </p:sp>
      <p:grpSp>
        <p:nvGrpSpPr>
          <p:cNvPr id="27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1048629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ah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/>
          </p:spPr>
        </p:pic>
        <p:pic>
          <p:nvPicPr>
            <p:cNvPr id="2097172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/>
          </p:spPr>
        </p:pic>
      </p:grpSp>
      <p:grpSp>
        <p:nvGrpSpPr>
          <p:cNvPr id="28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2097173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/>
          </p:spPr>
        </p:pic>
        <p:pic>
          <p:nvPicPr>
            <p:cNvPr id="2097174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/>
          </p:spPr>
        </p:pic>
        <p:pic>
          <p:nvPicPr>
            <p:cNvPr id="2097175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/>
          </p:spPr>
        </p:pic>
      </p:grpSp>
      <p:grpSp>
        <p:nvGrpSpPr>
          <p:cNvPr id="29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2097176" name="object 12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/>
          </p:spPr>
        </p:pic>
        <p:pic>
          <p:nvPicPr>
            <p:cNvPr id="2097177" name="object 13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/>
          </p:spPr>
        </p:pic>
        <p:pic>
          <p:nvPicPr>
            <p:cNvPr id="2097178" name="object 1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/>
          </p:spPr>
        </p:pic>
      </p:grpSp>
      <p:grpSp>
        <p:nvGrpSpPr>
          <p:cNvPr id="30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048630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9" name="object 17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/>
          </p:spPr>
        </p:pic>
        <p:pic>
          <p:nvPicPr>
            <p:cNvPr id="2097180" name="object 18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/>
          </p:spPr>
        </p:pic>
        <p:sp>
          <p:nvSpPr>
            <p:cNvPr id="1048631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1" name="object 20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/>
          </p:spPr>
        </p:pic>
        <p:pic>
          <p:nvPicPr>
            <p:cNvPr id="2097182" name="object 21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/>
          </p:spPr>
        </p:pic>
        <p:pic>
          <p:nvPicPr>
            <p:cNvPr id="2097183" name="object 22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/>
          </p:spPr>
        </p:pic>
      </p:grpSp>
      <p:sp>
        <p:nvSpPr>
          <p:cNvPr id="1048632" name="object 2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20">
                <a:latin typeface="Roboto Bk"/>
                <a:cs typeface="Roboto Bk"/>
              </a:rPr>
              <a:t> </a:t>
            </a:r>
            <a:r>
              <a:rPr b="1" dirty="0" sz="2450" spc="-50">
                <a:latin typeface="Roboto Bk"/>
                <a:cs typeface="Roboto Bk"/>
              </a:rPr>
              <a:t>Metrics,Rankings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633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11</a:t>
            </a:fld>
            <a:endParaRPr dirty="0"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ah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595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ah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ah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ah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598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ah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52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/>
        </p:spPr>
      </p:pic>
      <p:grpSp>
        <p:nvGrpSpPr>
          <p:cNvPr id="21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2097153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/>
          </p:spPr>
        </p:pic>
        <p:sp>
          <p:nvSpPr>
            <p:cNvPr id="1048599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11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/>
          </p:spPr>
        </p:pic>
        <p:pic>
          <p:nvPicPr>
            <p:cNvPr id="2097155" name="object 12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/>
          </p:spPr>
        </p:pic>
        <p:sp>
          <p:nvSpPr>
            <p:cNvPr id="1048600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22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2097156" name="object 15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/>
          </p:spPr>
        </p:pic>
        <p:pic>
          <p:nvPicPr>
            <p:cNvPr id="2097157" name="object 16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/>
          </p:spPr>
        </p:pic>
        <p:pic>
          <p:nvPicPr>
            <p:cNvPr id="2097158" name="object 1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/>
          </p:spPr>
        </p:pic>
        <p:sp>
          <p:nvSpPr>
            <p:cNvPr id="1048601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/>
          </p:spPr>
        </p:pic>
        <p:sp>
          <p:nvSpPr>
            <p:cNvPr id="1048602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ah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22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/>
          </p:spPr>
        </p:pic>
        <p:pic>
          <p:nvPicPr>
            <p:cNvPr id="2097162" name="object 23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/>
          </p:spPr>
        </p:pic>
      </p:grpSp>
      <p:grpSp>
        <p:nvGrpSpPr>
          <p:cNvPr id="23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097163" name="object 25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/>
          </p:spPr>
        </p:pic>
        <p:pic>
          <p:nvPicPr>
            <p:cNvPr id="2097164" name="object 26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/>
          </p:spPr>
        </p:pic>
      </p:grpSp>
      <p:grpSp>
        <p:nvGrpSpPr>
          <p:cNvPr id="24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1048603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29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/>
          </p:spPr>
        </p:pic>
        <p:pic>
          <p:nvPicPr>
            <p:cNvPr id="2097166" name="object 3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/>
          </p:spPr>
        </p:pic>
        <p:sp>
          <p:nvSpPr>
            <p:cNvPr id="1048604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ah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7" name="object 3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/>
          </p:spPr>
        </p:pic>
        <p:pic>
          <p:nvPicPr>
            <p:cNvPr id="2097168" name="object 33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/>
          </p:spPr>
        </p:pic>
        <p:pic>
          <p:nvPicPr>
            <p:cNvPr id="2097169" name="object 34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/>
          </p:spPr>
        </p:pic>
        <p:sp>
          <p:nvSpPr>
            <p:cNvPr id="104860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ah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6" name="object 36"/>
          <p:cNvSpPr txBox="1"/>
          <p:nvPr/>
        </p:nvSpPr>
        <p:spPr>
          <a:xfrm>
            <a:off x="729988" y="1372558"/>
            <a:ext cx="7646670" cy="4399915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conclusion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in</a:t>
            </a:r>
            <a:r>
              <a:rPr b="1" dirty="0" sz="2800" spc="-2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Performance </a:t>
            </a:r>
            <a:r>
              <a:rPr b="1" dirty="0" sz="2800">
                <a:latin typeface="Roboto Bk"/>
                <a:cs typeface="Roboto Bk"/>
              </a:rPr>
              <a:t>Analysis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using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final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summary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the </a:t>
            </a:r>
            <a:r>
              <a:rPr b="1" dirty="0" sz="2800" spc="-10">
                <a:latin typeface="Roboto Bk"/>
                <a:cs typeface="Roboto Bk"/>
              </a:rPr>
              <a:t>insights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recommendations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derived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from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the </a:t>
            </a:r>
            <a:r>
              <a:rPr b="1" dirty="0" sz="2800" spc="-30">
                <a:latin typeface="Roboto Bk"/>
                <a:cs typeface="Roboto Bk"/>
              </a:rPr>
              <a:t>analysis.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It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provides</a:t>
            </a:r>
            <a:r>
              <a:rPr b="1" dirty="0" sz="2800" spc="-3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clear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concise </a:t>
            </a:r>
            <a:r>
              <a:rPr b="1" dirty="0" sz="2800">
                <a:latin typeface="Roboto Bk"/>
                <a:cs typeface="Roboto Bk"/>
              </a:rPr>
              <a:t>overview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of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the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65">
                <a:latin typeface="Roboto Bk"/>
                <a:cs typeface="Roboto Bk"/>
              </a:rPr>
              <a:t>key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findings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suggests actionable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steps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for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indent="77470" marL="340360" marR="534035">
              <a:lnSpc>
                <a:spcPts val="2890"/>
              </a:lnSpc>
            </a:pPr>
            <a:r>
              <a:rPr b="1" dirty="0" sz="2450" spc="-10">
                <a:latin typeface="Roboto Bk"/>
                <a:cs typeface="Roboto Bk"/>
              </a:rPr>
              <a:t>Summary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of</a:t>
            </a:r>
            <a:r>
              <a:rPr b="1" dirty="0" sz="2450" spc="-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Key</a:t>
            </a:r>
            <a:r>
              <a:rPr b="1" dirty="0" sz="2450" spc="-6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Findings,Recommendations</a:t>
            </a:r>
            <a:r>
              <a:rPr b="1" dirty="0" sz="2450" spc="-8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for </a:t>
            </a:r>
            <a:r>
              <a:rPr b="1" dirty="0" sz="2450" spc="-30">
                <a:latin typeface="Roboto Bk"/>
                <a:cs typeface="Roboto Bk"/>
              </a:rPr>
              <a:t>Improvement,Strategic</a:t>
            </a:r>
            <a:r>
              <a:rPr b="1" dirty="0" sz="2450" spc="2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ah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46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1048688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ah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9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ah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0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ah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1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ah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2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ah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3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ah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4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ah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5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ah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6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ah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97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8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99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00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701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2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ah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3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ah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04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ah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grpSp>
        <p:nvGrpSpPr>
          <p:cNvPr id="47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097220" name="object 22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/>
          </p:spPr>
        </p:pic>
        <p:pic>
          <p:nvPicPr>
            <p:cNvPr id="2097221" name="object 23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/>
          </p:spPr>
        </p:pic>
      </p:grpSp>
      <p:sp>
        <p:nvSpPr>
          <p:cNvPr id="1048705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ah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06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ah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07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ah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08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ah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09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ah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10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ah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11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ah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12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ah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13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ah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14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ah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15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ah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16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ah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17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ah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18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ah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19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ah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bIns="0" lIns="0" rIns="0" rtlCol="0" tIns="0" wrap="square"/>
          <a:p/>
        </p:txBody>
      </p:sp>
      <p:sp>
        <p:nvSpPr>
          <p:cNvPr id="104872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ah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55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1048806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ah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07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ah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08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ah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09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ah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10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ah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11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ah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12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ah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13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ah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14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ah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15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ah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16" name="object 14"/>
          <p:cNvSpPr txBox="1"/>
          <p:nvPr/>
        </p:nvSpPr>
        <p:spPr>
          <a:xfrm>
            <a:off x="659983" y="5686107"/>
            <a:ext cx="599440" cy="14414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085"/>
              </a:lnSpc>
            </a:pPr>
            <a:r>
              <a:rPr b="1" dirty="0" sz="950" spc="-1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2097227" name="object 1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/>
        </p:spPr>
      </p:pic>
      <p:pic>
        <p:nvPicPr>
          <p:cNvPr id="2097228" name="object 1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/>
        </p:spPr>
      </p:pic>
      <p:sp>
        <p:nvSpPr>
          <p:cNvPr id="104881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ah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81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ah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pic>
        <p:nvPicPr>
          <p:cNvPr id="2097229" name="object 19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/>
        </p:spPr>
      </p:pic>
      <p:grpSp>
        <p:nvGrpSpPr>
          <p:cNvPr id="56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097230" name="object 21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/>
          </p:spPr>
        </p:pic>
        <p:pic>
          <p:nvPicPr>
            <p:cNvPr id="2097231" name="object 22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/>
          </p:spPr>
        </p:pic>
      </p:grpSp>
      <p:sp>
        <p:nvSpPr>
          <p:cNvPr id="1048819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ah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0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ah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821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ah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822" name="object 26"/>
          <p:cNvSpPr txBox="1"/>
          <p:nvPr/>
        </p:nvSpPr>
        <p:spPr>
          <a:xfrm>
            <a:off x="2268810" y="1741980"/>
            <a:ext cx="4657308" cy="297720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263525" marL="267970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b="1" dirty="0" sz="2450" spc="-3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b="1" dirty="0" sz="2450" spc="-11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b="1" dirty="0" sz="2450" spc="-2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dirty="0" sz="2450">
              <a:latin typeface="Roboto Bk"/>
              <a:cs typeface="Roboto Bk"/>
            </a:endParaRPr>
          </a:p>
          <a:p>
            <a:pPr indent="-263525" marL="267970">
              <a:lnSpc>
                <a:spcPts val="2895"/>
              </a:lnSpc>
              <a:buSzPct val="91836"/>
              <a:buAutoNum type="arabicPeriod"/>
              <a:tabLst>
                <a:tab algn="l" pos="267970"/>
              </a:tabLst>
            </a:pPr>
            <a:r>
              <a:rPr b="1" dirty="0" sz="2450" spc="-2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b="1" dirty="0" sz="2450" spc="-10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35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b="1" dirty="0" sz="2450" spc="-10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b="1" dirty="0" sz="2450" spc="-5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dirty="0" sz="2450">
              <a:latin typeface="Roboto Bk"/>
              <a:cs typeface="Roboto Bk"/>
            </a:endParaRPr>
          </a:p>
          <a:p>
            <a:pPr indent="-8255" marL="12700" marR="1174750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algn="l" pos="267970"/>
              </a:tabLst>
            </a:pP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b="1" dirty="0" sz="2450" spc="-11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baseline="2267" b="1" dirty="0" sz="3675" spc="-44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b="1" dirty="0" sz="2450" spc="-3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b="1" dirty="0" sz="2450" spc="-6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dirty="0" sz="245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baseline="2267" b="1" dirty="0" sz="3675" spc="-67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b="1" dirty="0" sz="2450" spc="-45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b="1" dirty="0" sz="2450" spc="-95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b="1" dirty="0" sz="2450" spc="-4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b="1" dirty="0" sz="2450" spc="-2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baseline="2267" b="1" dirty="0" sz="3675" spc="-15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b="1" dirty="0" sz="2450" spc="-1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dirty="0" sz="2450">
              <a:latin typeface="Roboto Bk"/>
              <a:cs typeface="Roboto Bk"/>
            </a:endParaRPr>
          </a:p>
        </p:txBody>
      </p:sp>
      <p:sp>
        <p:nvSpPr>
          <p:cNvPr id="1048823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grpSp>
        <p:nvGrpSpPr>
          <p:cNvPr id="58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1048825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ah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3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/>
          </p:spPr>
        </p:pic>
      </p:grpSp>
      <p:sp>
        <p:nvSpPr>
          <p:cNvPr id="104882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82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ah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ah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2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ah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3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ah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3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ah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3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ah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3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ah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233" name="object 1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834" name="object 15"/>
          <p:cNvSpPr txBox="1"/>
          <p:nvPr/>
        </p:nvSpPr>
        <p:spPr>
          <a:xfrm>
            <a:off x="799051" y="1636576"/>
            <a:ext cx="6459220" cy="2993390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 spc="-120">
                <a:latin typeface="Roboto Bk"/>
                <a:cs typeface="Roboto Bk"/>
              </a:rPr>
              <a:t>"As</a:t>
            </a:r>
            <a:r>
              <a:rPr b="1" dirty="0" sz="2800" spc="2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Human</a:t>
            </a:r>
            <a:r>
              <a:rPr b="1" dirty="0" sz="2800" spc="1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Resources</a:t>
            </a:r>
            <a:r>
              <a:rPr b="1" dirty="0" sz="2800" spc="20">
                <a:latin typeface="Roboto Bk"/>
                <a:cs typeface="Roboto Bk"/>
              </a:rPr>
              <a:t> </a:t>
            </a:r>
            <a:r>
              <a:rPr b="1" dirty="0" sz="2800" spc="-50">
                <a:latin typeface="Roboto Bk"/>
                <a:cs typeface="Roboto Bk"/>
              </a:rPr>
              <a:t>Manager,</a:t>
            </a:r>
            <a:r>
              <a:rPr b="1" dirty="0" sz="2800" spc="-45">
                <a:latin typeface="Roboto Bk"/>
                <a:cs typeface="Roboto Bk"/>
              </a:rPr>
              <a:t> </a:t>
            </a:r>
            <a:r>
              <a:rPr b="1" dirty="0" sz="2800" spc="-50">
                <a:latin typeface="Roboto Bk"/>
                <a:cs typeface="Roboto Bk"/>
              </a:rPr>
              <a:t>I </a:t>
            </a:r>
            <a:r>
              <a:rPr b="1" dirty="0" sz="2800">
                <a:latin typeface="Roboto Bk"/>
                <a:cs typeface="Roboto Bk"/>
              </a:rPr>
              <a:t>struggle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to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 spc="-60">
                <a:latin typeface="Roboto Bk"/>
                <a:cs typeface="Roboto Bk"/>
              </a:rPr>
              <a:t>efficiently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analyze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10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track </a:t>
            </a:r>
            <a:r>
              <a:rPr b="1" dirty="0" sz="2800">
                <a:latin typeface="Roboto Bk"/>
                <a:cs typeface="Roboto Bk"/>
              </a:rPr>
              <a:t>employee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4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across</a:t>
            </a:r>
            <a:r>
              <a:rPr b="1" dirty="0" sz="2800" spc="-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various </a:t>
            </a:r>
            <a:r>
              <a:rPr b="1" dirty="0" sz="2800">
                <a:latin typeface="Roboto Bk"/>
                <a:cs typeface="Roboto Bk"/>
              </a:rPr>
              <a:t>departments</a:t>
            </a:r>
            <a:r>
              <a:rPr b="1" dirty="0" sz="2800" spc="-5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metrics.</a:t>
            </a:r>
            <a:r>
              <a:rPr b="1" dirty="0" sz="2800" spc="-12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Our</a:t>
            </a:r>
            <a:r>
              <a:rPr b="1" dirty="0" sz="2800" spc="-7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current </a:t>
            </a:r>
            <a:r>
              <a:rPr b="1" dirty="0" sz="2800">
                <a:latin typeface="Roboto Bk"/>
                <a:cs typeface="Roboto Bk"/>
              </a:rPr>
              <a:t>process</a:t>
            </a:r>
            <a:r>
              <a:rPr b="1" dirty="0" sz="2800" spc="-45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involves</a:t>
            </a:r>
            <a:r>
              <a:rPr b="1" dirty="0" sz="2800" spc="-4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manual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data</a:t>
            </a:r>
            <a:r>
              <a:rPr b="1" dirty="0" sz="2800" spc="-114">
                <a:latin typeface="Roboto Bk"/>
                <a:cs typeface="Roboto Bk"/>
              </a:rPr>
              <a:t> </a:t>
            </a:r>
            <a:r>
              <a:rPr b="1" dirty="0" sz="2800" spc="-25">
                <a:latin typeface="Roboto Bk"/>
                <a:cs typeface="Roboto Bk"/>
              </a:rPr>
              <a:t>collection, </a:t>
            </a:r>
            <a:r>
              <a:rPr b="1" dirty="0" sz="2800" spc="-20">
                <a:latin typeface="Roboto Bk"/>
                <a:cs typeface="Roboto Bk"/>
              </a:rPr>
              <a:t>multiple</a:t>
            </a:r>
            <a:r>
              <a:rPr b="1" dirty="0" sz="2800" spc="-55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spreadsheets,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835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object 2"/>
          <p:cNvSpPr txBox="1"/>
          <p:nvPr/>
        </p:nvSpPr>
        <p:spPr>
          <a:xfrm>
            <a:off x="936339" y="1878848"/>
            <a:ext cx="185420" cy="4578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aseline="2645" b="1" dirty="0" sz="3150" spc="-89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b="1" dirty="0" sz="2100" spc="-6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1048803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dirty="0" spc="-65"/>
              <a:t> </a:t>
            </a:r>
            <a:r>
              <a:rPr dirty="0"/>
              <a:t>an</a:t>
            </a:r>
            <a:r>
              <a:rPr dirty="0" spc="-35"/>
              <a:t> </a:t>
            </a:r>
            <a:r>
              <a:rPr dirty="0" spc="-90"/>
              <a:t>Excel-</a:t>
            </a:r>
            <a:r>
              <a:rPr dirty="0"/>
              <a:t>based</a:t>
            </a:r>
            <a:r>
              <a:rPr dirty="0" spc="-65"/>
              <a:t> </a:t>
            </a:r>
            <a:r>
              <a:rPr dirty="0"/>
              <a:t>dashboard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-30"/>
              <a:t>track</a:t>
            </a:r>
            <a:r>
              <a:rPr dirty="0" spc="-80"/>
              <a:t> </a:t>
            </a:r>
            <a:r>
              <a:rPr dirty="0" spc="-25"/>
              <a:t>and </a:t>
            </a:r>
            <a:r>
              <a:rPr dirty="0" spc="-20"/>
              <a:t>analyze</a:t>
            </a:r>
            <a:r>
              <a:rPr dirty="0" spc="-70"/>
              <a:t> </a:t>
            </a:r>
            <a:r>
              <a:rPr dirty="0"/>
              <a:t>employee</a:t>
            </a:r>
            <a:r>
              <a:rPr dirty="0" spc="-65"/>
              <a:t> </a:t>
            </a:r>
            <a:r>
              <a:rPr dirty="0"/>
              <a:t>performance</a:t>
            </a:r>
            <a:r>
              <a:rPr dirty="0" spc="-65"/>
              <a:t> </a:t>
            </a:r>
            <a:r>
              <a:rPr dirty="0"/>
              <a:t>across</a:t>
            </a:r>
            <a:r>
              <a:rPr dirty="0" spc="-30"/>
              <a:t> </a:t>
            </a:r>
            <a:r>
              <a:rPr dirty="0" spc="-10"/>
              <a:t>various </a:t>
            </a:r>
            <a:r>
              <a:rPr dirty="0"/>
              <a:t>departments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30"/>
              <a:t>metrics,</a:t>
            </a:r>
            <a:r>
              <a:rPr dirty="0" spc="-105"/>
              <a:t> </a:t>
            </a:r>
            <a:r>
              <a:rPr dirty="0" spc="-20"/>
              <a:t>providing</a:t>
            </a:r>
            <a:r>
              <a:rPr dirty="0" spc="-85"/>
              <a:t> </a:t>
            </a:r>
            <a:r>
              <a:rPr dirty="0" spc="-114"/>
              <a:t>real-</a:t>
            </a:r>
            <a:r>
              <a:rPr dirty="0" spc="-20"/>
              <a:t>time </a:t>
            </a:r>
            <a:r>
              <a:rPr dirty="0" spc="-10"/>
              <a:t>insights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95"/>
              <a:t> </a:t>
            </a:r>
            <a:r>
              <a:rPr dirty="0" spc="-120"/>
              <a:t>data-</a:t>
            </a:r>
            <a:r>
              <a:rPr dirty="0"/>
              <a:t>driven</a:t>
            </a:r>
            <a:r>
              <a:rPr dirty="0" spc="-80"/>
              <a:t> </a:t>
            </a:r>
            <a:r>
              <a:rPr dirty="0" spc="-60"/>
              <a:t>decision-</a:t>
            </a:r>
            <a:r>
              <a:rPr dirty="0" spc="-10"/>
              <a:t>making.</a:t>
            </a:r>
          </a:p>
        </p:txBody>
      </p:sp>
      <p:sp>
        <p:nvSpPr>
          <p:cNvPr id="1048804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67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68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769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ah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0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ah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1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ah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2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ah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3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ah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4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ah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5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ah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6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ah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77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ah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224" name="object 1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/>
        </p:spPr>
      </p:pic>
      <p:sp>
        <p:nvSpPr>
          <p:cNvPr id="1048778" name="object 15"/>
          <p:cNvSpPr txBox="1"/>
          <p:nvPr/>
        </p:nvSpPr>
        <p:spPr>
          <a:xfrm>
            <a:off x="680978" y="1949023"/>
            <a:ext cx="7454265" cy="3340735"/>
          </a:xfrm>
          <a:prstGeom prst="rect"/>
        </p:spPr>
        <p:txBody>
          <a:bodyPr bIns="0" lIns="0" rIns="0" rtlCol="0" tIns="30480" vert="horz" wrap="square">
            <a:spAutoFit/>
          </a:bodyPr>
          <a:p>
            <a:pPr indent="334010" marL="12700" marR="180975">
              <a:lnSpc>
                <a:spcPts val="2890"/>
              </a:lnSpc>
              <a:spcBef>
                <a:spcPts val="240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HR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Managers: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Responsible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tracking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employee performance,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identifying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areas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improvement,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and </a:t>
            </a:r>
            <a:r>
              <a:rPr b="1" dirty="0" sz="2450" spc="-10">
                <a:latin typeface="Roboto Bk"/>
                <a:cs typeface="Roboto Bk"/>
              </a:rPr>
              <a:t>making</a:t>
            </a:r>
            <a:r>
              <a:rPr b="1" dirty="0" sz="2450" spc="-60">
                <a:latin typeface="Roboto Bk"/>
                <a:cs typeface="Roboto Bk"/>
              </a:rPr>
              <a:t> </a:t>
            </a:r>
            <a:r>
              <a:rPr b="1" dirty="0" sz="2450" spc="-90">
                <a:latin typeface="Roboto Bk"/>
                <a:cs typeface="Roboto Bk"/>
              </a:rPr>
              <a:t>data-</a:t>
            </a:r>
            <a:r>
              <a:rPr b="1" dirty="0" sz="2450" spc="-20">
                <a:latin typeface="Roboto Bk"/>
                <a:cs typeface="Roboto Bk"/>
              </a:rPr>
              <a:t>driven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indent="334010" marL="12700" marR="5080">
              <a:lnSpc>
                <a:spcPts val="2890"/>
              </a:lnSpc>
              <a:spcBef>
                <a:spcPts val="15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Department</a:t>
            </a:r>
            <a:r>
              <a:rPr b="1" dirty="0" sz="2450" spc="-8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Heads: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Supervisors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managers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who </a:t>
            </a:r>
            <a:r>
              <a:rPr b="1" dirty="0" sz="2450">
                <a:latin typeface="Roboto Bk"/>
                <a:cs typeface="Roboto Bk"/>
              </a:rPr>
              <a:t>oversee</a:t>
            </a:r>
            <a:r>
              <a:rPr b="1" dirty="0" sz="2450" spc="-2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teams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1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need</a:t>
            </a:r>
            <a:r>
              <a:rPr b="1" dirty="0" sz="2450" spc="-1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15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insights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to </a:t>
            </a:r>
            <a:r>
              <a:rPr b="1" dirty="0" sz="2450">
                <a:latin typeface="Roboto Bk"/>
                <a:cs typeface="Roboto Bk"/>
              </a:rPr>
              <a:t>optimize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resource</a:t>
            </a:r>
            <a:r>
              <a:rPr b="1" dirty="0" sz="2450" spc="-11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indent="334010" marL="12700" marR="717550">
              <a:lnSpc>
                <a:spcPts val="2890"/>
              </a:lnSpc>
              <a:spcBef>
                <a:spcPts val="15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Team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Leads: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Responsible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for</a:t>
            </a:r>
            <a:r>
              <a:rPr b="1" dirty="0" sz="2450" spc="-10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monitoring</a:t>
            </a:r>
            <a:r>
              <a:rPr b="1" dirty="0" sz="2450" spc="-45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team </a:t>
            </a:r>
            <a:r>
              <a:rPr b="1" dirty="0" sz="2450" spc="-10">
                <a:latin typeface="Roboto Bk"/>
                <a:cs typeface="Roboto Bk"/>
              </a:rPr>
              <a:t>performance,</a:t>
            </a:r>
            <a:r>
              <a:rPr b="1" dirty="0" sz="2450" spc="-5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providing</a:t>
            </a:r>
            <a:r>
              <a:rPr b="1" dirty="0" sz="2450" spc="-7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feedback,</a:t>
            </a:r>
            <a:r>
              <a:rPr b="1" dirty="0" sz="2450" spc="-5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and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779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/>
        </p:spPr>
      </p:pic>
      <p:sp>
        <p:nvSpPr>
          <p:cNvPr id="1048746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747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748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749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ah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50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ah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51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ah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52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ah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53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ah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54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ah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55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ah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56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ah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57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ah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58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ah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59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ah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0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ah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1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ah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2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ah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763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ah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223" name="object 2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/>
        </p:spPr>
      </p:pic>
      <p:sp>
        <p:nvSpPr>
          <p:cNvPr id="1048764" name="object 22"/>
          <p:cNvSpPr txBox="1"/>
          <p:nvPr/>
        </p:nvSpPr>
        <p:spPr>
          <a:xfrm>
            <a:off x="2803677" y="2091045"/>
            <a:ext cx="5162550" cy="2569845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b="1" dirty="0" sz="2800">
                <a:latin typeface="Roboto Bk"/>
                <a:cs typeface="Roboto Bk"/>
              </a:rPr>
              <a:t>A</a:t>
            </a:r>
            <a:r>
              <a:rPr b="1" dirty="0" sz="2800" spc="35">
                <a:latin typeface="Roboto Bk"/>
                <a:cs typeface="Roboto Bk"/>
              </a:rPr>
              <a:t> </a:t>
            </a:r>
            <a:r>
              <a:rPr b="1" dirty="0" sz="2800" spc="-20">
                <a:latin typeface="Roboto Bk"/>
                <a:cs typeface="Roboto Bk"/>
              </a:rPr>
              <a:t>comprehensive,</a:t>
            </a:r>
            <a:r>
              <a:rPr b="1" dirty="0" sz="2800" spc="-5">
                <a:latin typeface="Roboto Bk"/>
                <a:cs typeface="Roboto Bk"/>
              </a:rPr>
              <a:t> </a:t>
            </a:r>
            <a:r>
              <a:rPr b="1" dirty="0" sz="2800" spc="-85">
                <a:latin typeface="Roboto Bk"/>
                <a:cs typeface="Roboto Bk"/>
              </a:rPr>
              <a:t>user-</a:t>
            </a:r>
            <a:r>
              <a:rPr b="1" dirty="0" sz="2800" spc="-10">
                <a:latin typeface="Roboto Bk"/>
                <a:cs typeface="Roboto Bk"/>
              </a:rPr>
              <a:t>friendly, </a:t>
            </a:r>
            <a:r>
              <a:rPr b="1" dirty="0" sz="2800">
                <a:latin typeface="Roboto Bk"/>
                <a:cs typeface="Roboto Bk"/>
              </a:rPr>
              <a:t>and</a:t>
            </a:r>
            <a:r>
              <a:rPr b="1" dirty="0" sz="2800" spc="-9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automated</a:t>
            </a:r>
            <a:r>
              <a:rPr b="1" dirty="0" sz="2800" spc="-8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Excel</a:t>
            </a:r>
            <a:r>
              <a:rPr b="1" dirty="0" sz="2800" spc="-7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dashboard </a:t>
            </a:r>
            <a:r>
              <a:rPr b="1" dirty="0" sz="2800" spc="-35">
                <a:latin typeface="Roboto Bk"/>
                <a:cs typeface="Roboto Bk"/>
              </a:rPr>
              <a:t>that</a:t>
            </a:r>
            <a:r>
              <a:rPr b="1" dirty="0" sz="2800" spc="-13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streamlines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employee </a:t>
            </a:r>
            <a:r>
              <a:rPr b="1" dirty="0" sz="2800">
                <a:latin typeface="Roboto Bk"/>
                <a:cs typeface="Roboto Bk"/>
              </a:rPr>
              <a:t>performance</a:t>
            </a:r>
            <a:r>
              <a:rPr b="1" dirty="0" sz="2800" spc="-35">
                <a:latin typeface="Roboto Bk"/>
                <a:cs typeface="Roboto Bk"/>
              </a:rPr>
              <a:t> </a:t>
            </a:r>
            <a:r>
              <a:rPr b="1" dirty="0" sz="2800" spc="-45">
                <a:latin typeface="Roboto Bk"/>
                <a:cs typeface="Roboto Bk"/>
              </a:rPr>
              <a:t>analysis,</a:t>
            </a:r>
            <a:r>
              <a:rPr b="1" dirty="0" sz="2800" spc="-6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providing </a:t>
            </a:r>
            <a:r>
              <a:rPr b="1" dirty="0" sz="2800" spc="-114">
                <a:latin typeface="Roboto Bk"/>
                <a:cs typeface="Roboto Bk"/>
              </a:rPr>
              <a:t>real-</a:t>
            </a:r>
            <a:r>
              <a:rPr b="1" dirty="0" sz="2800">
                <a:latin typeface="Roboto Bk"/>
                <a:cs typeface="Roboto Bk"/>
              </a:rPr>
              <a:t>time</a:t>
            </a:r>
            <a:r>
              <a:rPr b="1" dirty="0" sz="2800" spc="-100">
                <a:latin typeface="Roboto Bk"/>
                <a:cs typeface="Roboto Bk"/>
              </a:rPr>
              <a:t> </a:t>
            </a:r>
            <a:r>
              <a:rPr b="1" dirty="0" sz="2800" spc="-10">
                <a:latin typeface="Roboto Bk"/>
                <a:cs typeface="Roboto Bk"/>
              </a:rPr>
              <a:t>insights</a:t>
            </a:r>
            <a:r>
              <a:rPr b="1" dirty="0" sz="2800" spc="-65">
                <a:latin typeface="Roboto Bk"/>
                <a:cs typeface="Roboto Bk"/>
              </a:rPr>
              <a:t> </a:t>
            </a:r>
            <a:r>
              <a:rPr b="1" dirty="0" sz="2800">
                <a:latin typeface="Roboto Bk"/>
                <a:cs typeface="Roboto Bk"/>
              </a:rPr>
              <a:t>for</a:t>
            </a:r>
            <a:r>
              <a:rPr b="1" dirty="0" sz="2800" spc="-95">
                <a:latin typeface="Roboto Bk"/>
                <a:cs typeface="Roboto Bk"/>
              </a:rPr>
              <a:t> </a:t>
            </a:r>
            <a:r>
              <a:rPr b="1" dirty="0" sz="2800" spc="-120">
                <a:latin typeface="Roboto Bk"/>
                <a:cs typeface="Roboto Bk"/>
              </a:rPr>
              <a:t>data-</a:t>
            </a:r>
            <a:r>
              <a:rPr b="1" dirty="0" sz="2800" spc="-10">
                <a:latin typeface="Roboto Bk"/>
                <a:cs typeface="Roboto Bk"/>
              </a:rPr>
              <a:t>driven </a:t>
            </a:r>
            <a:r>
              <a:rPr b="1" dirty="0" sz="2800" spc="-60">
                <a:latin typeface="Roboto Bk"/>
                <a:cs typeface="Roboto Bk"/>
              </a:rPr>
              <a:t>decision-</a:t>
            </a:r>
            <a:r>
              <a:rPr b="1" dirty="0" sz="2800" spc="-1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48765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32715"/>
          </a:xfrm>
          <a:prstGeom prst="rect"/>
        </p:spPr>
        <p:txBody>
          <a:bodyPr bIns="0" lIns="0" rIns="0" rtlCol="0" tIns="5715" vert="horz" wrap="square">
            <a:spAutoFit/>
          </a:bodyPr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dirty="0" spc="-80"/>
              <a:t> </a:t>
            </a:r>
            <a:r>
              <a:rPr dirty="0" spc="-10"/>
              <a:t>dataset</a:t>
            </a:r>
            <a:r>
              <a:rPr dirty="0" spc="-125"/>
              <a:t> </a:t>
            </a:r>
            <a:r>
              <a:rPr dirty="0" spc="-10"/>
              <a:t>description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65"/>
              <a:t> </a:t>
            </a:r>
            <a:r>
              <a:rPr dirty="0"/>
              <a:t>Employee</a:t>
            </a:r>
            <a:r>
              <a:rPr dirty="0" spc="-90"/>
              <a:t> </a:t>
            </a:r>
            <a:r>
              <a:rPr dirty="0" spc="-10"/>
              <a:t>Performance </a:t>
            </a:r>
            <a:r>
              <a:rPr dirty="0"/>
              <a:t>Analysis</a:t>
            </a:r>
            <a:r>
              <a:rPr dirty="0" spc="-50"/>
              <a:t> </a:t>
            </a:r>
            <a:r>
              <a:rPr dirty="0"/>
              <a:t>using</a:t>
            </a:r>
            <a:r>
              <a:rPr dirty="0" spc="-80"/>
              <a:t> </a:t>
            </a:r>
            <a:r>
              <a:rPr dirty="0"/>
              <a:t>Excel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114"/>
              <a:t> </a:t>
            </a:r>
            <a:r>
              <a:rPr dirty="0" spc="-20"/>
              <a:t>detailed</a:t>
            </a:r>
            <a:r>
              <a:rPr dirty="0" spc="-85"/>
              <a:t> </a:t>
            </a:r>
            <a:r>
              <a:rPr dirty="0" spc="-10"/>
              <a:t>documentation</a:t>
            </a:r>
            <a:r>
              <a:rPr dirty="0" spc="-60"/>
              <a:t> </a:t>
            </a:r>
            <a:r>
              <a:rPr dirty="0" spc="-25"/>
              <a:t>of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/>
              <a:t>data</a:t>
            </a:r>
            <a:r>
              <a:rPr dirty="0" spc="-135"/>
              <a:t> </a:t>
            </a:r>
            <a:r>
              <a:rPr dirty="0"/>
              <a:t>used</a:t>
            </a:r>
            <a:r>
              <a:rPr dirty="0" spc="-105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 spc="-20"/>
              <a:t>analyze</a:t>
            </a:r>
            <a:r>
              <a:rPr dirty="0" spc="-100"/>
              <a:t> </a:t>
            </a:r>
            <a:r>
              <a:rPr dirty="0"/>
              <a:t>employee</a:t>
            </a:r>
            <a:r>
              <a:rPr dirty="0" spc="-100"/>
              <a:t> </a:t>
            </a:r>
            <a:r>
              <a:rPr dirty="0"/>
              <a:t>performance.</a:t>
            </a:r>
            <a:r>
              <a:rPr dirty="0" spc="-130"/>
              <a:t> </a:t>
            </a:r>
            <a:r>
              <a:rPr dirty="0" spc="-25"/>
              <a:t>It </a:t>
            </a:r>
            <a:r>
              <a:rPr dirty="0" spc="-10"/>
              <a:t>includes:</a:t>
            </a:r>
          </a:p>
        </p:txBody>
      </p:sp>
      <p:sp>
        <p:nvSpPr>
          <p:cNvPr id="1048744" name="object 3"/>
          <p:cNvSpPr txBox="1"/>
          <p:nvPr/>
        </p:nvSpPr>
        <p:spPr>
          <a:xfrm>
            <a:off x="729987" y="3431356"/>
            <a:ext cx="2329815" cy="212026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50" spc="-10">
                <a:latin typeface="Roboto Bk"/>
                <a:cs typeface="Roboto Bk"/>
              </a:rPr>
              <a:t>1.</a:t>
            </a:r>
            <a:r>
              <a:rPr b="1" dirty="0" sz="2450" spc="-13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Dataset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3.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5.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b="1" dirty="0" sz="2450" spc="-10">
                <a:latin typeface="Roboto Bk"/>
                <a:cs typeface="Roboto Bk"/>
              </a:rPr>
              <a:t>7.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745" name="object 4"/>
          <p:cNvSpPr txBox="1"/>
          <p:nvPr/>
        </p:nvSpPr>
        <p:spPr>
          <a:xfrm>
            <a:off x="4058070" y="3431356"/>
            <a:ext cx="2494280" cy="212026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50" spc="-10">
                <a:latin typeface="Roboto Bk"/>
                <a:cs typeface="Roboto Bk"/>
              </a:rPr>
              <a:t>2.</a:t>
            </a:r>
            <a:r>
              <a:rPr b="1" dirty="0" sz="2450" spc="-1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4.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b="1" dirty="0" sz="2450" spc="-10">
                <a:latin typeface="Roboto Bk"/>
                <a:cs typeface="Roboto Bk"/>
              </a:rPr>
              <a:t>6.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b="1" dirty="0" sz="2450" spc="-10">
                <a:latin typeface="Roboto Bk"/>
                <a:cs typeface="Roboto Bk"/>
              </a:rPr>
              <a:t>8.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2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 txBox="1"/>
          <p:nvPr/>
        </p:nvSpPr>
        <p:spPr>
          <a:xfrm>
            <a:off x="659983" y="5686107"/>
            <a:ext cx="599440" cy="14414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085"/>
              </a:lnSpc>
            </a:pPr>
            <a:r>
              <a:rPr b="1" dirty="0" sz="950" spc="-1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209718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/>
        </p:spPr>
      </p:pic>
      <p:pic>
        <p:nvPicPr>
          <p:cNvPr id="2097186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/>
        </p:spPr>
      </p:pic>
      <p:sp>
        <p:nvSpPr>
          <p:cNvPr id="104864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ah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4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ah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ah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87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/>
        </p:spPr>
      </p:pic>
      <p:sp>
        <p:nvSpPr>
          <p:cNvPr id="1048648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ah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49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0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ah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1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ah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2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ah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3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4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ah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5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ah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6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ah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7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ah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8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ah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59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ah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0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ah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61" name="object 22"/>
          <p:cNvSpPr txBox="1"/>
          <p:nvPr/>
        </p:nvSpPr>
        <p:spPr>
          <a:xfrm>
            <a:off x="9911776" y="5662324"/>
            <a:ext cx="94615" cy="141606"/>
          </a:xfrm>
          <a:prstGeom prst="rect"/>
        </p:spPr>
        <p:txBody>
          <a:bodyPr bIns="0" lIns="0" rIns="0" rtlCol="0" tIns="14605" vert="horz" wrap="square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b="1" dirty="0" sz="950" spc="-5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33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1048662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ah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8" name="object 25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/>
          </p:spPr>
        </p:pic>
        <p:sp>
          <p:nvSpPr>
            <p:cNvPr id="1048663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ah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34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097189" name="object 28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/>
          </p:spPr>
        </p:pic>
        <p:pic>
          <p:nvPicPr>
            <p:cNvPr id="2097190" name="object 29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/>
          </p:spPr>
        </p:pic>
        <p:sp>
          <p:nvSpPr>
            <p:cNvPr id="1048664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ah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1" name="object 31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/>
          </p:spPr>
        </p:pic>
        <p:pic>
          <p:nvPicPr>
            <p:cNvPr id="2097192" name="object 3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/>
          </p:spPr>
        </p:pic>
      </p:grpSp>
      <p:grpSp>
        <p:nvGrpSpPr>
          <p:cNvPr id="35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2097193" name="object 3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/>
          </p:spPr>
        </p:pic>
        <p:pic>
          <p:nvPicPr>
            <p:cNvPr id="2097194" name="object 3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/>
          </p:spPr>
        </p:pic>
        <p:pic>
          <p:nvPicPr>
            <p:cNvPr id="2097195" name="object 36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/>
          </p:spPr>
        </p:pic>
      </p:grpSp>
      <p:grpSp>
        <p:nvGrpSpPr>
          <p:cNvPr id="36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2097196" name="object 38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/>
          </p:spPr>
        </p:pic>
        <p:sp>
          <p:nvSpPr>
            <p:cNvPr id="1048665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7" name="object 40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/>
          </p:spPr>
        </p:pic>
        <p:pic>
          <p:nvPicPr>
            <p:cNvPr id="2097198" name="object 41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/>
          </p:spPr>
        </p:pic>
        <p:pic>
          <p:nvPicPr>
            <p:cNvPr id="2097199" name="object 42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/>
          </p:spPr>
        </p:pic>
        <p:pic>
          <p:nvPicPr>
            <p:cNvPr id="2097200" name="object 43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/>
          </p:spPr>
        </p:pic>
        <p:sp>
          <p:nvSpPr>
            <p:cNvPr id="1048666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ah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1" name="object 45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/>
          </p:spPr>
        </p:pic>
      </p:grpSp>
      <p:grpSp>
        <p:nvGrpSpPr>
          <p:cNvPr id="37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104866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ah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2" name="object 48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/>
          </p:spPr>
        </p:pic>
        <p:pic>
          <p:nvPicPr>
            <p:cNvPr id="2097203" name="object 49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/>
          </p:spPr>
        </p:pic>
        <p:sp>
          <p:nvSpPr>
            <p:cNvPr id="1048668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ah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4" name="object 51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/>
          </p:spPr>
        </p:pic>
        <p:pic>
          <p:nvPicPr>
            <p:cNvPr id="2097205" name="object 52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/>
          </p:spPr>
        </p:pic>
        <p:pic>
          <p:nvPicPr>
            <p:cNvPr id="2097206" name="object 53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/>
          </p:spPr>
        </p:pic>
      </p:grpSp>
      <p:sp>
        <p:nvSpPr>
          <p:cNvPr id="1048669" name="object 54"/>
          <p:cNvSpPr txBox="1"/>
          <p:nvPr/>
        </p:nvSpPr>
        <p:spPr>
          <a:xfrm>
            <a:off x="2405087" y="2304042"/>
            <a:ext cx="6011545" cy="1135380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b="1" dirty="0" sz="2450" spc="-20">
                <a:latin typeface="Roboto Bk"/>
                <a:cs typeface="Roboto Bk"/>
              </a:rPr>
              <a:t>Our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 spc="-30">
                <a:latin typeface="Roboto Bk"/>
                <a:cs typeface="Roboto Bk"/>
              </a:rPr>
              <a:t>solution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offers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20">
                <a:latin typeface="Roboto Bk"/>
                <a:cs typeface="Roboto Bk"/>
              </a:rPr>
              <a:t>unique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combination</a:t>
            </a:r>
            <a:r>
              <a:rPr b="1" dirty="0" sz="2450" spc="-95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of </a:t>
            </a:r>
            <a:r>
              <a:rPr b="1" dirty="0" sz="2450" spc="-20">
                <a:latin typeface="Roboto Bk"/>
                <a:cs typeface="Roboto Bk"/>
              </a:rPr>
              <a:t>features</a:t>
            </a:r>
            <a:r>
              <a:rPr b="1" dirty="0" sz="2450" spc="-114">
                <a:latin typeface="Roboto Bk"/>
                <a:cs typeface="Roboto Bk"/>
              </a:rPr>
              <a:t> </a:t>
            </a:r>
            <a:r>
              <a:rPr b="1" dirty="0" sz="2450" spc="-25">
                <a:latin typeface="Roboto Bk"/>
                <a:cs typeface="Roboto Bk"/>
              </a:rPr>
              <a:t>that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set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it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apart</a:t>
            </a:r>
            <a:r>
              <a:rPr b="1" dirty="0" sz="2450" spc="-9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from</a:t>
            </a:r>
            <a:r>
              <a:rPr b="1" dirty="0" sz="2450" spc="-4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traditional </a:t>
            </a:r>
            <a:r>
              <a:rPr b="1" dirty="0" sz="2450">
                <a:latin typeface="Roboto Bk"/>
                <a:cs typeface="Roboto Bk"/>
              </a:rPr>
              <a:t>employee</a:t>
            </a:r>
            <a:r>
              <a:rPr b="1" dirty="0" sz="2450" spc="-35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performance</a:t>
            </a:r>
            <a:r>
              <a:rPr b="1" dirty="0" sz="2450" spc="-25">
                <a:latin typeface="Roboto Bk"/>
                <a:cs typeface="Roboto Bk"/>
              </a:rPr>
              <a:t> </a:t>
            </a:r>
            <a:r>
              <a:rPr b="1" dirty="0" sz="2450" spc="-35">
                <a:latin typeface="Roboto Bk"/>
                <a:cs typeface="Roboto Bk"/>
              </a:rPr>
              <a:t>analysis</a:t>
            </a:r>
            <a:r>
              <a:rPr b="1" dirty="0" sz="2450" spc="-7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048670" name="object 55"/>
          <p:cNvSpPr txBox="1"/>
          <p:nvPr/>
        </p:nvSpPr>
        <p:spPr>
          <a:xfrm>
            <a:off x="2443109" y="3941137"/>
            <a:ext cx="5541835" cy="1850390"/>
          </a:xfrm>
          <a:prstGeom prst="rect"/>
        </p:spPr>
        <p:txBody>
          <a:bodyPr bIns="0" lIns="0" rIns="0" rtlCol="0" tIns="100965" vert="horz" wrap="square">
            <a:spAutoFit/>
          </a:bodyPr>
          <a:p>
            <a:pPr indent="-334010" marL="38925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algn="l" pos="389255"/>
              </a:tabLst>
            </a:pPr>
            <a:r>
              <a:rPr b="1" dirty="0" sz="2450">
                <a:latin typeface="Roboto Bk"/>
                <a:cs typeface="Roboto Bk"/>
              </a:rPr>
              <a:t>Automated</a:t>
            </a:r>
            <a:r>
              <a:rPr b="1" dirty="0" sz="2450" spc="-100">
                <a:latin typeface="Roboto Bk"/>
                <a:cs typeface="Roboto Bk"/>
              </a:rPr>
              <a:t> </a:t>
            </a:r>
            <a:r>
              <a:rPr b="1" dirty="0" sz="2450">
                <a:latin typeface="Roboto Bk"/>
                <a:cs typeface="Roboto Bk"/>
              </a:rPr>
              <a:t>Data</a:t>
            </a:r>
            <a:r>
              <a:rPr b="1" dirty="0" sz="2450" spc="-13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algn="l" pos="346710"/>
              </a:tabLst>
            </a:pPr>
            <a:r>
              <a:rPr b="1" dirty="0" sz="2450" spc="-95">
                <a:latin typeface="Roboto Bk"/>
                <a:cs typeface="Roboto Bk"/>
              </a:rPr>
              <a:t>Real-</a:t>
            </a:r>
            <a:r>
              <a:rPr b="1" dirty="0" sz="2450">
                <a:latin typeface="Roboto Bk"/>
                <a:cs typeface="Roboto Bk"/>
              </a:rPr>
              <a:t>time</a:t>
            </a:r>
            <a:r>
              <a:rPr b="1" dirty="0" sz="2450" spc="-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algn="l" pos="346710"/>
              </a:tabLst>
            </a:pPr>
            <a:r>
              <a:rPr b="1" dirty="0" sz="2450">
                <a:latin typeface="Roboto Bk"/>
                <a:cs typeface="Roboto Bk"/>
              </a:rPr>
              <a:t>Actionable</a:t>
            </a:r>
            <a:r>
              <a:rPr b="1" dirty="0" sz="2450" spc="-145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indent="-334010" marL="3467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algn="l" pos="346710"/>
              </a:tabLst>
            </a:pPr>
            <a:r>
              <a:rPr b="1" dirty="0" sz="2450" spc="-25">
                <a:latin typeface="Roboto Bk"/>
                <a:cs typeface="Roboto Bk"/>
              </a:rPr>
              <a:t>Interactive</a:t>
            </a:r>
            <a:r>
              <a:rPr b="1" dirty="0" sz="2450" spc="-100">
                <a:latin typeface="Roboto Bk"/>
                <a:cs typeface="Roboto Bk"/>
              </a:rPr>
              <a:t> </a:t>
            </a:r>
            <a:r>
              <a:rPr b="1" dirty="0" sz="2450" spc="-1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M2101K6P</dc:creator>
  <cp:lastModifiedBy>tamizh0327@gmail.com</cp:lastModifiedBy>
  <dcterms:created xsi:type="dcterms:W3CDTF">2024-09-14T21:29:45Z</dcterms:created>
  <dcterms:modified xsi:type="dcterms:W3CDTF">2024-09-19T07:36:01Z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  <property fmtid="{D5CDD505-2E9C-101B-9397-08002B2CF9AE}" pid="3" name="ICV">
    <vt:lpwstr>a69592d2427f4fa59b9bf4b6aadfc3f9</vt:lpwstr>
  </property>
</Properties>
</file>