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221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6" y="2151816"/>
            <a:ext cx="7415927" cy="1851303"/>
          </a:xfrm>
          <a:prstGeom prst="rect">
            <a:avLst/>
          </a:prstGeom>
          <a:noFill/>
          <a:ln/>
        </p:spPr>
        <p:txBody>
          <a:bodyPr wrap="square" lIns="0" tIns="0" rIns="0" bIns="0" rtlCol="0" anchor="t"/>
          <a:lstStyle/>
          <a:p>
            <a:pPr marL="0" indent="0">
              <a:lnSpc>
                <a:spcPts val="4850"/>
              </a:lnSpc>
              <a:buNone/>
            </a:pPr>
            <a:r>
              <a:rPr lang="en-US" sz="5000" b="1" dirty="0">
                <a:solidFill>
                  <a:srgbClr val="333F70"/>
                </a:solidFill>
                <a:latin typeface="Times New Roman" panose="02020603050405020304" pitchFamily="18" charset="0"/>
                <a:ea typeface="Unbounded Bold"/>
                <a:cs typeface="Times New Roman" panose="02020603050405020304" pitchFamily="18" charset="0"/>
              </a:rPr>
              <a:t>Starlight Tracker: An OpenCV Model to Trace Constellations</a:t>
            </a:r>
            <a:endParaRPr lang="en-US" sz="5000" dirty="0">
              <a:latin typeface="Times New Roman" panose="02020603050405020304" pitchFamily="18" charset="0"/>
              <a:ea typeface="Unbounded Bold"/>
              <a:cs typeface="Times New Roman" panose="02020603050405020304" pitchFamily="18" charset="0"/>
            </a:endParaRPr>
          </a:p>
        </p:txBody>
      </p:sp>
      <p:sp>
        <p:nvSpPr>
          <p:cNvPr id="4" name="Text 1"/>
          <p:cNvSpPr/>
          <p:nvPr/>
        </p:nvSpPr>
        <p:spPr>
          <a:xfrm>
            <a:off x="864037" y="4981694"/>
            <a:ext cx="7415927" cy="395049"/>
          </a:xfrm>
          <a:prstGeom prst="rect">
            <a:avLst/>
          </a:prstGeom>
          <a:noFill/>
          <a:ln/>
        </p:spPr>
        <p:txBody>
          <a:bodyPr wrap="none" lIns="0" tIns="0" rIns="0" bIns="0" rtlCol="0" anchor="t"/>
          <a:lstStyle/>
          <a:p>
            <a:pPr marL="0" indent="0">
              <a:lnSpc>
                <a:spcPts val="3100"/>
              </a:lnSpc>
              <a:buNone/>
            </a:pPr>
            <a:endParaRPr lang="en-US" sz="1900" dirty="0"/>
          </a:p>
        </p:txBody>
      </p:sp>
      <p:graphicFrame>
        <p:nvGraphicFramePr>
          <p:cNvPr id="5" name="Table 4">
            <a:extLst>
              <a:ext uri="{FF2B5EF4-FFF2-40B4-BE49-F238E27FC236}">
                <a16:creationId xmlns:a16="http://schemas.microsoft.com/office/drawing/2014/main" id="{2CABBB95-FB30-6FB0-7A3C-3F111621D038}"/>
              </a:ext>
            </a:extLst>
          </p:cNvPr>
          <p:cNvGraphicFramePr>
            <a:graphicFrameLocks noGrp="1"/>
          </p:cNvGraphicFramePr>
          <p:nvPr>
            <p:extLst>
              <p:ext uri="{D42A27DB-BD31-4B8C-83A1-F6EECF244321}">
                <p14:modId xmlns:p14="http://schemas.microsoft.com/office/powerpoint/2010/main" val="3601574900"/>
              </p:ext>
            </p:extLst>
          </p:nvPr>
        </p:nvGraphicFramePr>
        <p:xfrm>
          <a:off x="713873" y="5602295"/>
          <a:ext cx="7716254" cy="1981200"/>
        </p:xfrm>
        <a:graphic>
          <a:graphicData uri="http://schemas.openxmlformats.org/drawingml/2006/table">
            <a:tbl>
              <a:tblPr firstRow="1" bandRow="1">
                <a:tableStyleId>{5C22544A-7EE6-4342-B048-85BDC9FD1C3A}</a:tableStyleId>
              </a:tblPr>
              <a:tblGrid>
                <a:gridCol w="3858127">
                  <a:extLst>
                    <a:ext uri="{9D8B030D-6E8A-4147-A177-3AD203B41FA5}">
                      <a16:colId xmlns:a16="http://schemas.microsoft.com/office/drawing/2014/main" val="4238086688"/>
                    </a:ext>
                  </a:extLst>
                </a:gridCol>
                <a:gridCol w="3858127">
                  <a:extLst>
                    <a:ext uri="{9D8B030D-6E8A-4147-A177-3AD203B41FA5}">
                      <a16:colId xmlns:a16="http://schemas.microsoft.com/office/drawing/2014/main" val="1787485023"/>
                    </a:ext>
                  </a:extLst>
                </a:gridCol>
              </a:tblGrid>
              <a:tr h="370840">
                <a:tc>
                  <a:txBody>
                    <a:bodyPr/>
                    <a:lstStyle/>
                    <a:p>
                      <a:r>
                        <a:rPr lang="en-IN" sz="2000" dirty="0">
                          <a:solidFill>
                            <a:schemeClr val="tx1">
                              <a:lumMod val="85000"/>
                              <a:lumOff val="15000"/>
                            </a:schemeClr>
                          </a:solidFill>
                        </a:rPr>
                        <a:t>TEAM MEMBERS</a:t>
                      </a:r>
                    </a:p>
                  </a:txBody>
                  <a:tcPr>
                    <a:solidFill>
                      <a:schemeClr val="bg1"/>
                    </a:solidFill>
                  </a:tcPr>
                </a:tc>
                <a:tc>
                  <a:txBody>
                    <a:bodyPr/>
                    <a:lstStyle/>
                    <a:p>
                      <a:endParaRPr lang="en-IN" sz="2000">
                        <a:solidFill>
                          <a:schemeClr val="tx1">
                            <a:lumMod val="85000"/>
                            <a:lumOff val="15000"/>
                          </a:schemeClr>
                        </a:solidFill>
                      </a:endParaRPr>
                    </a:p>
                  </a:txBody>
                  <a:tcPr>
                    <a:solidFill>
                      <a:schemeClr val="bg1"/>
                    </a:solidFill>
                  </a:tcPr>
                </a:tc>
                <a:extLst>
                  <a:ext uri="{0D108BD9-81ED-4DB2-BD59-A6C34878D82A}">
                    <a16:rowId xmlns:a16="http://schemas.microsoft.com/office/drawing/2014/main" val="1970783073"/>
                  </a:ext>
                </a:extLst>
              </a:tr>
              <a:tr h="370840">
                <a:tc>
                  <a:txBody>
                    <a:bodyPr/>
                    <a:lstStyle/>
                    <a:p>
                      <a:r>
                        <a:rPr lang="en-IN" sz="2000" dirty="0">
                          <a:solidFill>
                            <a:schemeClr val="tx1">
                              <a:lumMod val="85000"/>
                              <a:lumOff val="15000"/>
                            </a:schemeClr>
                          </a:solidFill>
                        </a:rPr>
                        <a:t>Bennett Furtado</a:t>
                      </a:r>
                    </a:p>
                  </a:txBody>
                  <a:tcPr>
                    <a:solidFill>
                      <a:schemeClr val="bg1"/>
                    </a:solidFill>
                  </a:tcPr>
                </a:tc>
                <a:tc>
                  <a:txBody>
                    <a:bodyPr/>
                    <a:lstStyle/>
                    <a:p>
                      <a:r>
                        <a:rPr lang="en-IN" sz="2000" dirty="0">
                          <a:solidFill>
                            <a:schemeClr val="tx1">
                              <a:lumMod val="85000"/>
                              <a:lumOff val="15000"/>
                            </a:schemeClr>
                          </a:solidFill>
                        </a:rPr>
                        <a:t>4SO21CB011</a:t>
                      </a:r>
                    </a:p>
                  </a:txBody>
                  <a:tcPr>
                    <a:solidFill>
                      <a:schemeClr val="bg1"/>
                    </a:solidFill>
                  </a:tcPr>
                </a:tc>
                <a:extLst>
                  <a:ext uri="{0D108BD9-81ED-4DB2-BD59-A6C34878D82A}">
                    <a16:rowId xmlns:a16="http://schemas.microsoft.com/office/drawing/2014/main" val="1009759105"/>
                  </a:ext>
                </a:extLst>
              </a:tr>
              <a:tr h="370840">
                <a:tc>
                  <a:txBody>
                    <a:bodyPr/>
                    <a:lstStyle/>
                    <a:p>
                      <a:r>
                        <a:rPr lang="en-IN" sz="2000" dirty="0">
                          <a:solidFill>
                            <a:schemeClr val="tx1">
                              <a:lumMod val="85000"/>
                              <a:lumOff val="15000"/>
                            </a:schemeClr>
                          </a:solidFill>
                        </a:rPr>
                        <a:t>Oliver D’Souza</a:t>
                      </a:r>
                    </a:p>
                  </a:txBody>
                  <a:tcPr>
                    <a:solidFill>
                      <a:schemeClr val="bg1"/>
                    </a:solidFill>
                  </a:tcPr>
                </a:tc>
                <a:tc>
                  <a:txBody>
                    <a:bodyPr/>
                    <a:lstStyle/>
                    <a:p>
                      <a:r>
                        <a:rPr lang="en-IN" sz="2000" dirty="0">
                          <a:solidFill>
                            <a:schemeClr val="tx1">
                              <a:lumMod val="85000"/>
                              <a:lumOff val="15000"/>
                            </a:schemeClr>
                          </a:solidFill>
                        </a:rPr>
                        <a:t>4SO21CB031</a:t>
                      </a:r>
                    </a:p>
                  </a:txBody>
                  <a:tcPr>
                    <a:solidFill>
                      <a:schemeClr val="bg1"/>
                    </a:solidFill>
                  </a:tcPr>
                </a:tc>
                <a:extLst>
                  <a:ext uri="{0D108BD9-81ED-4DB2-BD59-A6C34878D82A}">
                    <a16:rowId xmlns:a16="http://schemas.microsoft.com/office/drawing/2014/main" val="1320264775"/>
                  </a:ext>
                </a:extLst>
              </a:tr>
              <a:tr h="370840">
                <a:tc>
                  <a:txBody>
                    <a:bodyPr/>
                    <a:lstStyle/>
                    <a:p>
                      <a:r>
                        <a:rPr lang="en-IN" sz="2000" dirty="0">
                          <a:solidFill>
                            <a:schemeClr val="tx1">
                              <a:lumMod val="85000"/>
                              <a:lumOff val="15000"/>
                            </a:schemeClr>
                          </a:solidFill>
                        </a:rPr>
                        <a:t>Prajwal Pinto</a:t>
                      </a:r>
                    </a:p>
                  </a:txBody>
                  <a:tcPr>
                    <a:solidFill>
                      <a:schemeClr val="bg1"/>
                    </a:solidFill>
                  </a:tcPr>
                </a:tc>
                <a:tc>
                  <a:txBody>
                    <a:bodyPr/>
                    <a:lstStyle/>
                    <a:p>
                      <a:r>
                        <a:rPr lang="en-IN" sz="2000" dirty="0">
                          <a:solidFill>
                            <a:schemeClr val="tx1">
                              <a:lumMod val="85000"/>
                              <a:lumOff val="15000"/>
                            </a:schemeClr>
                          </a:solidFill>
                        </a:rPr>
                        <a:t>4SO21CB038</a:t>
                      </a:r>
                    </a:p>
                  </a:txBody>
                  <a:tcPr>
                    <a:solidFill>
                      <a:schemeClr val="bg1"/>
                    </a:solidFill>
                  </a:tcPr>
                </a:tc>
                <a:extLst>
                  <a:ext uri="{0D108BD9-81ED-4DB2-BD59-A6C34878D82A}">
                    <a16:rowId xmlns:a16="http://schemas.microsoft.com/office/drawing/2014/main" val="4005483535"/>
                  </a:ext>
                </a:extLst>
              </a:tr>
              <a:tr h="370840">
                <a:tc>
                  <a:txBody>
                    <a:bodyPr/>
                    <a:lstStyle/>
                    <a:p>
                      <a:r>
                        <a:rPr lang="en-IN" sz="2000" dirty="0">
                          <a:solidFill>
                            <a:schemeClr val="tx1">
                              <a:lumMod val="85000"/>
                              <a:lumOff val="15000"/>
                            </a:schemeClr>
                          </a:solidFill>
                        </a:rPr>
                        <a:t>Stephen D’Souza</a:t>
                      </a:r>
                    </a:p>
                  </a:txBody>
                  <a:tcPr>
                    <a:solidFill>
                      <a:schemeClr val="bg1"/>
                    </a:solidFill>
                  </a:tcPr>
                </a:tc>
                <a:tc>
                  <a:txBody>
                    <a:bodyPr/>
                    <a:lstStyle/>
                    <a:p>
                      <a:r>
                        <a:rPr lang="en-IN" sz="2000" dirty="0">
                          <a:solidFill>
                            <a:schemeClr val="tx1">
                              <a:lumMod val="85000"/>
                              <a:lumOff val="15000"/>
                            </a:schemeClr>
                          </a:solidFill>
                        </a:rPr>
                        <a:t>4SO21CB056</a:t>
                      </a:r>
                    </a:p>
                  </a:txBody>
                  <a:tcPr>
                    <a:solidFill>
                      <a:schemeClr val="bg1"/>
                    </a:solidFill>
                  </a:tcPr>
                </a:tc>
                <a:extLst>
                  <a:ext uri="{0D108BD9-81ED-4DB2-BD59-A6C34878D82A}">
                    <a16:rowId xmlns:a16="http://schemas.microsoft.com/office/drawing/2014/main" val="2800918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708184"/>
            <a:ext cx="10572393" cy="771525"/>
          </a:xfrm>
          <a:prstGeom prst="rect">
            <a:avLst/>
          </a:prstGeom>
          <a:noFill/>
          <a:ln/>
        </p:spPr>
        <p:txBody>
          <a:bodyPr wrap="none" lIns="0" tIns="0" rIns="0" bIns="0" rtlCol="0" anchor="t"/>
          <a:lstStyle/>
          <a:p>
            <a:pPr marL="0" indent="0">
              <a:lnSpc>
                <a:spcPts val="6050"/>
              </a:lnSpc>
              <a:buNone/>
            </a:pPr>
            <a:r>
              <a:rPr lang="en-US" sz="4850" b="1" dirty="0">
                <a:solidFill>
                  <a:srgbClr val="333F70"/>
                </a:solidFill>
                <a:latin typeface="Times New Roman" panose="02020603050405020304" pitchFamily="18" charset="0"/>
                <a:ea typeface="Unbounded Bold" pitchFamily="34" charset="-122"/>
                <a:cs typeface="Times New Roman" panose="02020603050405020304" pitchFamily="18" charset="0"/>
              </a:rPr>
              <a:t>User Interface Form Design</a:t>
            </a:r>
            <a:endParaRPr lang="en-US" sz="485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864037" y="1973461"/>
            <a:ext cx="12902327" cy="55478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4037" y="2183969"/>
            <a:ext cx="10572393" cy="771525"/>
          </a:xfrm>
          <a:prstGeom prst="rect">
            <a:avLst/>
          </a:prstGeom>
          <a:noFill/>
          <a:ln/>
        </p:spPr>
        <p:txBody>
          <a:bodyPr wrap="none" lIns="0" tIns="0" rIns="0" bIns="0" rtlCol="0" anchor="t"/>
          <a:lstStyle/>
          <a:p>
            <a:pPr marL="0" indent="0">
              <a:lnSpc>
                <a:spcPts val="6050"/>
              </a:lnSpc>
              <a:buNone/>
            </a:pPr>
            <a:r>
              <a:rPr lang="en-US" sz="4850" b="1" dirty="0">
                <a:solidFill>
                  <a:srgbClr val="333F70"/>
                </a:solidFill>
                <a:latin typeface="Times New Roman" panose="02020603050405020304" pitchFamily="18" charset="0"/>
                <a:ea typeface="Unbounded Bold" pitchFamily="34" charset="-122"/>
                <a:cs typeface="Times New Roman" panose="02020603050405020304" pitchFamily="18" charset="0"/>
              </a:rPr>
              <a:t>User Interface Form Design</a:t>
            </a:r>
            <a:endParaRPr lang="en-US" sz="4850" dirty="0">
              <a:latin typeface="Times New Roman" panose="02020603050405020304" pitchFamily="18" charset="0"/>
              <a:cs typeface="Times New Roman" panose="02020603050405020304" pitchFamily="18" charset="0"/>
            </a:endParaRPr>
          </a:p>
        </p:txBody>
      </p:sp>
      <p:sp>
        <p:nvSpPr>
          <p:cNvPr id="3" name="Text 1"/>
          <p:cNvSpPr/>
          <p:nvPr/>
        </p:nvSpPr>
        <p:spPr>
          <a:xfrm>
            <a:off x="864037" y="3789164"/>
            <a:ext cx="2773918" cy="385763"/>
          </a:xfrm>
          <a:prstGeom prst="rect">
            <a:avLst/>
          </a:prstGeom>
          <a:noFill/>
          <a:ln/>
        </p:spPr>
        <p:txBody>
          <a:bodyPr wrap="none" lIns="0" tIns="0" rIns="0" bIns="0" rtlCol="0" anchor="t"/>
          <a:lstStyle/>
          <a:p>
            <a:pPr marL="0" indent="0">
              <a:lnSpc>
                <a:spcPts val="3000"/>
              </a:lnSpc>
              <a:buNone/>
            </a:pPr>
            <a:r>
              <a:rPr lang="en-US" sz="2450" b="1" dirty="0">
                <a:solidFill>
                  <a:srgbClr val="333F70"/>
                </a:solidFill>
                <a:latin typeface="Unbounded Bold" pitchFamily="34" charset="0"/>
                <a:ea typeface="Unbounded Bold" pitchFamily="34" charset="-122"/>
                <a:cs typeface="Times New Roman" panose="02020603050405020304" pitchFamily="18" charset="0"/>
              </a:rPr>
              <a:t>Control Panel</a:t>
            </a:r>
            <a:endParaRPr lang="en-US" sz="2450" dirty="0"/>
          </a:p>
        </p:txBody>
      </p:sp>
      <p:sp>
        <p:nvSpPr>
          <p:cNvPr id="4" name="Text 2"/>
          <p:cNvSpPr/>
          <p:nvPr/>
        </p:nvSpPr>
        <p:spPr>
          <a:xfrm>
            <a:off x="864037" y="4421743"/>
            <a:ext cx="2773918" cy="1185148"/>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Manage tracking actions and adjust sensitivity.</a:t>
            </a:r>
            <a:endParaRPr lang="en-US" sz="1900" dirty="0"/>
          </a:p>
        </p:txBody>
      </p:sp>
      <p:sp>
        <p:nvSpPr>
          <p:cNvPr id="5" name="Text 3"/>
          <p:cNvSpPr/>
          <p:nvPr/>
        </p:nvSpPr>
        <p:spPr>
          <a:xfrm>
            <a:off x="4247793" y="3789164"/>
            <a:ext cx="2773918" cy="385763"/>
          </a:xfrm>
          <a:prstGeom prst="rect">
            <a:avLst/>
          </a:prstGeom>
          <a:noFill/>
          <a:ln/>
        </p:spPr>
        <p:txBody>
          <a:bodyPr wrap="none" lIns="0" tIns="0" rIns="0" bIns="0" rtlCol="0" anchor="t"/>
          <a:lstStyle/>
          <a:p>
            <a:pPr marL="0" indent="0">
              <a:lnSpc>
                <a:spcPts val="3000"/>
              </a:lnSpc>
              <a:buNone/>
            </a:pPr>
            <a:r>
              <a:rPr lang="en-US" sz="2450" b="1" dirty="0">
                <a:solidFill>
                  <a:srgbClr val="333F70"/>
                </a:solidFill>
                <a:latin typeface="Times New Roman" panose="02020603050405020304" pitchFamily="18" charset="0"/>
                <a:ea typeface="Unbounded Bold" pitchFamily="34" charset="-122"/>
                <a:cs typeface="Times New Roman" panose="02020603050405020304" pitchFamily="18" charset="0"/>
              </a:rPr>
              <a:t>Image Display</a:t>
            </a:r>
            <a:endParaRPr lang="en-US" sz="2450" dirty="0">
              <a:latin typeface="Times New Roman" panose="02020603050405020304" pitchFamily="18" charset="0"/>
              <a:cs typeface="Times New Roman" panose="02020603050405020304" pitchFamily="18" charset="0"/>
            </a:endParaRPr>
          </a:p>
        </p:txBody>
      </p:sp>
      <p:sp>
        <p:nvSpPr>
          <p:cNvPr id="6" name="Text 4"/>
          <p:cNvSpPr/>
          <p:nvPr/>
        </p:nvSpPr>
        <p:spPr>
          <a:xfrm>
            <a:off x="4247793" y="4421743"/>
            <a:ext cx="2773918" cy="1185148"/>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View captured sky images and detected constellations.</a:t>
            </a:r>
            <a:endParaRPr lang="en-US" sz="1900" dirty="0"/>
          </a:p>
        </p:txBody>
      </p:sp>
      <p:sp>
        <p:nvSpPr>
          <p:cNvPr id="7" name="Text 5"/>
          <p:cNvSpPr/>
          <p:nvPr/>
        </p:nvSpPr>
        <p:spPr>
          <a:xfrm>
            <a:off x="7631549" y="3789164"/>
            <a:ext cx="2773918" cy="385763"/>
          </a:xfrm>
          <a:prstGeom prst="rect">
            <a:avLst/>
          </a:prstGeom>
          <a:noFill/>
          <a:ln/>
        </p:spPr>
        <p:txBody>
          <a:bodyPr wrap="none" lIns="0" tIns="0" rIns="0" bIns="0" rtlCol="0" anchor="t"/>
          <a:lstStyle/>
          <a:p>
            <a:pPr marL="0" indent="0">
              <a:lnSpc>
                <a:spcPts val="3000"/>
              </a:lnSpc>
              <a:buNone/>
            </a:pPr>
            <a:r>
              <a:rPr lang="en-US" sz="2450" b="1" dirty="0">
                <a:solidFill>
                  <a:srgbClr val="333F70"/>
                </a:solidFill>
                <a:latin typeface="Times New Roman" panose="02020603050405020304" pitchFamily="18" charset="0"/>
                <a:ea typeface="Unbounded Bold" pitchFamily="34" charset="-122"/>
                <a:cs typeface="Times New Roman" panose="02020603050405020304" pitchFamily="18" charset="0"/>
              </a:rPr>
              <a:t>Settings</a:t>
            </a:r>
            <a:endParaRPr lang="en-US" sz="2450" dirty="0">
              <a:latin typeface="Times New Roman" panose="02020603050405020304" pitchFamily="18" charset="0"/>
              <a:cs typeface="Times New Roman" panose="02020603050405020304" pitchFamily="18" charset="0"/>
            </a:endParaRPr>
          </a:p>
        </p:txBody>
      </p:sp>
      <p:sp>
        <p:nvSpPr>
          <p:cNvPr id="8" name="Text 6"/>
          <p:cNvSpPr/>
          <p:nvPr/>
        </p:nvSpPr>
        <p:spPr>
          <a:xfrm>
            <a:off x="7631549" y="4421743"/>
            <a:ext cx="2773918" cy="1185148"/>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Configure model parameters and display options.</a:t>
            </a:r>
            <a:endParaRPr lang="en-US" sz="1900" dirty="0"/>
          </a:p>
        </p:txBody>
      </p:sp>
      <p:sp>
        <p:nvSpPr>
          <p:cNvPr id="9" name="Text 7"/>
          <p:cNvSpPr/>
          <p:nvPr/>
        </p:nvSpPr>
        <p:spPr>
          <a:xfrm>
            <a:off x="11015305" y="3789164"/>
            <a:ext cx="2773918" cy="385763"/>
          </a:xfrm>
          <a:prstGeom prst="rect">
            <a:avLst/>
          </a:prstGeom>
          <a:noFill/>
          <a:ln/>
        </p:spPr>
        <p:txBody>
          <a:bodyPr wrap="none" lIns="0" tIns="0" rIns="0" bIns="0" rtlCol="0" anchor="t"/>
          <a:lstStyle/>
          <a:p>
            <a:pPr marL="0" indent="0">
              <a:lnSpc>
                <a:spcPts val="3000"/>
              </a:lnSpc>
              <a:buNone/>
            </a:pPr>
            <a:r>
              <a:rPr lang="en-US" sz="2450" b="1" dirty="0">
                <a:solidFill>
                  <a:srgbClr val="333F70"/>
                </a:solidFill>
                <a:latin typeface="Times New Roman" panose="02020603050405020304" pitchFamily="18" charset="0"/>
                <a:ea typeface="Unbounded Bold" pitchFamily="34" charset="-122"/>
                <a:cs typeface="Times New Roman" panose="02020603050405020304" pitchFamily="18" charset="0"/>
              </a:rPr>
              <a:t>Help</a:t>
            </a:r>
            <a:endParaRPr lang="en-US" sz="2450" dirty="0">
              <a:latin typeface="Times New Roman" panose="02020603050405020304" pitchFamily="18" charset="0"/>
              <a:cs typeface="Times New Roman" panose="02020603050405020304" pitchFamily="18" charset="0"/>
            </a:endParaRPr>
          </a:p>
        </p:txBody>
      </p:sp>
      <p:sp>
        <p:nvSpPr>
          <p:cNvPr id="10" name="Text 8"/>
          <p:cNvSpPr/>
          <p:nvPr/>
        </p:nvSpPr>
        <p:spPr>
          <a:xfrm>
            <a:off x="11015305" y="4421743"/>
            <a:ext cx="2773918" cy="790099"/>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Access user guide and contact support.</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1960602"/>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333F70"/>
                </a:solidFill>
                <a:latin typeface="Times New Roman" panose="02020603050405020304" pitchFamily="18" charset="0"/>
                <a:ea typeface="Unbounded Bold" pitchFamily="34" charset="-122"/>
                <a:cs typeface="Times New Roman" panose="02020603050405020304" pitchFamily="18" charset="0"/>
              </a:rPr>
              <a:t>Conclusion</a:t>
            </a:r>
            <a:endParaRPr lang="en-US" sz="4850" dirty="0">
              <a:latin typeface="Times New Roman" panose="02020603050405020304" pitchFamily="18" charset="0"/>
              <a:cs typeface="Times New Roman" panose="02020603050405020304" pitchFamily="18" charset="0"/>
            </a:endParaRPr>
          </a:p>
        </p:txBody>
      </p:sp>
      <p:sp>
        <p:nvSpPr>
          <p:cNvPr id="3" name="Text 1"/>
          <p:cNvSpPr/>
          <p:nvPr/>
        </p:nvSpPr>
        <p:spPr>
          <a:xfrm>
            <a:off x="864037" y="3225879"/>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Starlight Tracker is a powerful astronomy app that leverages computer vision to detect and trace constellations from night sky photos. By automating the star identification process, the app makes astronomy more accessible and engaging for casual users and enthusiasts alike.</a:t>
            </a:r>
            <a:endParaRPr lang="en-US" sz="1900" dirty="0"/>
          </a:p>
        </p:txBody>
      </p:sp>
      <p:sp>
        <p:nvSpPr>
          <p:cNvPr id="4" name="Text 2"/>
          <p:cNvSpPr/>
          <p:nvPr/>
        </p:nvSpPr>
        <p:spPr>
          <a:xfrm>
            <a:off x="864037" y="4688681"/>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Overall, Starlight Tracker represents a significant step forward in making astronomy more accessible and approachable for a wide range of users. With its powerful computer vision capabilities and planned feature enhancements, the app is poised to revolutionize the way people explore and engage with the wonders of the night sky.</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229100" y="3729038"/>
            <a:ext cx="6172200" cy="771525"/>
          </a:xfrm>
          <a:prstGeom prst="rect">
            <a:avLst/>
          </a:prstGeom>
          <a:noFill/>
          <a:ln/>
        </p:spPr>
        <p:txBody>
          <a:bodyPr wrap="none" lIns="0" tIns="0" rIns="0" bIns="0" rtlCol="0" anchor="t"/>
          <a:lstStyle/>
          <a:p>
            <a:pPr marL="0" indent="0" algn="ctr">
              <a:lnSpc>
                <a:spcPts val="6050"/>
              </a:lnSpc>
              <a:buNone/>
            </a:pPr>
            <a:r>
              <a:rPr lang="en-US" sz="6000" b="1" dirty="0">
                <a:solidFill>
                  <a:srgbClr val="333F70"/>
                </a:solidFill>
                <a:latin typeface="Times New Roman" panose="02020603050405020304" pitchFamily="18" charset="0"/>
                <a:ea typeface="Unbounded Bold" pitchFamily="34" charset="-122"/>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72095" y="425291"/>
            <a:ext cx="4441031" cy="481608"/>
          </a:xfrm>
          <a:prstGeom prst="rect">
            <a:avLst/>
          </a:prstGeom>
          <a:noFill/>
          <a:ln/>
        </p:spPr>
        <p:txBody>
          <a:bodyPr wrap="none" lIns="0" tIns="0" rIns="0" bIns="0" rtlCol="0" anchor="t"/>
          <a:lstStyle/>
          <a:p>
            <a:pPr marL="0" indent="0">
              <a:lnSpc>
                <a:spcPts val="3750"/>
              </a:lnSpc>
              <a:buNone/>
            </a:pPr>
            <a:r>
              <a:rPr lang="en-US" sz="4000" b="1" dirty="0">
                <a:solidFill>
                  <a:srgbClr val="333F70"/>
                </a:solidFill>
                <a:latin typeface="Times New Roman" panose="02020603050405020304" pitchFamily="18" charset="0"/>
                <a:ea typeface="Unbounded Bold" pitchFamily="34" charset="-122"/>
                <a:cs typeface="Times New Roman" panose="02020603050405020304" pitchFamily="18" charset="0"/>
              </a:rPr>
              <a:t>Use Case Diagram</a:t>
            </a:r>
            <a:endParaRPr lang="en-US" sz="40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3212432" y="1215152"/>
            <a:ext cx="8301789" cy="65891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510665"/>
            <a:ext cx="7116604" cy="771525"/>
          </a:xfrm>
          <a:prstGeom prst="rect">
            <a:avLst/>
          </a:prstGeom>
          <a:noFill/>
          <a:ln/>
        </p:spPr>
        <p:txBody>
          <a:bodyPr wrap="none" lIns="0" tIns="0" rIns="0" bIns="0" rtlCol="0" anchor="t"/>
          <a:lstStyle/>
          <a:p>
            <a:pPr marL="0" indent="0">
              <a:lnSpc>
                <a:spcPts val="6050"/>
              </a:lnSpc>
              <a:buNone/>
            </a:pPr>
            <a:r>
              <a:rPr lang="en-US" sz="5400" b="1" dirty="0">
                <a:solidFill>
                  <a:srgbClr val="333F70"/>
                </a:solidFill>
                <a:latin typeface="Times New Roman" panose="02020603050405020304" pitchFamily="18" charset="0"/>
                <a:ea typeface="Unbounded Bold" pitchFamily="34" charset="-122"/>
                <a:cs typeface="Times New Roman" panose="02020603050405020304" pitchFamily="18" charset="0"/>
              </a:rPr>
              <a:t>Use Case Diagram</a:t>
            </a:r>
            <a:endParaRPr lang="en-US" sz="5400" dirty="0">
              <a:latin typeface="Times New Roman" panose="02020603050405020304" pitchFamily="18" charset="0"/>
              <a:cs typeface="Times New Roman" panose="02020603050405020304" pitchFamily="18" charset="0"/>
            </a:endParaRPr>
          </a:p>
        </p:txBody>
      </p:sp>
      <p:sp>
        <p:nvSpPr>
          <p:cNvPr id="3" name="Shape 1"/>
          <p:cNvSpPr/>
          <p:nvPr/>
        </p:nvSpPr>
        <p:spPr>
          <a:xfrm>
            <a:off x="864037" y="2775942"/>
            <a:ext cx="6327815" cy="1848088"/>
          </a:xfrm>
          <a:prstGeom prst="roundRect">
            <a:avLst>
              <a:gd name="adj" fmla="val 5611"/>
            </a:avLst>
          </a:prstGeom>
          <a:solidFill>
            <a:srgbClr val="D6F5EE"/>
          </a:solidFill>
          <a:ln w="15240">
            <a:solidFill>
              <a:srgbClr val="BCDBD4"/>
            </a:solidFill>
            <a:prstDash val="solid"/>
          </a:ln>
        </p:spPr>
      </p:sp>
      <p:sp>
        <p:nvSpPr>
          <p:cNvPr id="4" name="Text 2"/>
          <p:cNvSpPr/>
          <p:nvPr/>
        </p:nvSpPr>
        <p:spPr>
          <a:xfrm>
            <a:off x="1126093" y="3037999"/>
            <a:ext cx="3369707" cy="385763"/>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Times New Roman" panose="02020603050405020304" pitchFamily="18" charset="0"/>
                <a:ea typeface="Unbounded Bold" pitchFamily="34" charset="-122"/>
                <a:cs typeface="Times New Roman" panose="02020603050405020304" pitchFamily="18" charset="0"/>
              </a:rPr>
              <a:t>User Interactions</a:t>
            </a:r>
            <a:endParaRPr lang="en-US" sz="2400" dirty="0">
              <a:latin typeface="Times New Roman" panose="02020603050405020304" pitchFamily="18" charset="0"/>
              <a:cs typeface="Times New Roman" panose="02020603050405020304" pitchFamily="18" charset="0"/>
            </a:endParaRPr>
          </a:p>
        </p:txBody>
      </p:sp>
      <p:sp>
        <p:nvSpPr>
          <p:cNvPr id="5" name="Text 3"/>
          <p:cNvSpPr/>
          <p:nvPr/>
        </p:nvSpPr>
        <p:spPr>
          <a:xfrm>
            <a:off x="1126093" y="3571875"/>
            <a:ext cx="5803702" cy="790099"/>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Registered users can visualize stars, detect constellations, and manage their profiles.</a:t>
            </a:r>
            <a:endParaRPr lang="en-US" sz="1900" dirty="0"/>
          </a:p>
        </p:txBody>
      </p:sp>
      <p:sp>
        <p:nvSpPr>
          <p:cNvPr id="6" name="Shape 4"/>
          <p:cNvSpPr/>
          <p:nvPr/>
        </p:nvSpPr>
        <p:spPr>
          <a:xfrm>
            <a:off x="7438668" y="2775942"/>
            <a:ext cx="6327815" cy="1848088"/>
          </a:xfrm>
          <a:prstGeom prst="roundRect">
            <a:avLst>
              <a:gd name="adj" fmla="val 5611"/>
            </a:avLst>
          </a:prstGeom>
          <a:solidFill>
            <a:srgbClr val="D6F5EE"/>
          </a:solidFill>
          <a:ln w="15240">
            <a:solidFill>
              <a:srgbClr val="BCDBD4"/>
            </a:solidFill>
            <a:prstDash val="solid"/>
          </a:ln>
        </p:spPr>
      </p:sp>
      <p:sp>
        <p:nvSpPr>
          <p:cNvPr id="7" name="Text 5"/>
          <p:cNvSpPr/>
          <p:nvPr/>
        </p:nvSpPr>
        <p:spPr>
          <a:xfrm>
            <a:off x="7700724" y="3037999"/>
            <a:ext cx="3283982" cy="385763"/>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Times New Roman" panose="02020603050405020304" pitchFamily="18" charset="0"/>
                <a:ea typeface="Unbounded Bold" pitchFamily="34" charset="-122"/>
                <a:cs typeface="Times New Roman" panose="02020603050405020304" pitchFamily="18" charset="0"/>
              </a:rPr>
              <a:t>Admin Functions</a:t>
            </a:r>
            <a:endParaRPr lang="en-US" sz="2400" dirty="0">
              <a:latin typeface="Times New Roman" panose="02020603050405020304" pitchFamily="18" charset="0"/>
              <a:cs typeface="Times New Roman" panose="02020603050405020304" pitchFamily="18" charset="0"/>
            </a:endParaRPr>
          </a:p>
        </p:txBody>
      </p:sp>
      <p:sp>
        <p:nvSpPr>
          <p:cNvPr id="8" name="Text 6"/>
          <p:cNvSpPr/>
          <p:nvPr/>
        </p:nvSpPr>
        <p:spPr>
          <a:xfrm>
            <a:off x="7700724" y="3571875"/>
            <a:ext cx="5803702" cy="790099"/>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Administrators can add stars/constellations and manage system content.</a:t>
            </a:r>
            <a:endParaRPr lang="en-US" sz="1900" dirty="0"/>
          </a:p>
        </p:txBody>
      </p:sp>
      <p:sp>
        <p:nvSpPr>
          <p:cNvPr id="9" name="Shape 7"/>
          <p:cNvSpPr/>
          <p:nvPr/>
        </p:nvSpPr>
        <p:spPr>
          <a:xfrm>
            <a:off x="864037" y="4870847"/>
            <a:ext cx="6327815" cy="1848088"/>
          </a:xfrm>
          <a:prstGeom prst="roundRect">
            <a:avLst>
              <a:gd name="adj" fmla="val 5611"/>
            </a:avLst>
          </a:prstGeom>
          <a:solidFill>
            <a:srgbClr val="D6F5EE"/>
          </a:solidFill>
          <a:ln w="15240">
            <a:solidFill>
              <a:srgbClr val="BCDBD4"/>
            </a:solidFill>
            <a:prstDash val="solid"/>
          </a:ln>
        </p:spPr>
      </p:sp>
      <p:sp>
        <p:nvSpPr>
          <p:cNvPr id="10" name="Text 8"/>
          <p:cNvSpPr/>
          <p:nvPr/>
        </p:nvSpPr>
        <p:spPr>
          <a:xfrm>
            <a:off x="1126093" y="5132903"/>
            <a:ext cx="3928348" cy="385763"/>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Times New Roman" panose="02020603050405020304" pitchFamily="18" charset="0"/>
                <a:ea typeface="Unbounded Bold" pitchFamily="34" charset="-122"/>
                <a:cs typeface="Times New Roman" panose="02020603050405020304" pitchFamily="18" charset="0"/>
              </a:rPr>
              <a:t>Chatbot Assistance</a:t>
            </a:r>
            <a:endParaRPr lang="en-US" sz="2400" dirty="0">
              <a:latin typeface="Times New Roman" panose="02020603050405020304" pitchFamily="18" charset="0"/>
              <a:cs typeface="Times New Roman" panose="02020603050405020304" pitchFamily="18" charset="0"/>
            </a:endParaRPr>
          </a:p>
        </p:txBody>
      </p:sp>
      <p:sp>
        <p:nvSpPr>
          <p:cNvPr id="11" name="Text 9"/>
          <p:cNvSpPr/>
          <p:nvPr/>
        </p:nvSpPr>
        <p:spPr>
          <a:xfrm>
            <a:off x="1126093" y="5666780"/>
            <a:ext cx="5803702" cy="790099"/>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An AI-powered chatbot helps users with queries and system navigation.</a:t>
            </a:r>
            <a:endParaRPr lang="en-US" sz="1900" dirty="0"/>
          </a:p>
        </p:txBody>
      </p:sp>
      <p:sp>
        <p:nvSpPr>
          <p:cNvPr id="12" name="Shape 10"/>
          <p:cNvSpPr/>
          <p:nvPr/>
        </p:nvSpPr>
        <p:spPr>
          <a:xfrm>
            <a:off x="7438668" y="4870847"/>
            <a:ext cx="6327815" cy="1848088"/>
          </a:xfrm>
          <a:prstGeom prst="roundRect">
            <a:avLst>
              <a:gd name="adj" fmla="val 5611"/>
            </a:avLst>
          </a:prstGeom>
          <a:solidFill>
            <a:srgbClr val="D6F5EE"/>
          </a:solidFill>
          <a:ln w="15240">
            <a:solidFill>
              <a:srgbClr val="BCDBD4"/>
            </a:solidFill>
            <a:prstDash val="solid"/>
          </a:ln>
        </p:spPr>
      </p:sp>
      <p:sp>
        <p:nvSpPr>
          <p:cNvPr id="13" name="Text 11"/>
          <p:cNvSpPr/>
          <p:nvPr/>
        </p:nvSpPr>
        <p:spPr>
          <a:xfrm>
            <a:off x="7700724" y="5132903"/>
            <a:ext cx="3852386" cy="385763"/>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Times New Roman" panose="02020603050405020304" pitchFamily="18" charset="0"/>
                <a:ea typeface="Unbounded Bold" pitchFamily="34" charset="-122"/>
                <a:cs typeface="Times New Roman" panose="02020603050405020304" pitchFamily="18" charset="0"/>
              </a:rPr>
              <a:t>Anonymous Access</a:t>
            </a:r>
            <a:endParaRPr lang="en-US" sz="2400" dirty="0">
              <a:latin typeface="Times New Roman" panose="02020603050405020304" pitchFamily="18" charset="0"/>
              <a:cs typeface="Times New Roman" panose="02020603050405020304" pitchFamily="18" charset="0"/>
            </a:endParaRPr>
          </a:p>
        </p:txBody>
      </p:sp>
      <p:sp>
        <p:nvSpPr>
          <p:cNvPr id="14" name="Text 12"/>
          <p:cNvSpPr/>
          <p:nvPr/>
        </p:nvSpPr>
        <p:spPr>
          <a:xfrm>
            <a:off x="7700724" y="5666780"/>
            <a:ext cx="5803702" cy="790099"/>
          </a:xfrm>
          <a:prstGeom prst="rect">
            <a:avLst/>
          </a:prstGeom>
          <a:noFill/>
          <a:ln/>
        </p:spPr>
        <p:txBody>
          <a:bodyPr wrap="squar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Unregistered users can explore limited features and register for full access.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72095" y="359212"/>
            <a:ext cx="3874770" cy="407908"/>
          </a:xfrm>
          <a:prstGeom prst="rect">
            <a:avLst/>
          </a:prstGeom>
          <a:noFill/>
          <a:ln/>
        </p:spPr>
        <p:txBody>
          <a:bodyPr wrap="none" lIns="0" tIns="0" rIns="0" bIns="0" rtlCol="0" anchor="t"/>
          <a:lstStyle/>
          <a:p>
            <a:pPr marL="0" indent="0">
              <a:lnSpc>
                <a:spcPts val="3200"/>
              </a:lnSpc>
              <a:buNone/>
            </a:pPr>
            <a:r>
              <a:rPr lang="en-US" sz="3400" b="1" dirty="0">
                <a:solidFill>
                  <a:srgbClr val="333F70"/>
                </a:solidFill>
                <a:latin typeface="Times New Roman" panose="02020603050405020304" pitchFamily="18" charset="0"/>
                <a:ea typeface="Unbounded Bold" pitchFamily="34" charset="-122"/>
                <a:cs typeface="Times New Roman" panose="02020603050405020304" pitchFamily="18" charset="0"/>
              </a:rPr>
              <a:t>Sequence Diagram</a:t>
            </a:r>
            <a:endParaRPr lang="en-US" sz="34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2466473" y="1028104"/>
            <a:ext cx="9324474" cy="68422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864037" y="2276951"/>
            <a:ext cx="555427" cy="555427"/>
          </a:xfrm>
          <a:prstGeom prst="roundRect">
            <a:avLst>
              <a:gd name="adj" fmla="val 18669"/>
            </a:avLst>
          </a:prstGeom>
          <a:solidFill>
            <a:srgbClr val="D6F5EE"/>
          </a:solidFill>
          <a:ln w="15240">
            <a:solidFill>
              <a:srgbClr val="BCDBD4"/>
            </a:solidFill>
            <a:prstDash val="solid"/>
          </a:ln>
        </p:spPr>
      </p:sp>
      <p:sp>
        <p:nvSpPr>
          <p:cNvPr id="3" name="Text 1"/>
          <p:cNvSpPr/>
          <p:nvPr/>
        </p:nvSpPr>
        <p:spPr>
          <a:xfrm>
            <a:off x="1045369" y="2369463"/>
            <a:ext cx="192643" cy="370284"/>
          </a:xfrm>
          <a:prstGeom prst="rect">
            <a:avLst/>
          </a:prstGeom>
          <a:noFill/>
          <a:ln/>
        </p:spPr>
        <p:txBody>
          <a:bodyPr wrap="none" lIns="0" tIns="0" rIns="0" bIns="0" rtlCol="0" anchor="t"/>
          <a:lstStyle/>
          <a:p>
            <a:pPr marL="0" indent="0" algn="ctr">
              <a:lnSpc>
                <a:spcPts val="2900"/>
              </a:lnSpc>
              <a:buNone/>
            </a:pPr>
            <a:r>
              <a:rPr lang="en-US" sz="2900" b="1" dirty="0">
                <a:solidFill>
                  <a:srgbClr val="333F70"/>
                </a:solidFill>
                <a:latin typeface="Unbounded Bold" pitchFamily="34" charset="0"/>
                <a:ea typeface="Unbounded Bold" pitchFamily="34" charset="-122"/>
                <a:cs typeface="Unbounded Bold" pitchFamily="34" charset="-120"/>
              </a:rPr>
              <a:t>1</a:t>
            </a:r>
            <a:endParaRPr lang="en-US" sz="2900" dirty="0"/>
          </a:p>
        </p:txBody>
      </p:sp>
      <p:sp>
        <p:nvSpPr>
          <p:cNvPr id="4" name="Text 2"/>
          <p:cNvSpPr/>
          <p:nvPr/>
        </p:nvSpPr>
        <p:spPr>
          <a:xfrm>
            <a:off x="1666280" y="2276951"/>
            <a:ext cx="3086100" cy="385763"/>
          </a:xfrm>
          <a:prstGeom prst="rect">
            <a:avLst/>
          </a:prstGeom>
          <a:noFill/>
          <a:ln/>
        </p:spPr>
        <p:txBody>
          <a:bodyPr wrap="none" lIns="0" tIns="0" rIns="0" bIns="0" rtlCol="0" anchor="t"/>
          <a:lstStyle/>
          <a:p>
            <a:pPr marL="0" indent="0">
              <a:lnSpc>
                <a:spcPts val="30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User Requests</a:t>
            </a:r>
            <a:endParaRPr lang="en-US" sz="2800" dirty="0">
              <a:latin typeface="Times New Roman" panose="02020603050405020304" pitchFamily="18" charset="0"/>
              <a:cs typeface="Times New Roman" panose="02020603050405020304" pitchFamily="18" charset="0"/>
            </a:endParaRPr>
          </a:p>
        </p:txBody>
      </p:sp>
      <p:sp>
        <p:nvSpPr>
          <p:cNvPr id="5" name="Text 3"/>
          <p:cNvSpPr/>
          <p:nvPr/>
        </p:nvSpPr>
        <p:spPr>
          <a:xfrm>
            <a:off x="1666280" y="2810828"/>
            <a:ext cx="3333988" cy="1580198"/>
          </a:xfrm>
          <a:prstGeom prst="rect">
            <a:avLst/>
          </a:prstGeom>
          <a:noFill/>
          <a:ln/>
        </p:spPr>
        <p:txBody>
          <a:bodyPr wrap="square" lIns="0" tIns="0" rIns="0" bIns="0" rtlCol="0" anchor="t"/>
          <a:lstStyle/>
          <a:p>
            <a:pPr marL="0" indent="0">
              <a:lnSpc>
                <a:spcPts val="3100"/>
              </a:lnSpc>
              <a:buNone/>
            </a:pPr>
            <a:r>
              <a:rPr lang="en-US" sz="2000" dirty="0">
                <a:solidFill>
                  <a:srgbClr val="333F70"/>
                </a:solidFill>
                <a:latin typeface="Open Sans" pitchFamily="34" charset="0"/>
                <a:ea typeface="Open Sans" pitchFamily="34" charset="-122"/>
                <a:cs typeface="Open Sans" pitchFamily="34" charset="-120"/>
              </a:rPr>
              <a:t>Users can request star information, constellation details, or upload images for detection.</a:t>
            </a:r>
            <a:endParaRPr lang="en-US" sz="2000" dirty="0"/>
          </a:p>
        </p:txBody>
      </p:sp>
      <p:sp>
        <p:nvSpPr>
          <p:cNvPr id="6" name="Shape 4"/>
          <p:cNvSpPr/>
          <p:nvPr/>
        </p:nvSpPr>
        <p:spPr>
          <a:xfrm>
            <a:off x="5247084" y="2276951"/>
            <a:ext cx="555427" cy="555427"/>
          </a:xfrm>
          <a:prstGeom prst="roundRect">
            <a:avLst>
              <a:gd name="adj" fmla="val 18669"/>
            </a:avLst>
          </a:prstGeom>
          <a:solidFill>
            <a:srgbClr val="D6F5EE"/>
          </a:solidFill>
          <a:ln w="15240">
            <a:solidFill>
              <a:srgbClr val="BCDBD4"/>
            </a:solidFill>
            <a:prstDash val="solid"/>
          </a:ln>
        </p:spPr>
      </p:sp>
      <p:sp>
        <p:nvSpPr>
          <p:cNvPr id="7" name="Text 5"/>
          <p:cNvSpPr/>
          <p:nvPr/>
        </p:nvSpPr>
        <p:spPr>
          <a:xfrm>
            <a:off x="5370195" y="2369463"/>
            <a:ext cx="309205" cy="370284"/>
          </a:xfrm>
          <a:prstGeom prst="rect">
            <a:avLst/>
          </a:prstGeom>
          <a:noFill/>
          <a:ln/>
        </p:spPr>
        <p:txBody>
          <a:bodyPr wrap="none" lIns="0" tIns="0" rIns="0" bIns="0" rtlCol="0" anchor="t"/>
          <a:lstStyle/>
          <a:p>
            <a:pPr marL="0" indent="0" algn="ctr">
              <a:lnSpc>
                <a:spcPts val="2900"/>
              </a:lnSpc>
              <a:buNone/>
            </a:pPr>
            <a:r>
              <a:rPr lang="en-US" sz="2900" b="1" dirty="0">
                <a:solidFill>
                  <a:srgbClr val="333F70"/>
                </a:solidFill>
                <a:latin typeface="Unbounded Bold" pitchFamily="34" charset="0"/>
                <a:ea typeface="Unbounded Bold" pitchFamily="34" charset="-122"/>
                <a:cs typeface="Unbounded Bold" pitchFamily="34" charset="-120"/>
              </a:rPr>
              <a:t>2</a:t>
            </a:r>
            <a:endParaRPr lang="en-US" sz="2900" dirty="0"/>
          </a:p>
        </p:txBody>
      </p:sp>
      <p:sp>
        <p:nvSpPr>
          <p:cNvPr id="8" name="Text 6"/>
          <p:cNvSpPr/>
          <p:nvPr/>
        </p:nvSpPr>
        <p:spPr>
          <a:xfrm>
            <a:off x="6049328" y="2276951"/>
            <a:ext cx="3333988" cy="771525"/>
          </a:xfrm>
          <a:prstGeom prst="rect">
            <a:avLst/>
          </a:prstGeom>
          <a:noFill/>
          <a:ln/>
        </p:spPr>
        <p:txBody>
          <a:bodyPr wrap="square" lIns="0" tIns="0" rIns="0" bIns="0" rtlCol="0" anchor="t"/>
          <a:lstStyle/>
          <a:p>
            <a:pPr marL="0" indent="0">
              <a:lnSpc>
                <a:spcPts val="30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System Processing</a:t>
            </a:r>
            <a:endParaRPr lang="en-US" sz="2800" dirty="0">
              <a:latin typeface="Times New Roman" panose="02020603050405020304" pitchFamily="18" charset="0"/>
              <a:cs typeface="Times New Roman" panose="02020603050405020304" pitchFamily="18" charset="0"/>
            </a:endParaRPr>
          </a:p>
        </p:txBody>
      </p:sp>
      <p:sp>
        <p:nvSpPr>
          <p:cNvPr id="9" name="Text 7"/>
          <p:cNvSpPr/>
          <p:nvPr/>
        </p:nvSpPr>
        <p:spPr>
          <a:xfrm>
            <a:off x="6049328" y="2832378"/>
            <a:ext cx="3333988" cy="1580198"/>
          </a:xfrm>
          <a:prstGeom prst="rect">
            <a:avLst/>
          </a:prstGeom>
          <a:noFill/>
          <a:ln/>
        </p:spPr>
        <p:txBody>
          <a:bodyPr wrap="square" lIns="0" tIns="0" rIns="0" bIns="0" rtlCol="0" anchor="t"/>
          <a:lstStyle/>
          <a:p>
            <a:pPr marL="0" indent="0">
              <a:lnSpc>
                <a:spcPts val="3100"/>
              </a:lnSpc>
              <a:buNone/>
            </a:pPr>
            <a:r>
              <a:rPr lang="en-US" sz="2000" dirty="0">
                <a:solidFill>
                  <a:srgbClr val="333F70"/>
                </a:solidFill>
                <a:latin typeface="Open Sans" pitchFamily="34" charset="0"/>
                <a:ea typeface="Open Sans" pitchFamily="34" charset="-122"/>
                <a:cs typeface="Open Sans" pitchFamily="34" charset="-120"/>
              </a:rPr>
              <a:t>The system fetches data from the database or processes uploaded images to detect constellations.</a:t>
            </a:r>
            <a:endParaRPr lang="en-US" sz="2000" dirty="0"/>
          </a:p>
        </p:txBody>
      </p:sp>
      <p:sp>
        <p:nvSpPr>
          <p:cNvPr id="10" name="Shape 8"/>
          <p:cNvSpPr/>
          <p:nvPr/>
        </p:nvSpPr>
        <p:spPr>
          <a:xfrm>
            <a:off x="9630132" y="2276951"/>
            <a:ext cx="555427" cy="555427"/>
          </a:xfrm>
          <a:prstGeom prst="roundRect">
            <a:avLst>
              <a:gd name="adj" fmla="val 18669"/>
            </a:avLst>
          </a:prstGeom>
          <a:solidFill>
            <a:srgbClr val="D6F5EE"/>
          </a:solidFill>
          <a:ln w="15240">
            <a:solidFill>
              <a:srgbClr val="BCDBD4"/>
            </a:solidFill>
            <a:prstDash val="solid"/>
          </a:ln>
        </p:spPr>
      </p:sp>
      <p:sp>
        <p:nvSpPr>
          <p:cNvPr id="11" name="Text 9"/>
          <p:cNvSpPr/>
          <p:nvPr/>
        </p:nvSpPr>
        <p:spPr>
          <a:xfrm>
            <a:off x="9752409" y="2369463"/>
            <a:ext cx="310753" cy="370284"/>
          </a:xfrm>
          <a:prstGeom prst="rect">
            <a:avLst/>
          </a:prstGeom>
          <a:noFill/>
          <a:ln/>
        </p:spPr>
        <p:txBody>
          <a:bodyPr wrap="none" lIns="0" tIns="0" rIns="0" bIns="0" rtlCol="0" anchor="t"/>
          <a:lstStyle/>
          <a:p>
            <a:pPr marL="0" indent="0" algn="ctr">
              <a:lnSpc>
                <a:spcPts val="2900"/>
              </a:lnSpc>
              <a:buNone/>
            </a:pPr>
            <a:r>
              <a:rPr lang="en-US" sz="2900" b="1" dirty="0">
                <a:solidFill>
                  <a:srgbClr val="333F70"/>
                </a:solidFill>
                <a:latin typeface="Unbounded Bold" pitchFamily="34" charset="0"/>
                <a:ea typeface="Unbounded Bold" pitchFamily="34" charset="-122"/>
                <a:cs typeface="Unbounded Bold" pitchFamily="34" charset="-120"/>
              </a:rPr>
              <a:t>3</a:t>
            </a:r>
            <a:endParaRPr lang="en-US" sz="2900" dirty="0"/>
          </a:p>
        </p:txBody>
      </p:sp>
      <p:sp>
        <p:nvSpPr>
          <p:cNvPr id="12" name="Text 10"/>
          <p:cNvSpPr/>
          <p:nvPr/>
        </p:nvSpPr>
        <p:spPr>
          <a:xfrm>
            <a:off x="10432375" y="2276951"/>
            <a:ext cx="3138964" cy="385763"/>
          </a:xfrm>
          <a:prstGeom prst="rect">
            <a:avLst/>
          </a:prstGeom>
          <a:noFill/>
          <a:ln/>
        </p:spPr>
        <p:txBody>
          <a:bodyPr wrap="none" lIns="0" tIns="0" rIns="0" bIns="0" rtlCol="0" anchor="t"/>
          <a:lstStyle/>
          <a:p>
            <a:pPr marL="0" indent="0">
              <a:lnSpc>
                <a:spcPts val="30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User Interaction</a:t>
            </a:r>
            <a:endParaRPr lang="en-US" sz="2800" dirty="0">
              <a:latin typeface="Times New Roman" panose="02020603050405020304" pitchFamily="18" charset="0"/>
              <a:cs typeface="Times New Roman" panose="02020603050405020304" pitchFamily="18" charset="0"/>
            </a:endParaRPr>
          </a:p>
        </p:txBody>
      </p:sp>
      <p:sp>
        <p:nvSpPr>
          <p:cNvPr id="13" name="Text 11"/>
          <p:cNvSpPr/>
          <p:nvPr/>
        </p:nvSpPr>
        <p:spPr>
          <a:xfrm>
            <a:off x="10432375" y="2810828"/>
            <a:ext cx="3333988" cy="1580198"/>
          </a:xfrm>
          <a:prstGeom prst="rect">
            <a:avLst/>
          </a:prstGeom>
          <a:noFill/>
          <a:ln/>
        </p:spPr>
        <p:txBody>
          <a:bodyPr wrap="square" lIns="0" tIns="0" rIns="0" bIns="0" rtlCol="0" anchor="t"/>
          <a:lstStyle/>
          <a:p>
            <a:pPr marL="0" indent="0">
              <a:lnSpc>
                <a:spcPts val="3100"/>
              </a:lnSpc>
              <a:buNone/>
            </a:pPr>
            <a:r>
              <a:rPr lang="en-US" sz="2000" dirty="0">
                <a:solidFill>
                  <a:srgbClr val="333F70"/>
                </a:solidFill>
                <a:latin typeface="Open Sans" pitchFamily="34" charset="0"/>
                <a:ea typeface="Open Sans" pitchFamily="34" charset="-122"/>
                <a:cs typeface="Open Sans" pitchFamily="34" charset="-120"/>
              </a:rPr>
              <a:t>Users can manage profiles, submit feedback, and interact with the chatbot for assistance.</a:t>
            </a:r>
            <a:endParaRPr lang="en-US" sz="2000" dirty="0"/>
          </a:p>
        </p:txBody>
      </p:sp>
      <p:sp>
        <p:nvSpPr>
          <p:cNvPr id="14" name="Shape 12"/>
          <p:cNvSpPr/>
          <p:nvPr/>
        </p:nvSpPr>
        <p:spPr>
          <a:xfrm>
            <a:off x="864037" y="5301258"/>
            <a:ext cx="555427" cy="555427"/>
          </a:xfrm>
          <a:prstGeom prst="roundRect">
            <a:avLst>
              <a:gd name="adj" fmla="val 18669"/>
            </a:avLst>
          </a:prstGeom>
          <a:solidFill>
            <a:srgbClr val="D6F5EE"/>
          </a:solidFill>
          <a:ln w="15240">
            <a:solidFill>
              <a:srgbClr val="BCDBD4"/>
            </a:solidFill>
            <a:prstDash val="solid"/>
          </a:ln>
        </p:spPr>
      </p:sp>
      <p:sp>
        <p:nvSpPr>
          <p:cNvPr id="15" name="Text 13"/>
          <p:cNvSpPr/>
          <p:nvPr/>
        </p:nvSpPr>
        <p:spPr>
          <a:xfrm>
            <a:off x="982266" y="5393769"/>
            <a:ext cx="318849" cy="370284"/>
          </a:xfrm>
          <a:prstGeom prst="rect">
            <a:avLst/>
          </a:prstGeom>
          <a:noFill/>
          <a:ln/>
        </p:spPr>
        <p:txBody>
          <a:bodyPr wrap="none" lIns="0" tIns="0" rIns="0" bIns="0" rtlCol="0" anchor="t"/>
          <a:lstStyle/>
          <a:p>
            <a:pPr marL="0" indent="0" algn="ctr">
              <a:lnSpc>
                <a:spcPts val="2900"/>
              </a:lnSpc>
              <a:buNone/>
            </a:pPr>
            <a:r>
              <a:rPr lang="en-US" sz="2900" b="1" dirty="0">
                <a:solidFill>
                  <a:srgbClr val="333F70"/>
                </a:solidFill>
                <a:latin typeface="Unbounded Bold" pitchFamily="34" charset="0"/>
                <a:ea typeface="Unbounded Bold" pitchFamily="34" charset="-122"/>
                <a:cs typeface="Unbounded Bold" pitchFamily="34" charset="-120"/>
              </a:rPr>
              <a:t>4</a:t>
            </a:r>
            <a:endParaRPr lang="en-US" sz="2900" dirty="0"/>
          </a:p>
        </p:txBody>
      </p:sp>
      <p:sp>
        <p:nvSpPr>
          <p:cNvPr id="16" name="Text 14"/>
          <p:cNvSpPr/>
          <p:nvPr/>
        </p:nvSpPr>
        <p:spPr>
          <a:xfrm>
            <a:off x="1666280" y="5301258"/>
            <a:ext cx="3963472" cy="385763"/>
          </a:xfrm>
          <a:prstGeom prst="rect">
            <a:avLst/>
          </a:prstGeom>
          <a:noFill/>
          <a:ln/>
        </p:spPr>
        <p:txBody>
          <a:bodyPr wrap="none" lIns="0" tIns="0" rIns="0" bIns="0" rtlCol="0" anchor="t"/>
          <a:lstStyle/>
          <a:p>
            <a:pPr marL="0" indent="0">
              <a:lnSpc>
                <a:spcPts val="30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Admin Management</a:t>
            </a:r>
            <a:endParaRPr lang="en-US" sz="2800" dirty="0">
              <a:latin typeface="Times New Roman" panose="02020603050405020304" pitchFamily="18" charset="0"/>
              <a:cs typeface="Times New Roman" panose="02020603050405020304" pitchFamily="18" charset="0"/>
            </a:endParaRPr>
          </a:p>
        </p:txBody>
      </p:sp>
      <p:sp>
        <p:nvSpPr>
          <p:cNvPr id="17" name="Text 15"/>
          <p:cNvSpPr/>
          <p:nvPr/>
        </p:nvSpPr>
        <p:spPr>
          <a:xfrm>
            <a:off x="1666280" y="5835134"/>
            <a:ext cx="12100084" cy="395049"/>
          </a:xfrm>
          <a:prstGeom prst="rect">
            <a:avLst/>
          </a:prstGeom>
          <a:noFill/>
          <a:ln/>
        </p:spPr>
        <p:txBody>
          <a:bodyPr wrap="none" lIns="0" tIns="0" rIns="0" bIns="0" rtlCol="0" anchor="t"/>
          <a:lstStyle/>
          <a:p>
            <a:pPr marL="0" indent="0">
              <a:lnSpc>
                <a:spcPts val="3100"/>
              </a:lnSpc>
              <a:buNone/>
            </a:pPr>
            <a:r>
              <a:rPr lang="en-US" sz="2000" dirty="0">
                <a:solidFill>
                  <a:srgbClr val="333F70"/>
                </a:solidFill>
                <a:latin typeface="Open Sans" pitchFamily="34" charset="0"/>
                <a:ea typeface="Open Sans" pitchFamily="34" charset="-122"/>
                <a:cs typeface="Open Sans" pitchFamily="34" charset="-120"/>
              </a:rPr>
              <a:t>Administrators can manage user data and review submitted feedback</a:t>
            </a:r>
            <a:r>
              <a:rPr lang="en-US" sz="1900" dirty="0">
                <a:solidFill>
                  <a:srgbClr val="333F70"/>
                </a:solidFill>
                <a:latin typeface="Open Sans" pitchFamily="34" charset="0"/>
                <a:ea typeface="Open Sans" pitchFamily="34" charset="-122"/>
                <a:cs typeface="Open Sans" pitchFamily="34" charset="-120"/>
              </a:rPr>
              <a:t>.</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11624" y="482203"/>
            <a:ext cx="4789170" cy="546021"/>
          </a:xfrm>
          <a:prstGeom prst="rect">
            <a:avLst/>
          </a:prstGeom>
          <a:noFill/>
          <a:ln/>
        </p:spPr>
        <p:txBody>
          <a:bodyPr wrap="none" lIns="0" tIns="0" rIns="0" bIns="0" rtlCol="0" anchor="t"/>
          <a:lstStyle/>
          <a:p>
            <a:pPr marL="0" indent="0">
              <a:lnSpc>
                <a:spcPts val="4250"/>
              </a:lnSpc>
              <a:buNone/>
            </a:pPr>
            <a:r>
              <a:rPr lang="en-US" sz="3400" b="1" dirty="0">
                <a:solidFill>
                  <a:srgbClr val="333F70"/>
                </a:solidFill>
                <a:latin typeface="Times New Roman" panose="02020603050405020304" pitchFamily="18" charset="0"/>
                <a:ea typeface="Unbounded Bold" pitchFamily="34" charset="-122"/>
                <a:cs typeface="Times New Roman" panose="02020603050405020304" pitchFamily="18" charset="0"/>
              </a:rPr>
              <a:t>Activity Diagram </a:t>
            </a:r>
            <a:endParaRPr lang="en-US" sz="34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3287078" y="1377672"/>
            <a:ext cx="8056126" cy="63696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83657" y="537686"/>
            <a:ext cx="5231963" cy="610433"/>
          </a:xfrm>
          <a:prstGeom prst="rect">
            <a:avLst/>
          </a:prstGeom>
          <a:noFill/>
          <a:ln/>
        </p:spPr>
        <p:txBody>
          <a:bodyPr wrap="none" lIns="0" tIns="0" rIns="0" bIns="0" rtlCol="0" anchor="t"/>
          <a:lstStyle/>
          <a:p>
            <a:pPr marL="0" indent="0">
              <a:lnSpc>
                <a:spcPts val="4800"/>
              </a:lnSpc>
              <a:buNone/>
            </a:pPr>
            <a:r>
              <a:rPr lang="en-US" sz="3800" b="1" dirty="0">
                <a:solidFill>
                  <a:srgbClr val="333F70"/>
                </a:solidFill>
                <a:latin typeface="Times New Roman" panose="02020603050405020304" pitchFamily="18" charset="0"/>
                <a:ea typeface="Unbounded Bold" pitchFamily="34" charset="-122"/>
                <a:cs typeface="Times New Roman" panose="02020603050405020304" pitchFamily="18" charset="0"/>
              </a:rPr>
              <a:t>Activity Diagram</a:t>
            </a:r>
            <a:endParaRPr lang="en-US" sz="38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683657" y="1441013"/>
            <a:ext cx="976670" cy="1562695"/>
          </a:xfrm>
          <a:prstGeom prst="rect">
            <a:avLst/>
          </a:prstGeom>
        </p:spPr>
      </p:pic>
      <p:sp>
        <p:nvSpPr>
          <p:cNvPr id="4" name="Text 1"/>
          <p:cNvSpPr/>
          <p:nvPr/>
        </p:nvSpPr>
        <p:spPr>
          <a:xfrm>
            <a:off x="1953220" y="1636276"/>
            <a:ext cx="2441734" cy="305157"/>
          </a:xfrm>
          <a:prstGeom prst="rect">
            <a:avLst/>
          </a:prstGeom>
          <a:noFill/>
          <a:ln/>
        </p:spPr>
        <p:txBody>
          <a:bodyPr wrap="none" lIns="0" tIns="0" rIns="0" bIns="0" rtlCol="0" anchor="t"/>
          <a:lstStyle/>
          <a:p>
            <a:pPr marL="0" indent="0" algn="l">
              <a:lnSpc>
                <a:spcPts val="2400"/>
              </a:lnSpc>
              <a:buNone/>
            </a:pPr>
            <a:r>
              <a:rPr lang="en-US" sz="2200" b="1" dirty="0">
                <a:solidFill>
                  <a:srgbClr val="333F70"/>
                </a:solidFill>
                <a:latin typeface="Times New Roman" panose="02020603050405020304" pitchFamily="18" charset="0"/>
                <a:ea typeface="Unbounded Bold" pitchFamily="34" charset="-122"/>
                <a:cs typeface="Times New Roman" panose="02020603050405020304" pitchFamily="18" charset="0"/>
              </a:rPr>
              <a:t>Image Upload</a:t>
            </a:r>
            <a:endParaRPr lang="en-US" sz="2200" dirty="0">
              <a:latin typeface="Times New Roman" panose="02020603050405020304" pitchFamily="18" charset="0"/>
              <a:cs typeface="Times New Roman" panose="02020603050405020304" pitchFamily="18" charset="0"/>
            </a:endParaRPr>
          </a:p>
        </p:txBody>
      </p:sp>
      <p:sp>
        <p:nvSpPr>
          <p:cNvPr id="5" name="Text 2"/>
          <p:cNvSpPr/>
          <p:nvPr/>
        </p:nvSpPr>
        <p:spPr>
          <a:xfrm>
            <a:off x="1953220" y="2058591"/>
            <a:ext cx="11993523" cy="312539"/>
          </a:xfrm>
          <a:prstGeom prst="rect">
            <a:avLst/>
          </a:prstGeom>
          <a:noFill/>
          <a:ln/>
        </p:spPr>
        <p:txBody>
          <a:bodyPr wrap="none" lIns="0" tIns="0" rIns="0" bIns="0" rtlCol="0" anchor="t"/>
          <a:lstStyle/>
          <a:p>
            <a:pPr marL="0" indent="0" algn="l">
              <a:lnSpc>
                <a:spcPts val="2450"/>
              </a:lnSpc>
              <a:buNone/>
            </a:pPr>
            <a:r>
              <a:rPr lang="en-US" dirty="0">
                <a:solidFill>
                  <a:srgbClr val="333F70"/>
                </a:solidFill>
                <a:latin typeface="Open Sans" pitchFamily="34" charset="0"/>
                <a:ea typeface="Open Sans" pitchFamily="34" charset="-122"/>
                <a:cs typeface="Open Sans" pitchFamily="34" charset="-120"/>
              </a:rPr>
              <a:t>Users upload or capture sky images for constellation detection</a:t>
            </a:r>
            <a:r>
              <a:rPr lang="en-US" sz="1500" dirty="0">
                <a:solidFill>
                  <a:srgbClr val="333F70"/>
                </a:solidFill>
                <a:latin typeface="Open Sans" pitchFamily="34" charset="0"/>
                <a:ea typeface="Open Sans" pitchFamily="34" charset="-122"/>
                <a:cs typeface="Open Sans" pitchFamily="34" charset="-120"/>
              </a:rPr>
              <a:t>.</a:t>
            </a:r>
            <a:endParaRPr lang="en-US" sz="1500" dirty="0"/>
          </a:p>
        </p:txBody>
      </p:sp>
      <p:pic>
        <p:nvPicPr>
          <p:cNvPr id="6" name="Image 1" descr="preencoded.png"/>
          <p:cNvPicPr>
            <a:picLocks noChangeAspect="1"/>
          </p:cNvPicPr>
          <p:nvPr/>
        </p:nvPicPr>
        <p:blipFill>
          <a:blip r:embed="rId4"/>
          <a:stretch>
            <a:fillRect/>
          </a:stretch>
        </p:blipFill>
        <p:spPr>
          <a:xfrm>
            <a:off x="683657" y="3003709"/>
            <a:ext cx="976670" cy="1562695"/>
          </a:xfrm>
          <a:prstGeom prst="rect">
            <a:avLst/>
          </a:prstGeom>
        </p:spPr>
      </p:pic>
      <p:sp>
        <p:nvSpPr>
          <p:cNvPr id="7" name="Text 3"/>
          <p:cNvSpPr/>
          <p:nvPr/>
        </p:nvSpPr>
        <p:spPr>
          <a:xfrm>
            <a:off x="1953220" y="3198971"/>
            <a:ext cx="2830830" cy="305157"/>
          </a:xfrm>
          <a:prstGeom prst="rect">
            <a:avLst/>
          </a:prstGeom>
          <a:noFill/>
          <a:ln/>
        </p:spPr>
        <p:txBody>
          <a:bodyPr wrap="none" lIns="0" tIns="0" rIns="0" bIns="0" rtlCol="0" anchor="t"/>
          <a:lstStyle/>
          <a:p>
            <a:pPr marL="0" indent="0" algn="l">
              <a:lnSpc>
                <a:spcPts val="2400"/>
              </a:lnSpc>
              <a:buNone/>
            </a:pPr>
            <a:r>
              <a:rPr lang="en-US" sz="2200" b="1" dirty="0">
                <a:solidFill>
                  <a:srgbClr val="333F70"/>
                </a:solidFill>
                <a:latin typeface="Times New Roman" panose="02020603050405020304" pitchFamily="18" charset="0"/>
                <a:ea typeface="Unbounded Bold" pitchFamily="34" charset="-122"/>
                <a:cs typeface="Times New Roman" panose="02020603050405020304" pitchFamily="18" charset="0"/>
              </a:rPr>
              <a:t>Detection Process</a:t>
            </a:r>
            <a:endParaRPr lang="en-US" sz="2200" dirty="0">
              <a:latin typeface="Times New Roman" panose="02020603050405020304" pitchFamily="18" charset="0"/>
              <a:cs typeface="Times New Roman" panose="02020603050405020304" pitchFamily="18" charset="0"/>
            </a:endParaRPr>
          </a:p>
        </p:txBody>
      </p:sp>
      <p:sp>
        <p:nvSpPr>
          <p:cNvPr id="8" name="Text 4"/>
          <p:cNvSpPr/>
          <p:nvPr/>
        </p:nvSpPr>
        <p:spPr>
          <a:xfrm>
            <a:off x="1953220" y="3621286"/>
            <a:ext cx="11993523" cy="312539"/>
          </a:xfrm>
          <a:prstGeom prst="rect">
            <a:avLst/>
          </a:prstGeom>
          <a:noFill/>
          <a:ln/>
        </p:spPr>
        <p:txBody>
          <a:bodyPr wrap="none" lIns="0" tIns="0" rIns="0" bIns="0" rtlCol="0" anchor="t"/>
          <a:lstStyle/>
          <a:p>
            <a:pPr marL="0" indent="0" algn="l">
              <a:lnSpc>
                <a:spcPts val="2450"/>
              </a:lnSpc>
              <a:buNone/>
            </a:pPr>
            <a:r>
              <a:rPr lang="en-US" dirty="0">
                <a:solidFill>
                  <a:srgbClr val="333F70"/>
                </a:solidFill>
                <a:latin typeface="Open Sans" pitchFamily="34" charset="0"/>
                <a:ea typeface="Open Sans" pitchFamily="34" charset="-122"/>
                <a:cs typeface="Open Sans" pitchFamily="34" charset="-120"/>
              </a:rPr>
              <a:t>System processes images to identify constellations using OpenCV</a:t>
            </a:r>
            <a:r>
              <a:rPr lang="en-US" sz="1500" dirty="0">
                <a:solidFill>
                  <a:srgbClr val="333F70"/>
                </a:solidFill>
                <a:latin typeface="Open Sans" pitchFamily="34" charset="0"/>
                <a:ea typeface="Open Sans" pitchFamily="34" charset="-122"/>
                <a:cs typeface="Open Sans" pitchFamily="34" charset="-120"/>
              </a:rPr>
              <a:t>.</a:t>
            </a:r>
            <a:endParaRPr lang="en-US" sz="1500" dirty="0"/>
          </a:p>
        </p:txBody>
      </p:sp>
      <p:pic>
        <p:nvPicPr>
          <p:cNvPr id="9" name="Image 2" descr="preencoded.png"/>
          <p:cNvPicPr>
            <a:picLocks noChangeAspect="1"/>
          </p:cNvPicPr>
          <p:nvPr/>
        </p:nvPicPr>
        <p:blipFill>
          <a:blip r:embed="rId5"/>
          <a:stretch>
            <a:fillRect/>
          </a:stretch>
        </p:blipFill>
        <p:spPr>
          <a:xfrm>
            <a:off x="683657" y="4566404"/>
            <a:ext cx="976670" cy="1562695"/>
          </a:xfrm>
          <a:prstGeom prst="rect">
            <a:avLst/>
          </a:prstGeom>
        </p:spPr>
      </p:pic>
      <p:sp>
        <p:nvSpPr>
          <p:cNvPr id="10" name="Text 5"/>
          <p:cNvSpPr/>
          <p:nvPr/>
        </p:nvSpPr>
        <p:spPr>
          <a:xfrm>
            <a:off x="1953220" y="4761667"/>
            <a:ext cx="3039547" cy="305157"/>
          </a:xfrm>
          <a:prstGeom prst="rect">
            <a:avLst/>
          </a:prstGeom>
          <a:noFill/>
          <a:ln/>
        </p:spPr>
        <p:txBody>
          <a:bodyPr wrap="none" lIns="0" tIns="0" rIns="0" bIns="0" rtlCol="0" anchor="t"/>
          <a:lstStyle/>
          <a:p>
            <a:pPr marL="0" indent="0" algn="l">
              <a:lnSpc>
                <a:spcPts val="2400"/>
              </a:lnSpc>
              <a:buNone/>
            </a:pPr>
            <a:r>
              <a:rPr lang="en-US" sz="2200" b="1" dirty="0">
                <a:solidFill>
                  <a:srgbClr val="333F70"/>
                </a:solidFill>
                <a:latin typeface="Times New Roman" panose="02020603050405020304" pitchFamily="18" charset="0"/>
                <a:ea typeface="Unbounded Bold" pitchFamily="34" charset="-122"/>
                <a:cs typeface="Times New Roman" panose="02020603050405020304" pitchFamily="18" charset="0"/>
              </a:rPr>
              <a:t>Result Visualization</a:t>
            </a:r>
            <a:endParaRPr lang="en-US" sz="2200" dirty="0">
              <a:latin typeface="Times New Roman" panose="02020603050405020304" pitchFamily="18" charset="0"/>
              <a:cs typeface="Times New Roman" panose="02020603050405020304" pitchFamily="18" charset="0"/>
            </a:endParaRPr>
          </a:p>
        </p:txBody>
      </p:sp>
      <p:sp>
        <p:nvSpPr>
          <p:cNvPr id="11" name="Text 6"/>
          <p:cNvSpPr/>
          <p:nvPr/>
        </p:nvSpPr>
        <p:spPr>
          <a:xfrm>
            <a:off x="1953220" y="5183981"/>
            <a:ext cx="11993523" cy="312539"/>
          </a:xfrm>
          <a:prstGeom prst="rect">
            <a:avLst/>
          </a:prstGeom>
          <a:noFill/>
          <a:ln/>
        </p:spPr>
        <p:txBody>
          <a:bodyPr wrap="none" lIns="0" tIns="0" rIns="0" bIns="0" rtlCol="0" anchor="t"/>
          <a:lstStyle/>
          <a:p>
            <a:pPr marL="0" indent="0" algn="l">
              <a:lnSpc>
                <a:spcPts val="2450"/>
              </a:lnSpc>
              <a:buNone/>
            </a:pPr>
            <a:r>
              <a:rPr lang="en-US" dirty="0">
                <a:solidFill>
                  <a:srgbClr val="333F70"/>
                </a:solidFill>
                <a:latin typeface="Open Sans" pitchFamily="34" charset="0"/>
                <a:ea typeface="Open Sans" pitchFamily="34" charset="-122"/>
                <a:cs typeface="Open Sans" pitchFamily="34" charset="-120"/>
              </a:rPr>
              <a:t>Detected constellations are displayed using Matplotlib.</a:t>
            </a:r>
            <a:endParaRPr lang="en-US" dirty="0"/>
          </a:p>
        </p:txBody>
      </p:sp>
      <p:pic>
        <p:nvPicPr>
          <p:cNvPr id="12" name="Image 3" descr="preencoded.png"/>
          <p:cNvPicPr>
            <a:picLocks noChangeAspect="1"/>
          </p:cNvPicPr>
          <p:nvPr/>
        </p:nvPicPr>
        <p:blipFill>
          <a:blip r:embed="rId6"/>
          <a:stretch>
            <a:fillRect/>
          </a:stretch>
        </p:blipFill>
        <p:spPr>
          <a:xfrm>
            <a:off x="683657" y="6129099"/>
            <a:ext cx="976670" cy="1562695"/>
          </a:xfrm>
          <a:prstGeom prst="rect">
            <a:avLst/>
          </a:prstGeom>
        </p:spPr>
      </p:pic>
      <p:sp>
        <p:nvSpPr>
          <p:cNvPr id="13" name="Text 7"/>
          <p:cNvSpPr/>
          <p:nvPr/>
        </p:nvSpPr>
        <p:spPr>
          <a:xfrm>
            <a:off x="1953220" y="6324362"/>
            <a:ext cx="2482572" cy="305157"/>
          </a:xfrm>
          <a:prstGeom prst="rect">
            <a:avLst/>
          </a:prstGeom>
          <a:noFill/>
          <a:ln/>
        </p:spPr>
        <p:txBody>
          <a:bodyPr wrap="none" lIns="0" tIns="0" rIns="0" bIns="0" rtlCol="0" anchor="t"/>
          <a:lstStyle/>
          <a:p>
            <a:pPr marL="0" indent="0" algn="l">
              <a:lnSpc>
                <a:spcPts val="2400"/>
              </a:lnSpc>
              <a:buNone/>
            </a:pPr>
            <a:r>
              <a:rPr lang="en-US" sz="2200" b="1" dirty="0">
                <a:solidFill>
                  <a:srgbClr val="333F70"/>
                </a:solidFill>
                <a:latin typeface="Times New Roman" panose="02020603050405020304" pitchFamily="18" charset="0"/>
                <a:ea typeface="Unbounded Bold" pitchFamily="34" charset="-122"/>
                <a:cs typeface="Times New Roman" panose="02020603050405020304" pitchFamily="18" charset="0"/>
              </a:rPr>
              <a:t>User Interaction</a:t>
            </a:r>
            <a:endParaRPr lang="en-US" sz="2200" dirty="0">
              <a:latin typeface="Times New Roman" panose="02020603050405020304" pitchFamily="18" charset="0"/>
              <a:cs typeface="Times New Roman" panose="02020603050405020304" pitchFamily="18" charset="0"/>
            </a:endParaRPr>
          </a:p>
        </p:txBody>
      </p:sp>
      <p:sp>
        <p:nvSpPr>
          <p:cNvPr id="14" name="Text 8"/>
          <p:cNvSpPr/>
          <p:nvPr/>
        </p:nvSpPr>
        <p:spPr>
          <a:xfrm>
            <a:off x="1953220" y="6746677"/>
            <a:ext cx="11993523" cy="312539"/>
          </a:xfrm>
          <a:prstGeom prst="rect">
            <a:avLst/>
          </a:prstGeom>
          <a:noFill/>
          <a:ln/>
        </p:spPr>
        <p:txBody>
          <a:bodyPr wrap="none" lIns="0" tIns="0" rIns="0" bIns="0" rtlCol="0" anchor="t"/>
          <a:lstStyle/>
          <a:p>
            <a:pPr marL="0" indent="0" algn="l">
              <a:lnSpc>
                <a:spcPts val="2450"/>
              </a:lnSpc>
              <a:buNone/>
            </a:pPr>
            <a:r>
              <a:rPr lang="en-US" dirty="0">
                <a:solidFill>
                  <a:srgbClr val="333F70"/>
                </a:solidFill>
                <a:latin typeface="Open Sans" pitchFamily="34" charset="0"/>
                <a:ea typeface="Open Sans" pitchFamily="34" charset="-122"/>
                <a:cs typeface="Open Sans" pitchFamily="34" charset="-120"/>
              </a:rPr>
              <a:t>Users can manage profiles, submit feedback, and receive assistance from the chatbot.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72095" y="388025"/>
            <a:ext cx="4113967" cy="440531"/>
          </a:xfrm>
          <a:prstGeom prst="rect">
            <a:avLst/>
          </a:prstGeom>
          <a:noFill/>
          <a:ln/>
        </p:spPr>
        <p:txBody>
          <a:bodyPr wrap="none" lIns="0" tIns="0" rIns="0" bIns="0" rtlCol="0" anchor="t"/>
          <a:lstStyle/>
          <a:p>
            <a:pPr marL="0" indent="0">
              <a:lnSpc>
                <a:spcPts val="3450"/>
              </a:lnSpc>
              <a:buNone/>
            </a:pPr>
            <a:r>
              <a:rPr lang="en-US" sz="3500" b="1" dirty="0">
                <a:solidFill>
                  <a:srgbClr val="333F70"/>
                </a:solidFill>
                <a:latin typeface="Times New Roman" panose="02020603050405020304" pitchFamily="18" charset="0"/>
                <a:ea typeface="Unbounded Bold" pitchFamily="34" charset="-122"/>
                <a:cs typeface="Times New Roman" panose="02020603050405020304" pitchFamily="18" charset="0"/>
              </a:rPr>
              <a:t>Database Schema</a:t>
            </a:r>
            <a:endParaRPr lang="en-US" sz="35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1876926" y="1110377"/>
            <a:ext cx="10539663" cy="67311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426012"/>
            <a:ext cx="7360444" cy="771525"/>
          </a:xfrm>
          <a:prstGeom prst="rect">
            <a:avLst/>
          </a:prstGeom>
          <a:noFill/>
          <a:ln/>
        </p:spPr>
        <p:txBody>
          <a:bodyPr wrap="none" lIns="0" tIns="0" rIns="0" bIns="0" rtlCol="0" anchor="t"/>
          <a:lstStyle/>
          <a:p>
            <a:pPr marL="0" indent="0">
              <a:lnSpc>
                <a:spcPts val="6050"/>
              </a:lnSpc>
              <a:buNone/>
            </a:pPr>
            <a:r>
              <a:rPr lang="en-US" sz="4850" dirty="0">
                <a:solidFill>
                  <a:srgbClr val="333F70"/>
                </a:solidFill>
                <a:latin typeface="Times New Roman" panose="02020603050405020304" pitchFamily="18" charset="0"/>
                <a:ea typeface="Unbounded Bold" pitchFamily="34" charset="-122"/>
                <a:cs typeface="Times New Roman" panose="02020603050405020304" pitchFamily="18" charset="0"/>
              </a:rPr>
              <a:t>Database Schema </a:t>
            </a:r>
            <a:endParaRPr lang="en-US" sz="4850" dirty="0">
              <a:latin typeface="Times New Roman" panose="02020603050405020304" pitchFamily="18" charset="0"/>
              <a:cs typeface="Times New Roman" panose="02020603050405020304" pitchFamily="18" charset="0"/>
            </a:endParaRPr>
          </a:p>
        </p:txBody>
      </p:sp>
      <p:sp>
        <p:nvSpPr>
          <p:cNvPr id="3" name="Text 1"/>
          <p:cNvSpPr/>
          <p:nvPr/>
        </p:nvSpPr>
        <p:spPr>
          <a:xfrm>
            <a:off x="864037" y="2567821"/>
            <a:ext cx="12902327"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4" name="Shape 2"/>
          <p:cNvSpPr/>
          <p:nvPr/>
        </p:nvSpPr>
        <p:spPr>
          <a:xfrm>
            <a:off x="864037" y="3240524"/>
            <a:ext cx="12902327" cy="3563064"/>
          </a:xfrm>
          <a:prstGeom prst="roundRect">
            <a:avLst>
              <a:gd name="adj" fmla="val 2910"/>
            </a:avLst>
          </a:prstGeom>
          <a:noFill/>
          <a:ln w="15240">
            <a:solidFill>
              <a:srgbClr val="000000">
                <a:alpha val="8000"/>
              </a:srgbClr>
            </a:solidFill>
            <a:prstDash val="solid"/>
          </a:ln>
        </p:spPr>
      </p:sp>
      <p:sp>
        <p:nvSpPr>
          <p:cNvPr id="5" name="Shape 3"/>
          <p:cNvSpPr/>
          <p:nvPr/>
        </p:nvSpPr>
        <p:spPr>
          <a:xfrm>
            <a:off x="879277" y="3255764"/>
            <a:ext cx="12871847" cy="706517"/>
          </a:xfrm>
          <a:prstGeom prst="rect">
            <a:avLst/>
          </a:prstGeom>
          <a:solidFill>
            <a:srgbClr val="FFFFFF">
              <a:alpha val="4000"/>
            </a:srgbClr>
          </a:solidFill>
          <a:ln/>
        </p:spPr>
      </p:sp>
      <p:sp>
        <p:nvSpPr>
          <p:cNvPr id="6" name="Text 4"/>
          <p:cNvSpPr/>
          <p:nvPr/>
        </p:nvSpPr>
        <p:spPr>
          <a:xfrm>
            <a:off x="1126093" y="3411498"/>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Entity</a:t>
            </a:r>
            <a:endParaRPr lang="en-US" sz="1900" dirty="0"/>
          </a:p>
        </p:txBody>
      </p:sp>
      <p:sp>
        <p:nvSpPr>
          <p:cNvPr id="7" name="Text 5"/>
          <p:cNvSpPr/>
          <p:nvPr/>
        </p:nvSpPr>
        <p:spPr>
          <a:xfrm>
            <a:off x="7565827" y="3411498"/>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Key Attributes</a:t>
            </a:r>
            <a:endParaRPr lang="en-US" sz="1900" dirty="0"/>
          </a:p>
        </p:txBody>
      </p:sp>
      <p:sp>
        <p:nvSpPr>
          <p:cNvPr id="8" name="Shape 6"/>
          <p:cNvSpPr/>
          <p:nvPr/>
        </p:nvSpPr>
        <p:spPr>
          <a:xfrm>
            <a:off x="879277" y="3962281"/>
            <a:ext cx="12871847" cy="706517"/>
          </a:xfrm>
          <a:prstGeom prst="rect">
            <a:avLst/>
          </a:prstGeom>
          <a:solidFill>
            <a:srgbClr val="000000">
              <a:alpha val="4000"/>
            </a:srgbClr>
          </a:solidFill>
          <a:ln/>
        </p:spPr>
      </p:sp>
      <p:sp>
        <p:nvSpPr>
          <p:cNvPr id="9" name="Text 7"/>
          <p:cNvSpPr/>
          <p:nvPr/>
        </p:nvSpPr>
        <p:spPr>
          <a:xfrm>
            <a:off x="1126093" y="4118015"/>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Constellation</a:t>
            </a:r>
            <a:endParaRPr lang="en-US" sz="1900" dirty="0"/>
          </a:p>
        </p:txBody>
      </p:sp>
      <p:sp>
        <p:nvSpPr>
          <p:cNvPr id="10" name="Text 8"/>
          <p:cNvSpPr/>
          <p:nvPr/>
        </p:nvSpPr>
        <p:spPr>
          <a:xfrm>
            <a:off x="7565827" y="4118015"/>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ID, Name, Brightness</a:t>
            </a:r>
            <a:endParaRPr lang="en-US" sz="1900" dirty="0"/>
          </a:p>
        </p:txBody>
      </p:sp>
      <p:sp>
        <p:nvSpPr>
          <p:cNvPr id="11" name="Shape 9"/>
          <p:cNvSpPr/>
          <p:nvPr/>
        </p:nvSpPr>
        <p:spPr>
          <a:xfrm>
            <a:off x="879277" y="4668798"/>
            <a:ext cx="12871847" cy="706517"/>
          </a:xfrm>
          <a:prstGeom prst="rect">
            <a:avLst/>
          </a:prstGeom>
          <a:solidFill>
            <a:srgbClr val="FFFFFF">
              <a:alpha val="4000"/>
            </a:srgbClr>
          </a:solidFill>
          <a:ln/>
        </p:spPr>
      </p:sp>
      <p:sp>
        <p:nvSpPr>
          <p:cNvPr id="12" name="Text 10"/>
          <p:cNvSpPr/>
          <p:nvPr/>
        </p:nvSpPr>
        <p:spPr>
          <a:xfrm>
            <a:off x="1126093" y="4824532"/>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User</a:t>
            </a:r>
            <a:endParaRPr lang="en-US" sz="1900" dirty="0"/>
          </a:p>
        </p:txBody>
      </p:sp>
      <p:sp>
        <p:nvSpPr>
          <p:cNvPr id="13" name="Text 11"/>
          <p:cNvSpPr/>
          <p:nvPr/>
        </p:nvSpPr>
        <p:spPr>
          <a:xfrm>
            <a:off x="7565827" y="4824532"/>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Username, Email</a:t>
            </a:r>
            <a:endParaRPr lang="en-US" sz="1900" dirty="0"/>
          </a:p>
        </p:txBody>
      </p:sp>
      <p:sp>
        <p:nvSpPr>
          <p:cNvPr id="14" name="Shape 12"/>
          <p:cNvSpPr/>
          <p:nvPr/>
        </p:nvSpPr>
        <p:spPr>
          <a:xfrm>
            <a:off x="879277" y="5375315"/>
            <a:ext cx="12871847" cy="706517"/>
          </a:xfrm>
          <a:prstGeom prst="rect">
            <a:avLst/>
          </a:prstGeom>
          <a:solidFill>
            <a:srgbClr val="000000">
              <a:alpha val="4000"/>
            </a:srgbClr>
          </a:solidFill>
          <a:ln/>
        </p:spPr>
      </p:sp>
      <p:sp>
        <p:nvSpPr>
          <p:cNvPr id="15" name="Text 13"/>
          <p:cNvSpPr/>
          <p:nvPr/>
        </p:nvSpPr>
        <p:spPr>
          <a:xfrm>
            <a:off x="1126093" y="5531048"/>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Star</a:t>
            </a:r>
            <a:endParaRPr lang="en-US" sz="1900" dirty="0"/>
          </a:p>
        </p:txBody>
      </p:sp>
      <p:sp>
        <p:nvSpPr>
          <p:cNvPr id="16" name="Text 14"/>
          <p:cNvSpPr/>
          <p:nvPr/>
        </p:nvSpPr>
        <p:spPr>
          <a:xfrm>
            <a:off x="7565827" y="5531048"/>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Name, Magnitude, Coordinates</a:t>
            </a:r>
            <a:endParaRPr lang="en-US" sz="1900" dirty="0"/>
          </a:p>
        </p:txBody>
      </p:sp>
      <p:sp>
        <p:nvSpPr>
          <p:cNvPr id="17" name="Shape 15"/>
          <p:cNvSpPr/>
          <p:nvPr/>
        </p:nvSpPr>
        <p:spPr>
          <a:xfrm>
            <a:off x="879277" y="6081832"/>
            <a:ext cx="12871847" cy="706517"/>
          </a:xfrm>
          <a:prstGeom prst="rect">
            <a:avLst/>
          </a:prstGeom>
          <a:solidFill>
            <a:srgbClr val="FFFFFF">
              <a:alpha val="4000"/>
            </a:srgbClr>
          </a:solidFill>
          <a:ln/>
        </p:spPr>
      </p:sp>
      <p:sp>
        <p:nvSpPr>
          <p:cNvPr id="18" name="Text 16"/>
          <p:cNvSpPr/>
          <p:nvPr/>
        </p:nvSpPr>
        <p:spPr>
          <a:xfrm>
            <a:off x="1126093" y="6237565"/>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Image</a:t>
            </a:r>
            <a:endParaRPr lang="en-US" sz="1900" dirty="0"/>
          </a:p>
        </p:txBody>
      </p:sp>
      <p:sp>
        <p:nvSpPr>
          <p:cNvPr id="19" name="Text 17"/>
          <p:cNvSpPr/>
          <p:nvPr/>
        </p:nvSpPr>
        <p:spPr>
          <a:xfrm>
            <a:off x="7565827" y="6237565"/>
            <a:ext cx="5938480" cy="395049"/>
          </a:xfrm>
          <a:prstGeom prst="rect">
            <a:avLst/>
          </a:prstGeom>
          <a:noFill/>
          <a:ln/>
        </p:spPr>
        <p:txBody>
          <a:bodyPr wrap="none" lIns="0" tIns="0" rIns="0" bIns="0" rtlCol="0" anchor="t"/>
          <a:lstStyle/>
          <a:p>
            <a:pPr marL="0" indent="0">
              <a:lnSpc>
                <a:spcPts val="3100"/>
              </a:lnSpc>
              <a:buNone/>
            </a:pPr>
            <a:r>
              <a:rPr lang="en-US" sz="1900" dirty="0">
                <a:solidFill>
                  <a:srgbClr val="333F70"/>
                </a:solidFill>
                <a:latin typeface="Open Sans" pitchFamily="34" charset="0"/>
                <a:ea typeface="Open Sans" pitchFamily="34" charset="-122"/>
                <a:cs typeface="Open Sans" pitchFamily="34" charset="-120"/>
              </a:rPr>
              <a:t>Path, Upload Date</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392</Words>
  <Application>Microsoft Office PowerPoint</Application>
  <PresentationFormat>Custom</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Open Sans</vt:lpstr>
      <vt:lpstr>Unbounded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bennett furtado</cp:lastModifiedBy>
  <cp:revision>24</cp:revision>
  <dcterms:created xsi:type="dcterms:W3CDTF">2024-10-21T18:05:24Z</dcterms:created>
  <dcterms:modified xsi:type="dcterms:W3CDTF">2024-10-21T19:46:00Z</dcterms:modified>
</cp:coreProperties>
</file>