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9" r:id="rId6"/>
    <p:sldId id="271" r:id="rId7"/>
    <p:sldId id="272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83707" autoAdjust="0"/>
  </p:normalViewPr>
  <p:slideViewPr>
    <p:cSldViewPr snapToGrid="0">
      <p:cViewPr varScale="1">
        <p:scale>
          <a:sx n="85" d="100"/>
          <a:sy n="85" d="100"/>
        </p:scale>
        <p:origin x="48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6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8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1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5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8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7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1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2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3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A76E-ED90-46E9-A40B-E4BD3462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</p:spTree>
    <p:extLst>
      <p:ext uri="{BB962C8B-B14F-4D97-AF65-F5344CB8AC3E}">
        <p14:creationId xmlns:p14="http://schemas.microsoft.com/office/powerpoint/2010/main" val="423589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1CE2-B148-4982-B261-AD026420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EB4C-47B0-4407-8845-5591BB522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 anchor="ctr">
            <a:normAutofit fontScale="85000" lnSpcReduction="20000"/>
          </a:bodyPr>
          <a:lstStyle/>
          <a:p>
            <a:pPr marL="4572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omeAlgorithm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Assignment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for(j=0;j&lt;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Comparison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Arithmetic Operation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55836-9003-4D7D-B21E-3E0753F3D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1400" b="1" dirty="0"/>
              <a:t>1</a:t>
            </a:r>
          </a:p>
          <a:p>
            <a:pPr marL="45720" indent="0">
              <a:buNone/>
            </a:pPr>
            <a:r>
              <a:rPr lang="en-US" sz="1400" dirty="0"/>
              <a:t>1+(n+1)+n = </a:t>
            </a:r>
            <a:r>
              <a:rPr lang="en-US" sz="1400" b="1" dirty="0"/>
              <a:t>2n+2</a:t>
            </a:r>
          </a:p>
          <a:p>
            <a:pPr marL="45720" indent="0">
              <a:buNone/>
            </a:pPr>
            <a:r>
              <a:rPr lang="en-US" sz="1400" b="1" dirty="0"/>
              <a:t>n</a:t>
            </a:r>
          </a:p>
          <a:p>
            <a:pPr marL="45720" indent="0">
              <a:buNone/>
            </a:pPr>
            <a:r>
              <a:rPr lang="en-US" sz="1400" dirty="0"/>
              <a:t>n(2n+2)= </a:t>
            </a:r>
            <a:r>
              <a:rPr lang="en-US" sz="1400" b="1" dirty="0"/>
              <a:t>2</a:t>
            </a:r>
            <a:r>
              <a:rPr lang="en-US" altLang="en-US" sz="14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400" b="1" i="1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sz="1400" b="1" dirty="0"/>
              <a:t>+2n</a:t>
            </a:r>
          </a:p>
          <a:p>
            <a:pPr marL="45720" indent="0">
              <a:buNone/>
            </a:pPr>
            <a:r>
              <a:rPr lang="en-US" altLang="en-US" sz="14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400" b="1" i="1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marL="45720" indent="0">
              <a:buNone/>
            </a:pPr>
            <a:r>
              <a:rPr lang="en-US" sz="1400" b="1" dirty="0"/>
              <a:t>1</a:t>
            </a:r>
          </a:p>
          <a:p>
            <a:pPr marL="45720" indent="0">
              <a:buNone/>
            </a:pPr>
            <a:r>
              <a:rPr lang="en-US" sz="1400" b="1" dirty="0"/>
              <a:t>1</a:t>
            </a:r>
          </a:p>
          <a:p>
            <a:pPr marL="45720" indent="0">
              <a:buNone/>
            </a:pPr>
            <a:r>
              <a:rPr lang="en-US" sz="1400" b="1" dirty="0"/>
              <a:t>T(n) = 3</a:t>
            </a:r>
            <a:r>
              <a:rPr lang="en-US" altLang="en-US" sz="14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400" b="1" i="1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sz="1400" b="1" dirty="0"/>
              <a:t>+5n+5</a:t>
            </a:r>
          </a:p>
          <a:p>
            <a:pPr marL="45720" indent="0">
              <a:buNone/>
            </a:pPr>
            <a:r>
              <a:rPr lang="en-US" sz="1400" b="1" dirty="0"/>
              <a:t>T(n) is </a:t>
            </a:r>
            <a:r>
              <a:rPr lang="en-US" sz="1400" b="1" dirty="0">
                <a:solidFill>
                  <a:srgbClr val="FF0000"/>
                </a:solidFill>
              </a:rPr>
              <a:t>O(</a:t>
            </a:r>
            <a:r>
              <a:rPr lang="en-US" altLang="en-US" sz="1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400" b="1" i="1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marL="45720" indent="0">
              <a:buNone/>
            </a:pPr>
            <a:endParaRPr lang="en-US" sz="1400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2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0FF6-2201-44DF-B2EE-A24038EC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865F-AF2D-48BA-A04B-E7B09F776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965960"/>
            <a:ext cx="4754880" cy="4114799"/>
          </a:xfrm>
          <a:ln w="3175"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45720" indent="0"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omeAlgorithm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 (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=n-1;i&gt;=1;i/=2)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Arithmetic Operation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for(j=0;j&lt;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Comparison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Arithmetic Operation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C9941-8A87-439D-9A2A-9F5EFDEED3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sz="2500" b="1" dirty="0"/>
          </a:p>
          <a:p>
            <a:pPr marL="45720" indent="0">
              <a:buNone/>
            </a:pPr>
            <a:endParaRPr lang="en-US" sz="1400" b="1" dirty="0"/>
          </a:p>
          <a:p>
            <a:pPr marL="45720" indent="0">
              <a:buNone/>
            </a:pPr>
            <a:r>
              <a:rPr lang="en-US" sz="1400" b="1" dirty="0"/>
              <a:t>Loop 1 : n </a:t>
            </a:r>
          </a:p>
          <a:p>
            <a:pPr marL="45720" indent="0">
              <a:buNone/>
            </a:pPr>
            <a:r>
              <a:rPr lang="en-US" sz="1400" b="1" dirty="0"/>
              <a:t>Loop 2 : n * </a:t>
            </a:r>
            <a:r>
              <a:rPr lang="en-US" sz="1400" b="1" dirty="0" err="1"/>
              <a:t>logn</a:t>
            </a:r>
            <a:r>
              <a:rPr lang="en-US" sz="1400" b="1" dirty="0"/>
              <a:t> highest term of n in T(n)</a:t>
            </a:r>
          </a:p>
          <a:p>
            <a:pPr marL="45720" indent="0">
              <a:buNone/>
            </a:pPr>
            <a:r>
              <a:rPr lang="en-US" sz="1400" b="1" dirty="0"/>
              <a:t>Loop 3: n * n</a:t>
            </a:r>
          </a:p>
          <a:p>
            <a:pPr marL="45720" indent="0">
              <a:buNone/>
            </a:pPr>
            <a:endParaRPr lang="en-US" sz="1400" b="1" dirty="0"/>
          </a:p>
          <a:p>
            <a:pPr marL="45720" indent="0">
              <a:buNone/>
            </a:pPr>
            <a:r>
              <a:rPr lang="en-US" sz="1400" b="1" dirty="0"/>
              <a:t>n^2 is the highest term of n in T(n)</a:t>
            </a:r>
          </a:p>
          <a:p>
            <a:pPr marL="45720" indent="0">
              <a:buNone/>
            </a:pPr>
            <a:r>
              <a:rPr lang="en-US" sz="1400" b="1" dirty="0"/>
              <a:t>T(n) is </a:t>
            </a:r>
            <a:r>
              <a:rPr lang="en-US" sz="1400" b="1" dirty="0">
                <a:solidFill>
                  <a:srgbClr val="FF0000"/>
                </a:solidFill>
              </a:rPr>
              <a:t>O(</a:t>
            </a:r>
            <a:r>
              <a:rPr lang="en-US" altLang="en-US" sz="1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400" b="1" i="1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9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0FF6-2201-44DF-B2EE-A24038EC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865F-AF2D-48BA-A04B-E7B09F776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905856"/>
            <a:ext cx="4754880" cy="4174903"/>
          </a:xfrm>
          <a:ln w="3175"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45720" indent="0"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omeAlgorithm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for(j=0;j&lt;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for(k=0;k&lt;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n;k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Comparison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Arithmetic Operation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for(j=10;j&gt;=1;j--)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Assignment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C9941-8A87-439D-9A2A-9F5EFDEED3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sz="1400" b="1" dirty="0"/>
          </a:p>
          <a:p>
            <a:pPr marL="45720" indent="0">
              <a:buNone/>
            </a:pPr>
            <a:r>
              <a:rPr lang="en-US" sz="1400" b="1" dirty="0"/>
              <a:t>Loop 1: n</a:t>
            </a:r>
          </a:p>
          <a:p>
            <a:pPr marL="45720" indent="0">
              <a:buNone/>
            </a:pPr>
            <a:r>
              <a:rPr lang="en-US" sz="1400" b="1" dirty="0"/>
              <a:t>Loop 2: n*n</a:t>
            </a:r>
          </a:p>
          <a:p>
            <a:pPr marL="45720" indent="0">
              <a:buNone/>
            </a:pPr>
            <a:r>
              <a:rPr lang="en-US" sz="1400" b="1" dirty="0"/>
              <a:t>Loop 3: n*n*n</a:t>
            </a:r>
          </a:p>
          <a:p>
            <a:pPr marL="45720" indent="0">
              <a:buNone/>
            </a:pPr>
            <a:endParaRPr lang="en-US" sz="1400" b="1" dirty="0"/>
          </a:p>
          <a:p>
            <a:pPr marL="45720" indent="0">
              <a:buNone/>
            </a:pPr>
            <a:r>
              <a:rPr lang="en-US" sz="1400" b="1" dirty="0"/>
              <a:t>Loop 4: n</a:t>
            </a:r>
          </a:p>
          <a:p>
            <a:pPr marL="45720" indent="0">
              <a:buNone/>
            </a:pPr>
            <a:r>
              <a:rPr lang="en-US" sz="1400" b="1" dirty="0"/>
              <a:t>Loop 5: 10n</a:t>
            </a:r>
          </a:p>
          <a:p>
            <a:pPr marL="45720" indent="0">
              <a:buNone/>
            </a:pPr>
            <a:endParaRPr lang="en-US" sz="1400" b="1" dirty="0"/>
          </a:p>
          <a:p>
            <a:pPr marL="45720" indent="0">
              <a:buNone/>
            </a:pPr>
            <a:r>
              <a:rPr lang="en-US" sz="1400" b="1" dirty="0"/>
              <a:t>The highest term of n in T(n) is </a:t>
            </a:r>
            <a:r>
              <a:rPr lang="en-US" altLang="en-US" sz="14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400" b="1" i="1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  <a:endParaRPr lang="en-US" sz="1400" b="1" dirty="0"/>
          </a:p>
          <a:p>
            <a:pPr marL="45720" indent="0">
              <a:buNone/>
            </a:pPr>
            <a:r>
              <a:rPr lang="en-US" sz="1400" b="1" dirty="0"/>
              <a:t>T(n) is</a:t>
            </a:r>
            <a:r>
              <a:rPr lang="en-US" sz="1400" b="1" dirty="0">
                <a:solidFill>
                  <a:srgbClr val="FF0000"/>
                </a:solidFill>
              </a:rPr>
              <a:t> O(</a:t>
            </a:r>
            <a:r>
              <a:rPr lang="en-US" altLang="en-US" sz="1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400" b="1" i="1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092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0FF6-2201-44DF-B2EE-A24038EC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865F-AF2D-48BA-A04B-E7B09F776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omeAlgorithm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Assignment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for(j=0;j&lt;=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i;j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Operation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ACEB6A-E5ED-4136-A396-E6ED920C24A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2463092"/>
              </p:ext>
            </p:extLst>
          </p:nvPr>
        </p:nvGraphicFramePr>
        <p:xfrm>
          <a:off x="6364288" y="2193925"/>
          <a:ext cx="475456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638070955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388773687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402516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Outer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Inner loop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9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4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1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6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10264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92E081-C252-421E-9C5B-1F3ECA4791D2}"/>
              </a:ext>
            </a:extLst>
          </p:cNvPr>
          <p:cNvSpPr txBox="1">
            <a:spLocks/>
          </p:cNvSpPr>
          <p:nvPr/>
        </p:nvSpPr>
        <p:spPr>
          <a:xfrm>
            <a:off x="6263640" y="4762927"/>
            <a:ext cx="4754880" cy="1709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1800" dirty="0"/>
              <a:t>Total Iterations = 1+2+3+…n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n(n+1)/2</a:t>
            </a:r>
          </a:p>
          <a:p>
            <a:pPr marL="45720" indent="0">
              <a:buNone/>
            </a:pPr>
            <a:r>
              <a:rPr lang="en-US" sz="1800" b="1" dirty="0"/>
              <a:t>T(n) is approximately n</a:t>
            </a:r>
            <a:r>
              <a:rPr lang="en-US" sz="1800" b="1" baseline="30000" dirty="0"/>
              <a:t>2</a:t>
            </a:r>
            <a:r>
              <a:rPr lang="en-US" sz="1800" b="1" dirty="0"/>
              <a:t>/2 + n/2</a:t>
            </a:r>
          </a:p>
          <a:p>
            <a:pPr marL="45720" indent="0">
              <a:buNone/>
            </a:pPr>
            <a:r>
              <a:rPr lang="en-US" sz="1800" b="1" dirty="0"/>
              <a:t>=&gt; T(n) is O(n</a:t>
            </a:r>
            <a:r>
              <a:rPr lang="en-US" sz="1800" b="1" baseline="30000" dirty="0"/>
              <a:t>2</a:t>
            </a:r>
            <a:r>
              <a:rPr lang="en-US" sz="1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761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0FF6-2201-44DF-B2EE-A24038EC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865F-AF2D-48BA-A04B-E7B09F776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omeAlgorithm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Assignment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for(j=i+1;j&lt;=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Operation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ACEB6A-E5ED-4136-A396-E6ED920C24A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3695211"/>
              </p:ext>
            </p:extLst>
          </p:nvPr>
        </p:nvGraphicFramePr>
        <p:xfrm>
          <a:off x="6364288" y="2193925"/>
          <a:ext cx="475456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638070955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388773687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402516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Outer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Inner loop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9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4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1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6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10264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92E081-C252-421E-9C5B-1F3ECA4791D2}"/>
              </a:ext>
            </a:extLst>
          </p:cNvPr>
          <p:cNvSpPr txBox="1">
            <a:spLocks/>
          </p:cNvSpPr>
          <p:nvPr/>
        </p:nvSpPr>
        <p:spPr>
          <a:xfrm>
            <a:off x="6263640" y="4762927"/>
            <a:ext cx="4754880" cy="1709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1800" dirty="0"/>
              <a:t>Total Iterations = (n-1)+(n-2)+(n-3)+….+2+1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n(n-1)/2</a:t>
            </a:r>
          </a:p>
          <a:p>
            <a:pPr marL="45720" indent="0">
              <a:buNone/>
            </a:pPr>
            <a:r>
              <a:rPr lang="en-US" sz="1800" b="1" dirty="0"/>
              <a:t>T(n) is approximately n</a:t>
            </a:r>
            <a:r>
              <a:rPr lang="en-US" sz="1800" b="1" baseline="30000" dirty="0"/>
              <a:t>2</a:t>
            </a:r>
            <a:r>
              <a:rPr lang="en-US" sz="1800" b="1" dirty="0"/>
              <a:t>/2 - n/2</a:t>
            </a:r>
          </a:p>
          <a:p>
            <a:pPr marL="45720" indent="0">
              <a:buNone/>
            </a:pPr>
            <a:r>
              <a:rPr lang="en-US" sz="1800" b="1" dirty="0"/>
              <a:t>=&gt; T(n) is O(n</a:t>
            </a:r>
            <a:r>
              <a:rPr lang="en-US" sz="1800" b="1" baseline="30000" dirty="0"/>
              <a:t>2</a:t>
            </a:r>
            <a:r>
              <a:rPr lang="en-US" sz="1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88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CDB9-CDD8-4894-9D1E-716697A5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F6E54-E3DB-46AE-8F89-4D440A9E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 Notation : Chapter 4.3.1</a:t>
            </a:r>
          </a:p>
          <a:p>
            <a:r>
              <a:rPr lang="en-US" dirty="0"/>
              <a:t>Examples of Algorithm Analysis : Chapter 4.3.3</a:t>
            </a:r>
          </a:p>
          <a:p>
            <a:r>
              <a:rPr lang="en-US" dirty="0"/>
              <a:t>Practice Problems :  Chapter 4.5 R4.8 – R4.12</a:t>
            </a:r>
          </a:p>
        </p:txBody>
      </p:sp>
    </p:spTree>
    <p:extLst>
      <p:ext uri="{BB962C8B-B14F-4D97-AF65-F5344CB8AC3E}">
        <p14:creationId xmlns:p14="http://schemas.microsoft.com/office/powerpoint/2010/main" val="329416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64FEA4-2494-4FDC-832D-74617D19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Worst, Best and Average Case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1D9B5-3AE6-4FCE-8336-ABCFDD15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3372492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200" b="1" dirty="0"/>
              <a:t>Worst Case Analysis:</a:t>
            </a:r>
          </a:p>
          <a:p>
            <a:pPr marL="45720" indent="0">
              <a:buNone/>
            </a:pPr>
            <a:r>
              <a:rPr lang="en-US" sz="2200" dirty="0"/>
              <a:t>Maximum running time an algorithm will take for input size n.</a:t>
            </a:r>
          </a:p>
          <a:p>
            <a:pPr marL="45720" indent="0">
              <a:buNone/>
            </a:pPr>
            <a:r>
              <a:rPr lang="en-US" sz="2200" dirty="0"/>
              <a:t>Consider an input for which the algorithm takes the longest time</a:t>
            </a:r>
          </a:p>
          <a:p>
            <a:pPr marL="45720" indent="0">
              <a:buNone/>
            </a:pPr>
            <a:r>
              <a:rPr lang="en-US" sz="2200" dirty="0"/>
              <a:t>Informative and can be usually done.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8559C4D-6A44-47EE-83CD-559693FFF07E}"/>
              </a:ext>
            </a:extLst>
          </p:cNvPr>
          <p:cNvSpPr txBox="1">
            <a:spLocks/>
          </p:cNvSpPr>
          <p:nvPr/>
        </p:nvSpPr>
        <p:spPr>
          <a:xfrm>
            <a:off x="4839985" y="2053119"/>
            <a:ext cx="3372492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b="1" dirty="0"/>
              <a:t>Best Case Analysis:</a:t>
            </a:r>
          </a:p>
          <a:p>
            <a:pPr marL="45720" indent="0">
              <a:buFont typeface="Corbel" pitchFamily="34" charset="0"/>
              <a:buNone/>
            </a:pPr>
            <a:r>
              <a:rPr lang="en-US" dirty="0"/>
              <a:t>Minimum running time that an algorithm takes for an input size n</a:t>
            </a:r>
          </a:p>
          <a:p>
            <a:pPr marL="45720" indent="0">
              <a:buFont typeface="Corbel" pitchFamily="34" charset="0"/>
              <a:buNone/>
            </a:pPr>
            <a:r>
              <a:rPr lang="en-US" dirty="0"/>
              <a:t>Consider an input for which the algorithm takes the shortest time</a:t>
            </a:r>
          </a:p>
          <a:p>
            <a:pPr marL="45720" indent="0">
              <a:buFont typeface="Corbel" pitchFamily="34" charset="0"/>
              <a:buNone/>
            </a:pPr>
            <a:r>
              <a:rPr lang="en-US" dirty="0"/>
              <a:t>This is not very informative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07CD059-EC04-45E5-A9A0-5AA96236978F}"/>
              </a:ext>
            </a:extLst>
          </p:cNvPr>
          <p:cNvSpPr txBox="1">
            <a:spLocks/>
          </p:cNvSpPr>
          <p:nvPr/>
        </p:nvSpPr>
        <p:spPr>
          <a:xfrm>
            <a:off x="8446215" y="2053119"/>
            <a:ext cx="3372492" cy="4038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Case Analysis:</a:t>
            </a:r>
          </a:p>
          <a:p>
            <a:pPr marL="45720" indent="0">
              <a:buFont typeface="Corbel" pitchFamily="34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running time that an algorithm will take for input size n</a:t>
            </a:r>
          </a:p>
          <a:p>
            <a:pPr marL="45720" indent="0">
              <a:buFont typeface="Corbel" pitchFamily="34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Consider all possible inputs and compute average.</a:t>
            </a:r>
          </a:p>
          <a:p>
            <a:pPr marL="45720" indent="0">
              <a:buFont typeface="Corbel" pitchFamily="34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Generally very difficult. Because all combinations of the input are equally likely.</a:t>
            </a:r>
          </a:p>
        </p:txBody>
      </p:sp>
    </p:spTree>
    <p:extLst>
      <p:ext uri="{BB962C8B-B14F-4D97-AF65-F5344CB8AC3E}">
        <p14:creationId xmlns:p14="http://schemas.microsoft.com/office/powerpoint/2010/main" val="345869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11EB-A883-45F1-BBB3-572E2B66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</a:t>
            </a:r>
            <a:r>
              <a:rPr lang="en-US" dirty="0" err="1"/>
              <a:t>SimPle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6A4A-38A8-41FC-88D2-FAA271307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7" y="2194560"/>
            <a:ext cx="10334468" cy="3977640"/>
          </a:xfrm>
        </p:spPr>
        <p:txBody>
          <a:bodyPr>
            <a:normAutofit/>
          </a:bodyPr>
          <a:lstStyle/>
          <a:p>
            <a:pPr lvl="1">
              <a:spcBef>
                <a:spcPts val="800"/>
              </a:spcBef>
              <a:buFont typeface="Wingdings" panose="05000000000000000000" pitchFamily="2" charset="2"/>
              <a:buChar char=""/>
            </a:pPr>
            <a:r>
              <a:rPr lang="en-US" altLang="en-US" sz="3200" dirty="0">
                <a:solidFill>
                  <a:srgbClr val="000000"/>
                </a:solidFill>
              </a:rPr>
              <a:t>Count the simple instructions</a:t>
            </a:r>
          </a:p>
          <a:p>
            <a:pPr lvl="2">
              <a:spcBef>
                <a:spcPts val="700"/>
              </a:spcBef>
              <a:buSzPct val="40000"/>
              <a:buFont typeface="Symbol" panose="05050102010706020507" pitchFamily="18" charset="2"/>
              <a:buChar char=""/>
            </a:pPr>
            <a:r>
              <a:rPr lang="en-US" altLang="en-US" sz="2800" dirty="0">
                <a:solidFill>
                  <a:srgbClr val="000000"/>
                </a:solidFill>
              </a:rPr>
              <a:t>Assignments have cost of 1</a:t>
            </a:r>
          </a:p>
          <a:p>
            <a:pPr lvl="2">
              <a:spcBef>
                <a:spcPts val="700"/>
              </a:spcBef>
              <a:buSzPct val="40000"/>
              <a:buFont typeface="Symbol" panose="05050102010706020507" pitchFamily="18" charset="2"/>
              <a:buChar char=""/>
            </a:pPr>
            <a:r>
              <a:rPr lang="en-US" altLang="en-US" sz="2800" dirty="0">
                <a:solidFill>
                  <a:srgbClr val="000000"/>
                </a:solidFill>
              </a:rPr>
              <a:t>Comparisons have a cost of 1</a:t>
            </a:r>
          </a:p>
          <a:p>
            <a:pPr lvl="2">
              <a:spcBef>
                <a:spcPts val="700"/>
              </a:spcBef>
              <a:buSzPct val="40000"/>
              <a:buFont typeface="Symbol" panose="05050102010706020507" pitchFamily="18" charset="2"/>
              <a:buChar char=""/>
            </a:pPr>
            <a:r>
              <a:rPr lang="en-US" altLang="en-US" sz="2800" dirty="0">
                <a:solidFill>
                  <a:srgbClr val="000000"/>
                </a:solidFill>
              </a:rPr>
              <a:t>Let's count all parts of the loop</a:t>
            </a:r>
          </a:p>
          <a:p>
            <a:pPr>
              <a:buClrTx/>
              <a:buSz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for (int j = 0; j &lt; n;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j++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3">
              <a:spcBef>
                <a:spcPts val="600"/>
              </a:spcBef>
              <a:buSzPct val="63000"/>
              <a:buFont typeface="Symbol" panose="05050102010706020507" pitchFamily="18" charset="2"/>
              <a:buChar char=""/>
            </a:pPr>
            <a:r>
              <a:rPr lang="en-US" altLang="en-US" sz="1800" dirty="0">
                <a:solidFill>
                  <a:srgbClr val="000000"/>
                </a:solidFill>
              </a:rPr>
              <a:t>j=0 has a cost of 1, j&lt;n executes n+1 times, and </a:t>
            </a:r>
            <a:r>
              <a:rPr lang="en-US" altLang="en-US" sz="1800" dirty="0" err="1">
                <a:solidFill>
                  <a:srgbClr val="000000"/>
                </a:solidFill>
              </a:rPr>
              <a:t>j++</a:t>
            </a:r>
            <a:r>
              <a:rPr lang="en-US" altLang="en-US" sz="1800" dirty="0">
                <a:solidFill>
                  <a:srgbClr val="000000"/>
                </a:solidFill>
              </a:rPr>
              <a:t> executes n times for a total cost of 2n+2</a:t>
            </a:r>
          </a:p>
          <a:p>
            <a:pPr lvl="2">
              <a:spcBef>
                <a:spcPts val="700"/>
              </a:spcBef>
              <a:buSzPct val="40000"/>
              <a:buFont typeface="Symbol" panose="05050102010706020507" pitchFamily="18" charset="2"/>
              <a:buChar char=""/>
            </a:pPr>
            <a:r>
              <a:rPr lang="en-US" altLang="en-US" sz="2800" dirty="0">
                <a:solidFill>
                  <a:srgbClr val="000000"/>
                </a:solidFill>
              </a:rPr>
              <a:t>Each statement in the repeated part of a loop have a cost equal to number of iterations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2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2F18-FE26-4A73-AC55-60E09ABF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DDFE-2439-4070-B488-16C5CF1F1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08252"/>
            <a:ext cx="9949186" cy="43639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			             						               </a:t>
            </a:r>
            <a:r>
              <a:rPr lang="en-US" altLang="en-US" sz="1600" b="1" u="sng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Cost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sum = 0; 	               </a:t>
            </a:r>
            <a:r>
              <a:rPr lang="en-US" alt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-&gt;  1 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sum = sum + next;                     -&gt;  1  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Total Cost: 2</a:t>
            </a:r>
          </a:p>
          <a:p>
            <a:pPr marL="0" indent="0">
              <a:buNone/>
            </a:pPr>
            <a:r>
              <a:rPr lang="en-US" alt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             					              </a:t>
            </a:r>
            <a:r>
              <a:rPr lang="en-US" altLang="en-US" sz="16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         -&gt;  1 + n+1 + n = 2n+2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sum++;                        -&gt;  n  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Total Cost: 3n + 2</a:t>
            </a:r>
          </a:p>
          <a:p>
            <a:pPr marL="0" indent="0">
              <a:buNone/>
            </a:pPr>
            <a:endParaRPr lang="en-US" altLang="en-US" sz="1600" b="1" i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            </a:t>
            </a:r>
            <a:r>
              <a:rPr lang="en-US" altLang="en-US" sz="16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0                                 -&gt;  1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          -&gt;  2n+2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n;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-&gt;  n(2n+2) = 2n</a:t>
            </a:r>
            <a:r>
              <a:rPr lang="en-US" altLang="en-US" sz="1600" b="1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+2n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k++;                              -&gt;  n</a:t>
            </a:r>
            <a:r>
              <a:rPr lang="en-US" altLang="en-US" sz="1600" b="1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Total Cost: 3n</a:t>
            </a:r>
            <a:r>
              <a:rPr lang="en-US" altLang="en-US" sz="1600" b="1" i="1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 + 4n + 3`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330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9C99-6A08-4FBF-A65A-1AC7F2D7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DAB1-D323-4D3D-AE6A-FFFE21F49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 anchor="ctr"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omeAlgorithm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=n-2;i&gt;=1;i--)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Arithmetic Operation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Comparison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=0;i&lt;6;i++)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Assignment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6F4E9-610D-43B9-BE0F-882A4818DB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endParaRPr lang="en-US" sz="1500" b="1" dirty="0"/>
          </a:p>
          <a:p>
            <a:pPr marL="45720" indent="0">
              <a:buNone/>
            </a:pPr>
            <a:endParaRPr lang="en-US" sz="1500" b="1" dirty="0"/>
          </a:p>
          <a:p>
            <a:pPr marL="45720" indent="0">
              <a:buNone/>
            </a:pPr>
            <a:r>
              <a:rPr lang="en-US" sz="1500" b="1" u="sng" dirty="0"/>
              <a:t>Cost</a:t>
            </a:r>
          </a:p>
          <a:p>
            <a:pPr marL="45720" indent="0">
              <a:buNone/>
            </a:pPr>
            <a:r>
              <a:rPr lang="en-US" sz="1500" b="1" dirty="0"/>
              <a:t>1 </a:t>
            </a:r>
          </a:p>
          <a:p>
            <a:pPr marL="45720" indent="0">
              <a:buNone/>
            </a:pPr>
            <a:r>
              <a:rPr lang="en-US" sz="1500" dirty="0"/>
              <a:t>1 + (n-1) + (n-2) </a:t>
            </a:r>
            <a:r>
              <a:rPr lang="en-US" sz="1500" b="1" dirty="0"/>
              <a:t>= 2n-2</a:t>
            </a:r>
          </a:p>
          <a:p>
            <a:pPr marL="45720" indent="0">
              <a:buNone/>
            </a:pPr>
            <a:r>
              <a:rPr lang="en-US" sz="1500" b="1" dirty="0"/>
              <a:t>n-2</a:t>
            </a:r>
          </a:p>
          <a:p>
            <a:pPr marL="45720" indent="0">
              <a:buNone/>
            </a:pPr>
            <a:r>
              <a:rPr lang="en-US" sz="1500" b="1" dirty="0"/>
              <a:t>1</a:t>
            </a:r>
          </a:p>
          <a:p>
            <a:pPr marL="45720" indent="0">
              <a:buNone/>
            </a:pPr>
            <a:r>
              <a:rPr lang="en-US" sz="1500" dirty="0"/>
              <a:t>1+(n+1)+n </a:t>
            </a:r>
            <a:r>
              <a:rPr lang="en-US" sz="1500" b="1" dirty="0"/>
              <a:t>= 2n+2</a:t>
            </a:r>
          </a:p>
          <a:p>
            <a:pPr marL="45720" indent="0">
              <a:buNone/>
            </a:pPr>
            <a:r>
              <a:rPr lang="en-US" sz="1500" b="1" dirty="0"/>
              <a:t>n</a:t>
            </a:r>
          </a:p>
          <a:p>
            <a:pPr marL="45720" indent="0">
              <a:buNone/>
            </a:pPr>
            <a:r>
              <a:rPr lang="en-US" sz="1500" dirty="0"/>
              <a:t>1+7+6</a:t>
            </a:r>
            <a:r>
              <a:rPr lang="en-US" sz="1500" b="1" dirty="0"/>
              <a:t> = 14</a:t>
            </a:r>
          </a:p>
          <a:p>
            <a:pPr marL="45720" indent="0">
              <a:buNone/>
            </a:pPr>
            <a:r>
              <a:rPr lang="en-US" sz="1500" b="1" dirty="0"/>
              <a:t>6</a:t>
            </a:r>
          </a:p>
          <a:p>
            <a:pPr marL="45720" indent="0">
              <a:buNone/>
            </a:pPr>
            <a:r>
              <a:rPr lang="en-US" sz="1500" b="1" dirty="0"/>
              <a:t>6n+20</a:t>
            </a:r>
          </a:p>
          <a:p>
            <a:pPr marL="45720" indent="0">
              <a:buNone/>
            </a:pPr>
            <a:r>
              <a:rPr lang="en-US" sz="1500" b="1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05182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AF85-DA75-4A02-8B6C-752053E3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81ED-CCCE-437A-A567-C35525C61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45720" indent="0">
              <a:lnSpc>
                <a:spcPct val="7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omeAlgorithm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int n )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&gt;=1;i=i-4)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Arithmetic Operation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AFA9E-0AA8-4106-864D-3E9D98E640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sz="1800" b="1" dirty="0"/>
          </a:p>
          <a:p>
            <a:pPr marL="45720" indent="0">
              <a:buNone/>
            </a:pPr>
            <a:endParaRPr lang="en-US" sz="1800" b="1" dirty="0"/>
          </a:p>
          <a:p>
            <a:pPr marL="45720" indent="0">
              <a:buNone/>
            </a:pPr>
            <a:endParaRPr lang="en-US" sz="1800" b="1" dirty="0"/>
          </a:p>
          <a:p>
            <a:pPr marL="45720" indent="0">
              <a:buNone/>
            </a:pPr>
            <a:r>
              <a:rPr lang="en-US" sz="1800" b="1" dirty="0"/>
              <a:t>1</a:t>
            </a:r>
          </a:p>
          <a:p>
            <a:pPr marL="45720" indent="0">
              <a:buNone/>
            </a:pPr>
            <a:r>
              <a:rPr lang="en-US" sz="1800" dirty="0"/>
              <a:t>1 + (n/4+1) + n/4 </a:t>
            </a:r>
            <a:r>
              <a:rPr lang="en-US" sz="1800" b="1" dirty="0"/>
              <a:t>= 2+n/2</a:t>
            </a:r>
          </a:p>
          <a:p>
            <a:pPr marL="45720" indent="0">
              <a:buNone/>
            </a:pPr>
            <a:r>
              <a:rPr lang="en-US" sz="1800" b="1" dirty="0"/>
              <a:t>n/4</a:t>
            </a:r>
          </a:p>
          <a:p>
            <a:pPr marL="45720" indent="0">
              <a:buNone/>
            </a:pPr>
            <a:r>
              <a:rPr lang="en-US" sz="1800" b="1" dirty="0"/>
              <a:t>1</a:t>
            </a:r>
          </a:p>
          <a:p>
            <a:pPr marL="45720" indent="0">
              <a:buNone/>
            </a:pPr>
            <a:r>
              <a:rPr lang="en-US" sz="1800" b="1" dirty="0"/>
              <a:t>(3n+16)/4</a:t>
            </a:r>
          </a:p>
          <a:p>
            <a:pPr marL="4572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31675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40C4-3269-40D8-8E50-BB8B27DE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C5F3-02B4-4D64-A7E7-7B17E3032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45720" indent="0">
              <a:lnSpc>
                <a:spcPct val="7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omeAlgorithm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=i+5)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Comparison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3A00A-CB6B-405A-9E16-CD7945EB66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Þ"/>
            </a:pPr>
            <a:endParaRPr lang="en-US" sz="2500" b="1" dirty="0"/>
          </a:p>
          <a:p>
            <a:pPr>
              <a:buFont typeface="Symbol" panose="05050102010706020507" pitchFamily="18" charset="2"/>
              <a:buChar char="Þ"/>
            </a:pPr>
            <a:endParaRPr lang="en-US" sz="2500" b="1" dirty="0"/>
          </a:p>
          <a:p>
            <a:pPr>
              <a:buFont typeface="Symbol" panose="05050102010706020507" pitchFamily="18" charset="2"/>
              <a:buChar char="Þ"/>
            </a:pP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1</a:t>
            </a:r>
          </a:p>
          <a:p>
            <a:pPr marL="0" indent="0">
              <a:buNone/>
            </a:pPr>
            <a:r>
              <a:rPr lang="en-US" b="1" dirty="0"/>
              <a:t>Loop runs Approximately n/5 times</a:t>
            </a:r>
          </a:p>
          <a:p>
            <a:pPr marL="0" indent="0">
              <a:buNone/>
            </a:pPr>
            <a:r>
              <a:rPr lang="en-US" b="1" dirty="0"/>
              <a:t>1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56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1CE2-B148-4982-B261-AD026420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EB4C-47B0-4407-8845-5591BB522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45720" indent="0">
              <a:lnSpc>
                <a:spcPct val="7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omeAlgorithm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Assignment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=n-1;i&gt;=1;i/=3)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Arithmetic Operation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55836-9003-4D7D-B21E-3E0753F3D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When n=51</a:t>
            </a:r>
          </a:p>
          <a:p>
            <a:pPr marL="45720" indent="0">
              <a:buNone/>
            </a:pPr>
            <a:r>
              <a:rPr lang="en-US" dirty="0"/>
              <a:t>Iterations of I every step becomes:</a:t>
            </a:r>
          </a:p>
          <a:p>
            <a:pPr marL="45720" indent="0">
              <a:buNone/>
            </a:pPr>
            <a:r>
              <a:rPr lang="en-US" dirty="0"/>
              <a:t> 50, 25, 12, 6, 3, 1, 0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Reduces by half every time </a:t>
            </a:r>
          </a:p>
          <a:p>
            <a:pPr marL="45720" indent="0">
              <a:buNone/>
            </a:pPr>
            <a:r>
              <a:rPr lang="en-US" dirty="0"/>
              <a:t>=&gt; Can be represented as a logarithmic function of base 2.</a:t>
            </a:r>
          </a:p>
          <a:p>
            <a:pPr marL="45720" indent="0">
              <a:buNone/>
            </a:pPr>
            <a:r>
              <a:rPr lang="en-US" b="1" dirty="0"/>
              <a:t>T(n) is approximately [log</a:t>
            </a:r>
            <a:r>
              <a:rPr lang="en-US" b="1" baseline="-25000" dirty="0"/>
              <a:t>3</a:t>
            </a:r>
            <a:r>
              <a:rPr lang="en-US" b="1" dirty="0"/>
              <a:t>n]</a:t>
            </a:r>
          </a:p>
          <a:p>
            <a:pPr marL="45720" indent="0">
              <a:buNone/>
            </a:pPr>
            <a:r>
              <a:rPr lang="en-US" b="1" dirty="0"/>
              <a:t>T(n) is </a:t>
            </a:r>
            <a:r>
              <a:rPr lang="en-US" b="1" dirty="0">
                <a:solidFill>
                  <a:srgbClr val="FF0000"/>
                </a:solidFill>
              </a:rPr>
              <a:t>O(</a:t>
            </a:r>
            <a:r>
              <a:rPr lang="en-US" b="1" dirty="0" err="1">
                <a:solidFill>
                  <a:srgbClr val="FF0000"/>
                </a:solidFill>
              </a:rPr>
              <a:t>logn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123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1CE2-B148-4982-B261-AD026420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EB4C-47B0-4407-8845-5591BB522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45720" indent="0">
              <a:lnSpc>
                <a:spcPct val="7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omeAlgorithm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Assignment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=n-1;i&gt;=1;i*=2)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Arithmetic Operation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55836-9003-4D7D-B21E-3E0753F3D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When n=51</a:t>
            </a:r>
          </a:p>
          <a:p>
            <a:pPr marL="45720" indent="0">
              <a:buNone/>
            </a:pPr>
            <a:r>
              <a:rPr lang="en-US" dirty="0"/>
              <a:t>Iterations of I every step becomes:</a:t>
            </a:r>
          </a:p>
          <a:p>
            <a:pPr marL="45720" indent="0">
              <a:buNone/>
            </a:pPr>
            <a:r>
              <a:rPr lang="en-US" dirty="0"/>
              <a:t>1,2,4,8,16,32,64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Doubles every time </a:t>
            </a:r>
          </a:p>
          <a:p>
            <a:pPr marL="45720" indent="0">
              <a:buNone/>
            </a:pPr>
            <a:r>
              <a:rPr lang="en-US" dirty="0"/>
              <a:t>=&gt; Can be represented as a logarithmic function of base 2.</a:t>
            </a:r>
          </a:p>
          <a:p>
            <a:pPr marL="45720" indent="0">
              <a:buNone/>
            </a:pPr>
            <a:r>
              <a:rPr lang="en-US" b="1" dirty="0"/>
              <a:t>T(n) is approximately [log</a:t>
            </a:r>
            <a:r>
              <a:rPr lang="en-US" b="1" baseline="-25000" dirty="0"/>
              <a:t>2</a:t>
            </a:r>
            <a:r>
              <a:rPr lang="en-US" b="1" dirty="0"/>
              <a:t>n]</a:t>
            </a:r>
          </a:p>
          <a:p>
            <a:pPr marL="45720" indent="0">
              <a:buNone/>
            </a:pPr>
            <a:r>
              <a:rPr lang="en-US" b="1" dirty="0"/>
              <a:t>T(n) is </a:t>
            </a:r>
            <a:r>
              <a:rPr lang="en-US" b="1" dirty="0">
                <a:solidFill>
                  <a:srgbClr val="FF0000"/>
                </a:solidFill>
              </a:rPr>
              <a:t>O(</a:t>
            </a:r>
            <a:r>
              <a:rPr lang="en-US" b="1" dirty="0" err="1">
                <a:solidFill>
                  <a:srgbClr val="FF0000"/>
                </a:solidFill>
              </a:rPr>
              <a:t>logn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67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724</Words>
  <Application>Microsoft Office PowerPoint</Application>
  <PresentationFormat>Widescreen</PresentationFormat>
  <Paragraphs>262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Corbel</vt:lpstr>
      <vt:lpstr>Courier New</vt:lpstr>
      <vt:lpstr>Rockwell</vt:lpstr>
      <vt:lpstr>Rockwell Condensed</vt:lpstr>
      <vt:lpstr>Symbol</vt:lpstr>
      <vt:lpstr>Wingdings</vt:lpstr>
      <vt:lpstr>Wood Type</vt:lpstr>
      <vt:lpstr>COMPLEXITY ANALYSIS</vt:lpstr>
      <vt:lpstr>Worst, Best and Average Case analysis</vt:lpstr>
      <vt:lpstr>Counting SimPle Instructions</vt:lpstr>
      <vt:lpstr>EXAMPLES</vt:lpstr>
      <vt:lpstr>Big O analysis of Algorithms</vt:lpstr>
      <vt:lpstr>Big O Analysis of Algorithms</vt:lpstr>
      <vt:lpstr>Big O Analysis of Algorithms</vt:lpstr>
      <vt:lpstr>Big O Analysis of Algorithms</vt:lpstr>
      <vt:lpstr>Big O Analysis of Algorithms</vt:lpstr>
      <vt:lpstr>Big O Analysis of Algorithms</vt:lpstr>
      <vt:lpstr>Big O Analysis of Algorithms</vt:lpstr>
      <vt:lpstr>Big O Analysis of Algorithms</vt:lpstr>
      <vt:lpstr>Big O Analysis of Algorithms</vt:lpstr>
      <vt:lpstr>Big O Analysis of Algorithms</vt:lpstr>
      <vt:lpstr>ADDITIONAL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2019-08-23T04:47:07Z</dcterms:created>
  <dcterms:modified xsi:type="dcterms:W3CDTF">2020-02-04T16:20:19Z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