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96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68" r:id="rId7"/>
    <p:sldId id="269" r:id="rId8"/>
    <p:sldId id="260" r:id="rId9"/>
    <p:sldId id="258" r:id="rId10"/>
    <p:sldId id="266" r:id="rId11"/>
    <p:sldId id="259" r:id="rId12"/>
    <p:sldId id="270" r:id="rId13"/>
    <p:sldId id="261" r:id="rId14"/>
    <p:sldId id="262" r:id="rId15"/>
    <p:sldId id="263" r:id="rId16"/>
    <p:sldId id="264" r:id="rId17"/>
    <p:sldId id="265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83707" autoAdjust="0"/>
  </p:normalViewPr>
  <p:slideViewPr>
    <p:cSldViewPr snapToGrid="0">
      <p:cViewPr>
        <p:scale>
          <a:sx n="93" d="100"/>
          <a:sy n="93" d="100"/>
        </p:scale>
        <p:origin x="72" y="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7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30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2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49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4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3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9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9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88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7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1/27/2020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0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3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A76E-ED90-46E9-A40B-E4BD3462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br>
              <a:rPr lang="en-US" dirty="0"/>
            </a:br>
            <a:r>
              <a:rPr lang="en-US" dirty="0"/>
              <a:t>INTERFACES &amp; POLYMORPHISM</a:t>
            </a:r>
          </a:p>
        </p:txBody>
      </p:sp>
    </p:spTree>
    <p:extLst>
      <p:ext uri="{BB962C8B-B14F-4D97-AF65-F5344CB8AC3E}">
        <p14:creationId xmlns:p14="http://schemas.microsoft.com/office/powerpoint/2010/main" val="423589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74E2-3B45-4524-9439-85C369DD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Methods :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37663-E3A8-4E20-A9EF-99B26B6F4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Child classes can override method definitions from the parents class.</a:t>
            </a:r>
          </a:p>
          <a:p>
            <a:pPr>
              <a:spcBef>
                <a:spcPct val="70000"/>
              </a:spcBef>
            </a:pPr>
            <a:r>
              <a:rPr lang="en-US" altLang="en-US" sz="2800" dirty="0"/>
              <a:t>The new method must have the same signature as the parent's method, but can have a different body</a:t>
            </a:r>
          </a:p>
          <a:p>
            <a:pPr>
              <a:spcBef>
                <a:spcPct val="70000"/>
              </a:spcBef>
            </a:pPr>
            <a:r>
              <a:rPr lang="en-US" altLang="en-US" sz="2800" dirty="0"/>
              <a:t>The type of the object executing the method determines which version of the method is invoked</a:t>
            </a:r>
          </a:p>
          <a:p>
            <a:pPr>
              <a:spcBef>
                <a:spcPct val="70000"/>
              </a:spcBef>
            </a:pPr>
            <a:r>
              <a:rPr lang="en-US" altLang="en-US" sz="2800" dirty="0"/>
              <a:t>Parent methods with FINAL modifier cannot be overridden.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068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B81A-A35B-4D1E-A517-07BD4D8A9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Methods: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BCBE5-AA0F-4256-A29A-33D2516B2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Overloading deals with multiple methods with the same name but different signature.</a:t>
            </a:r>
          </a:p>
          <a:p>
            <a:r>
              <a:rPr lang="en-US" altLang="en-US" sz="2800" dirty="0"/>
              <a:t>Overloading lets you define a similar operation in different ways for different data</a:t>
            </a:r>
          </a:p>
          <a:p>
            <a:r>
              <a:rPr lang="en-US" sz="2800" dirty="0"/>
              <a:t>Since the method names are same, which method should be invoked is decided at run-time. This is called Dynamic Binding.</a:t>
            </a:r>
          </a:p>
          <a:p>
            <a:r>
              <a:rPr lang="en-US" sz="2800" dirty="0"/>
              <a:t>Method is invoked depending on the type of data/ number of data used in the method’s signature.</a:t>
            </a:r>
          </a:p>
        </p:txBody>
      </p:sp>
    </p:spTree>
    <p:extLst>
      <p:ext uri="{BB962C8B-B14F-4D97-AF65-F5344CB8AC3E}">
        <p14:creationId xmlns:p14="http://schemas.microsoft.com/office/powerpoint/2010/main" val="6041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4A49-795E-47B9-B322-8D89405BE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C9F38-4BDA-4290-BD54-959E9C10C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70000"/>
              </a:spcBef>
            </a:pPr>
            <a:r>
              <a:rPr lang="en-US" altLang="en-US" sz="2800" dirty="0"/>
              <a:t>All classes are derived from the Object class defined in the </a:t>
            </a:r>
            <a:r>
              <a:rPr lang="en-US" altLang="en-US" sz="2800" dirty="0" err="1"/>
              <a:t>java.lang</a:t>
            </a:r>
            <a:r>
              <a:rPr lang="en-US" altLang="en-US" sz="2800" dirty="0"/>
              <a:t> package of the Java standard class library</a:t>
            </a:r>
          </a:p>
          <a:p>
            <a:pPr>
              <a:spcBef>
                <a:spcPct val="70000"/>
              </a:spcBef>
            </a:pPr>
            <a:r>
              <a:rPr lang="en-US" altLang="en-US" sz="2800" dirty="0"/>
              <a:t>If a class is not explicitly defined to be the child of an existing class, it is assumed to be the child of the Object class</a:t>
            </a:r>
          </a:p>
          <a:p>
            <a:pPr>
              <a:spcBef>
                <a:spcPct val="70000"/>
              </a:spcBef>
            </a:pPr>
            <a:r>
              <a:rPr lang="en-US" altLang="en-US" sz="2800" dirty="0"/>
              <a:t>Object class is the ultimate root of all class hierarchies</a:t>
            </a:r>
          </a:p>
          <a:p>
            <a:pPr>
              <a:spcBef>
                <a:spcPct val="70000"/>
              </a:spcBef>
            </a:pPr>
            <a:r>
              <a:rPr lang="en-US" altLang="en-US" sz="2800" dirty="0"/>
              <a:t>There are two methods we will override from Object Class:</a:t>
            </a:r>
          </a:p>
          <a:p>
            <a:pPr lvl="1">
              <a:spcBef>
                <a:spcPct val="70000"/>
              </a:spcBef>
            </a:pPr>
            <a:r>
              <a:rPr lang="en-US" altLang="en-US" sz="2600" dirty="0" err="1"/>
              <a:t>toString</a:t>
            </a:r>
            <a:r>
              <a:rPr lang="en-US" altLang="en-US" sz="2600" dirty="0"/>
              <a:t>()</a:t>
            </a:r>
          </a:p>
          <a:p>
            <a:pPr lvl="1">
              <a:spcBef>
                <a:spcPct val="70000"/>
              </a:spcBef>
            </a:pPr>
            <a:r>
              <a:rPr lang="en-US" altLang="en-US" sz="2600" dirty="0" err="1"/>
              <a:t>hashCode</a:t>
            </a:r>
            <a:r>
              <a:rPr lang="en-US" altLang="en-US" sz="2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6273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6BFA-3C96-4DE9-9D8C-91FA394C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687E6-698F-4289-9044-EFB78235E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Interfaces contain method definitions but not implementation.</a:t>
            </a:r>
          </a:p>
          <a:p>
            <a:r>
              <a:rPr lang="en-US" dirty="0"/>
              <a:t>A class that implements an Interface MUST override and include implementation of all the methods in the interface.</a:t>
            </a:r>
          </a:p>
          <a:p>
            <a:r>
              <a:rPr lang="en-US" dirty="0"/>
              <a:t>Multiple inheritance is java is achieved through Interfaces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One interface can be derived from another interface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The child interface inherits all  methods of the parent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A class implementing the child interface must define all methods from both the ancestor and child interfaces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All members of an interface are public</a:t>
            </a:r>
          </a:p>
          <a:p>
            <a:pPr>
              <a:spcBef>
                <a:spcPct val="70000"/>
              </a:spcBef>
            </a:pPr>
            <a:r>
              <a:rPr lang="en-US" altLang="en-US" i="1" dirty="0">
                <a:solidFill>
                  <a:srgbClr val="FF0000"/>
                </a:solidFill>
              </a:rPr>
              <a:t>extends before implements</a:t>
            </a:r>
          </a:p>
        </p:txBody>
      </p:sp>
    </p:spTree>
    <p:extLst>
      <p:ext uri="{BB962C8B-B14F-4D97-AF65-F5344CB8AC3E}">
        <p14:creationId xmlns:p14="http://schemas.microsoft.com/office/powerpoint/2010/main" val="64410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302B-3246-42A7-9A35-66F6ECC0C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67030-050C-4C86-879A-049851D90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Not to be confused with Interfaces.</a:t>
            </a:r>
          </a:p>
          <a:p>
            <a:r>
              <a:rPr lang="en-US" dirty="0"/>
              <a:t>Contains abstract or non-abstract methods and be declared with the abstract keyword.</a:t>
            </a:r>
          </a:p>
          <a:p>
            <a:r>
              <a:rPr lang="en-US" dirty="0"/>
              <a:t>It cannot be instantiated.</a:t>
            </a:r>
          </a:p>
          <a:p>
            <a:r>
              <a:rPr lang="en-US" dirty="0"/>
              <a:t>It can have constructors.</a:t>
            </a:r>
          </a:p>
          <a:p>
            <a:r>
              <a:rPr lang="en-US" dirty="0"/>
              <a:t>All abstract methods must be defined with ABSTRACT keyword.</a:t>
            </a:r>
          </a:p>
          <a:p>
            <a:r>
              <a:rPr lang="en-US" dirty="0"/>
              <a:t>An abstract method contains definition of the method but not its implementation.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The child of an abstract class must override the abstract methods of the parent.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An abstract method cannot be defined as </a:t>
            </a:r>
            <a:r>
              <a:rPr lang="en-US" altLang="en-US" dirty="0">
                <a:latin typeface="+mj-lt"/>
              </a:rPr>
              <a:t>FINAL (because it must be overridden) or STATIC (because it has no definition yet).</a:t>
            </a:r>
          </a:p>
          <a:p>
            <a:pPr>
              <a:spcBef>
                <a:spcPct val="70000"/>
              </a:spcBef>
            </a:pPr>
            <a:r>
              <a:rPr lang="en-US" altLang="en-US" dirty="0"/>
              <a:t>The use of abstract classes is a design decision – it helps us establish common elements in a class that is too general to instantiate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8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91AF-71AC-4333-8585-CC38F194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Practice &amp;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09844-0E02-452E-B2F2-5E2ECA40C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Explore the “static” and “final” keywords. How do they work with Inheritance and Polymorphed methods/constructors?</a:t>
            </a:r>
          </a:p>
          <a:p>
            <a:r>
              <a:rPr lang="en-US" dirty="0"/>
              <a:t>Overload a method inside a class with:</a:t>
            </a:r>
          </a:p>
          <a:p>
            <a:pPr lvl="1"/>
            <a:r>
              <a:rPr lang="en-US" dirty="0"/>
              <a:t>Different number of arguments</a:t>
            </a:r>
          </a:p>
          <a:p>
            <a:pPr lvl="1"/>
            <a:r>
              <a:rPr lang="en-US" dirty="0"/>
              <a:t>Different types of arguments</a:t>
            </a:r>
          </a:p>
          <a:p>
            <a:pPr lvl="1"/>
            <a:r>
              <a:rPr lang="en-US" dirty="0"/>
              <a:t>Test all method calls possible for the scenario</a:t>
            </a:r>
          </a:p>
          <a:p>
            <a:r>
              <a:rPr lang="en-US" dirty="0"/>
              <a:t>Study differences between Abstract Class and Interfaces.</a:t>
            </a:r>
          </a:p>
          <a:p>
            <a:r>
              <a:rPr lang="en-US" dirty="0"/>
              <a:t>Things to ponder : If Abstract classes cannot be instantiated , what would a constructor of an abstract class do?</a:t>
            </a:r>
          </a:p>
          <a:p>
            <a:r>
              <a:rPr lang="en-US" dirty="0"/>
              <a:t>Can an Abstract Class inherit other classes / Interfaces? Explore their behavior.</a:t>
            </a:r>
          </a:p>
          <a:p>
            <a:r>
              <a:rPr lang="en-US" dirty="0"/>
              <a:t>Find other examples of hierarchies from real world objects. What would their class diagram look like?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3A3BE-FD77-4D33-8C70-C17F79A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F2FCC-0310-4840-8312-D671BC668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70000"/>
              </a:spcBef>
            </a:pPr>
            <a:r>
              <a:rPr lang="en-US" altLang="en-US" sz="2800" dirty="0"/>
              <a:t>Inheritance creates a IS-A relationship.</a:t>
            </a:r>
          </a:p>
          <a:p>
            <a:pPr>
              <a:spcBef>
                <a:spcPct val="70000"/>
              </a:spcBef>
            </a:pPr>
            <a:r>
              <a:rPr lang="en-US" altLang="en-US" sz="2800" dirty="0"/>
              <a:t>Derive a new class from an existing one</a:t>
            </a:r>
          </a:p>
          <a:p>
            <a:pPr>
              <a:spcBef>
                <a:spcPct val="70000"/>
              </a:spcBef>
            </a:pPr>
            <a:r>
              <a:rPr lang="en-US" altLang="en-US" sz="2800" dirty="0"/>
              <a:t>The existing class is called the </a:t>
            </a:r>
            <a:r>
              <a:rPr lang="en-US" altLang="en-US" sz="2800" i="1" dirty="0"/>
              <a:t>parent class </a:t>
            </a:r>
            <a:r>
              <a:rPr lang="en-US" altLang="en-US" sz="2800" dirty="0"/>
              <a:t>or </a:t>
            </a:r>
            <a:r>
              <a:rPr lang="en-US" altLang="en-US" sz="2800" i="1" dirty="0"/>
              <a:t>superclass</a:t>
            </a:r>
          </a:p>
          <a:p>
            <a:pPr>
              <a:spcBef>
                <a:spcPct val="70000"/>
              </a:spcBef>
            </a:pPr>
            <a:r>
              <a:rPr lang="en-US" altLang="en-US" sz="2800" dirty="0"/>
              <a:t>The derived class is called the </a:t>
            </a:r>
            <a:r>
              <a:rPr lang="en-US" altLang="en-US" sz="2800" i="1" dirty="0"/>
              <a:t>child class</a:t>
            </a:r>
            <a:r>
              <a:rPr lang="en-US" altLang="en-US" sz="2800" dirty="0"/>
              <a:t> or </a:t>
            </a:r>
            <a:r>
              <a:rPr lang="en-US" altLang="en-US" sz="2800" i="1" dirty="0"/>
              <a:t>subclass</a:t>
            </a:r>
            <a:r>
              <a:rPr lang="en-US" altLang="en-US" sz="2800" dirty="0"/>
              <a:t>.</a:t>
            </a:r>
          </a:p>
          <a:p>
            <a:pPr>
              <a:spcBef>
                <a:spcPct val="70000"/>
              </a:spcBef>
            </a:pPr>
            <a:r>
              <a:rPr lang="en-US" altLang="en-US" sz="2800" dirty="0"/>
              <a:t>The child class inherits the methods and data defined in the parent class.</a:t>
            </a:r>
          </a:p>
          <a:p>
            <a:pPr>
              <a:spcBef>
                <a:spcPct val="70000"/>
              </a:spcBef>
            </a:pPr>
            <a:r>
              <a:rPr lang="en-US" altLang="en-US" sz="2800" dirty="0"/>
              <a:t>The child can also have its own methods and data.</a:t>
            </a:r>
          </a:p>
        </p:txBody>
      </p:sp>
    </p:spTree>
    <p:extLst>
      <p:ext uri="{BB962C8B-B14F-4D97-AF65-F5344CB8AC3E}">
        <p14:creationId xmlns:p14="http://schemas.microsoft.com/office/powerpoint/2010/main" val="258509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5F2C68-B6A2-4F42-83D3-936949581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590" y="971614"/>
            <a:ext cx="6382820" cy="491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E4DBF6-F7AF-4F1F-BC16-0D796E1CB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28" y="181553"/>
            <a:ext cx="9857143" cy="649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2222E-AB21-40D5-A29A-E2D30C5C0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B63D1-069D-4E4E-8617-F2471AAEB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70000"/>
              </a:spcBef>
            </a:pPr>
            <a:r>
              <a:rPr lang="en-US" altLang="en-US" sz="2800" i="1" dirty="0"/>
              <a:t>Multiple inheritance </a:t>
            </a:r>
            <a:r>
              <a:rPr lang="en-US" altLang="en-US" sz="2800" dirty="0"/>
              <a:t>allows a class to be derived from two or more classes, inheriting the members of all parents</a:t>
            </a:r>
          </a:p>
          <a:p>
            <a:pPr>
              <a:spcBef>
                <a:spcPct val="70000"/>
              </a:spcBef>
            </a:pPr>
            <a:r>
              <a:rPr lang="en-US" altLang="en-US" sz="2800" dirty="0"/>
              <a:t>Collisions, such as the same variable name in two parents, have to be resolved</a:t>
            </a:r>
          </a:p>
          <a:p>
            <a:pPr>
              <a:spcBef>
                <a:spcPct val="70000"/>
              </a:spcBef>
            </a:pPr>
            <a:r>
              <a:rPr lang="en-US" altLang="en-US" sz="2800" dirty="0"/>
              <a:t>Java supports only </a:t>
            </a:r>
            <a:r>
              <a:rPr lang="en-US" altLang="en-US" sz="2800" i="1" dirty="0"/>
              <a:t>single inheritance</a:t>
            </a:r>
            <a:r>
              <a:rPr lang="en-US" altLang="en-US" sz="2800" dirty="0"/>
              <a:t>, meaning that a derived class can have only one parent class</a:t>
            </a:r>
          </a:p>
          <a:p>
            <a:pPr>
              <a:spcBef>
                <a:spcPct val="70000"/>
              </a:spcBef>
            </a:pPr>
            <a:endParaRPr lang="en-US" altLang="en-US" sz="2800" dirty="0"/>
          </a:p>
          <a:p>
            <a:pPr marL="4572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357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321C2-FC13-4259-85CE-E6BA1623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Modifiers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21F90-79D3-4ED6-B3BE-499335220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Public : All public variables and methods are visible to sub classes.</a:t>
            </a:r>
          </a:p>
          <a:p>
            <a:r>
              <a:rPr lang="en-US" sz="2800" dirty="0"/>
              <a:t>Protected :  All protected variables are visible to immediate subclasses and all classes in the hierarchy inside the same package.</a:t>
            </a:r>
          </a:p>
          <a:p>
            <a:r>
              <a:rPr lang="en-US" sz="2800" dirty="0"/>
              <a:t>Private : Private variables are methods are not visible to subclasses.</a:t>
            </a:r>
          </a:p>
          <a:p>
            <a:r>
              <a:rPr lang="en-US" sz="2800" dirty="0"/>
              <a:t>Other modifiers : static, final</a:t>
            </a:r>
          </a:p>
        </p:txBody>
      </p:sp>
    </p:spTree>
    <p:extLst>
      <p:ext uri="{BB962C8B-B14F-4D97-AF65-F5344CB8AC3E}">
        <p14:creationId xmlns:p14="http://schemas.microsoft.com/office/powerpoint/2010/main" val="341937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24E2-C0A0-4124-83DC-313141BF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of methods/variable with modifiers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1B8C4DE-F333-4B46-9C31-7D1568ABBC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415485"/>
              </p:ext>
            </p:extLst>
          </p:nvPr>
        </p:nvGraphicFramePr>
        <p:xfrm>
          <a:off x="1982390" y="2427269"/>
          <a:ext cx="8227220" cy="3352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444">
                  <a:extLst>
                    <a:ext uri="{9D8B030D-6E8A-4147-A177-3AD203B41FA5}">
                      <a16:colId xmlns:a16="http://schemas.microsoft.com/office/drawing/2014/main" val="2094993969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1314764807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3129202065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23714739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63192252"/>
                    </a:ext>
                  </a:extLst>
                </a:gridCol>
              </a:tblGrid>
              <a:tr h="1223430">
                <a:tc>
                  <a:txBody>
                    <a:bodyPr/>
                    <a:lstStyle/>
                    <a:p>
                      <a:r>
                        <a:rPr lang="en-US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Subclass (Same Package)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Subclass (Different package)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742893"/>
                  </a:ext>
                </a:extLst>
              </a:tr>
              <a:tr h="496169"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012072"/>
                  </a:ext>
                </a:extLst>
              </a:tr>
              <a:tr h="496169"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877785"/>
                  </a:ext>
                </a:extLst>
              </a:tr>
              <a:tr h="496169">
                <a:tc>
                  <a:txBody>
                    <a:bodyPr/>
                    <a:lstStyle/>
                    <a:p>
                      <a:r>
                        <a:rPr lang="en-US" dirty="0"/>
                        <a:t>&lt;no modifier&gt;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171790"/>
                  </a:ext>
                </a:extLst>
              </a:tr>
              <a:tr h="496169"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723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80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6495-FD76-4CB2-9524-363DFC3F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0E24-09BA-4FFA-B979-FBA6019D6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super keyword is used to invoke the parent class method / constructor / variables from within the child class.</a:t>
            </a:r>
          </a:p>
          <a:p>
            <a:r>
              <a:rPr lang="en-US" sz="2800" dirty="0"/>
              <a:t>Super class instructor is automatically called from the child class constructor with/without super() being called from the child constructor.</a:t>
            </a:r>
          </a:p>
        </p:txBody>
      </p:sp>
    </p:spTree>
    <p:extLst>
      <p:ext uri="{BB962C8B-B14F-4D97-AF65-F5344CB8AC3E}">
        <p14:creationId xmlns:p14="http://schemas.microsoft.com/office/powerpoint/2010/main" val="340422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017AB-77C1-49B3-9E5A-1DB40193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15B0A-A1FA-426A-8242-386FEC0D9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Many forms of the same method.</a:t>
            </a:r>
          </a:p>
          <a:p>
            <a:r>
              <a:rPr lang="en-US" sz="2800" dirty="0"/>
              <a:t>In Java methods ( and constructors) with the same name can have multiple behavior depending upon which class the methods resides in and where it is inherited / implemented from.</a:t>
            </a:r>
          </a:p>
          <a:p>
            <a:r>
              <a:rPr lang="en-US" sz="2800" dirty="0"/>
              <a:t>Polymorphism is achieved through:</a:t>
            </a:r>
          </a:p>
          <a:p>
            <a:pPr lvl="1"/>
            <a:r>
              <a:rPr lang="en-US" sz="2400" dirty="0"/>
              <a:t>Overriding – same name and signature , but different implementations</a:t>
            </a:r>
          </a:p>
          <a:p>
            <a:pPr lvl="1"/>
            <a:r>
              <a:rPr lang="en-US" sz="2400" dirty="0"/>
              <a:t>Overloading – same name, but different signature and implementations.</a:t>
            </a:r>
          </a:p>
        </p:txBody>
      </p:sp>
    </p:spTree>
    <p:extLst>
      <p:ext uri="{BB962C8B-B14F-4D97-AF65-F5344CB8AC3E}">
        <p14:creationId xmlns:p14="http://schemas.microsoft.com/office/powerpoint/2010/main" val="53236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6CA70E-ED75-4FF0-A862-8EF12B737755}">
  <ds:schemaRefs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16c05727-aa75-4e4a-9b5f-8a80a1165891"/>
    <ds:schemaRef ds:uri="http://purl.org/dc/dcmitype/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849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Rockwell</vt:lpstr>
      <vt:lpstr>Rockwell Condensed</vt:lpstr>
      <vt:lpstr>Wingdings</vt:lpstr>
      <vt:lpstr>Wood Type</vt:lpstr>
      <vt:lpstr>INHERITANCE INTERFACES &amp; POLYMORPHISM</vt:lpstr>
      <vt:lpstr>Inheritance</vt:lpstr>
      <vt:lpstr>PowerPoint Presentation</vt:lpstr>
      <vt:lpstr>PowerPoint Presentation</vt:lpstr>
      <vt:lpstr>Multiple inheritance</vt:lpstr>
      <vt:lpstr>Data Modifiers </vt:lpstr>
      <vt:lpstr>Visibility of methods/variable with modifiers</vt:lpstr>
      <vt:lpstr>Super keyword</vt:lpstr>
      <vt:lpstr>Polymorphism</vt:lpstr>
      <vt:lpstr>Overriding Methods : Polymorphism</vt:lpstr>
      <vt:lpstr>Overloading Methods: POLYMORPHISM</vt:lpstr>
      <vt:lpstr>The Object Class</vt:lpstr>
      <vt:lpstr>Interfaces</vt:lpstr>
      <vt:lpstr>Abstract Classes</vt:lpstr>
      <vt:lpstr>JAVA Practice &amp;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2019-08-23T04:47:07Z</dcterms:created>
  <dcterms:modified xsi:type="dcterms:W3CDTF">2020-01-28T04:05:17Z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