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96" r:id="rId4"/>
  </p:sldMasterIdLst>
  <p:notesMasterIdLst>
    <p:notesMasterId r:id="rId70"/>
  </p:notesMasterIdLst>
  <p:handoutMasterIdLst>
    <p:handoutMasterId r:id="rId7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72" r:id="rId17"/>
    <p:sldId id="273" r:id="rId18"/>
    <p:sldId id="274" r:id="rId19"/>
    <p:sldId id="275" r:id="rId20"/>
    <p:sldId id="277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78" r:id="rId38"/>
    <p:sldId id="280" r:id="rId39"/>
    <p:sldId id="279" r:id="rId40"/>
    <p:sldId id="281" r:id="rId41"/>
    <p:sldId id="282" r:id="rId42"/>
    <p:sldId id="283" r:id="rId43"/>
    <p:sldId id="284" r:id="rId44"/>
    <p:sldId id="285" r:id="rId45"/>
    <p:sldId id="302" r:id="rId46"/>
    <p:sldId id="303" r:id="rId47"/>
    <p:sldId id="304" r:id="rId48"/>
    <p:sldId id="305" r:id="rId49"/>
    <p:sldId id="306" r:id="rId50"/>
    <p:sldId id="268" r:id="rId51"/>
    <p:sldId id="269" r:id="rId52"/>
    <p:sldId id="270" r:id="rId53"/>
    <p:sldId id="271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83707" autoAdjust="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3A1C973-5D61-4A62-A209-56F0ABEA73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48DFEC3-BECF-4B23-BEDF-2FB3305333E8}" type="slidenum">
              <a:rPr lang="en-US" altLang="en-US" sz="1300">
                <a:latin typeface="Times New Roman" panose="02020603050405020304" pitchFamily="18" charset="0"/>
              </a:rPr>
              <a:pPr/>
              <a:t>59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CFCE292-BE2E-4C22-9B43-D5F63BBDC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C675A77-9F67-4B72-AA69-30043F0D7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AAE0CFCD-1888-4902-B7A2-34C51BD26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E639009-B6FE-431B-B94B-5A61F7EC4FC7}" type="slidenum">
              <a:rPr lang="en-US" altLang="en-US" sz="1300">
                <a:latin typeface="Times New Roman" panose="02020603050405020304" pitchFamily="18" charset="0"/>
              </a:rPr>
              <a:pPr/>
              <a:t>60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6F293ED-F8FF-4327-98FA-73E156350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0305131-6412-4E8E-AE31-445CD23EF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FB840E2-A4A4-43F5-B95C-2781630AFF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D197A0D-A44C-44D0-A9EC-D5F63C1471AB}" type="slidenum">
              <a:rPr lang="en-US" altLang="en-US" sz="1300">
                <a:latin typeface="Times New Roman" panose="02020603050405020304" pitchFamily="18" charset="0"/>
              </a:rPr>
              <a:pPr/>
              <a:t>61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283E511-67D4-4B33-8722-DBAC099A41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E66BD59-B382-4DF4-880F-07221B31E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D6A0A9F-240E-4AD1-87DC-E2F0F93842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ED08CA3-6A10-40CC-8931-4ED2AE9F199D}" type="slidenum">
              <a:rPr lang="en-US" altLang="en-US" sz="1300">
                <a:latin typeface="Times New Roman" panose="02020603050405020304" pitchFamily="18" charset="0"/>
              </a:rPr>
              <a:pPr/>
              <a:t>62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BB34837-18EC-4F18-A598-2419657758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B5E7EB1-9F2E-4F95-A2B3-8AD85719E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917D139-2358-469E-9FCE-4FC8DD59A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B49A355-8226-47F6-86A3-B521C663CEFE}" type="slidenum">
              <a:rPr lang="en-US" altLang="en-US" sz="1300">
                <a:latin typeface="Times New Roman" panose="02020603050405020304" pitchFamily="18" charset="0"/>
              </a:rPr>
              <a:pPr/>
              <a:t>63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47BBA4E-7A51-4F31-85C0-06441C15CE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6DD1232-4FC1-40F4-BB8B-5BF1F0B66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69CFE6F-E18B-48FA-9C96-ABF4E6C12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27F9474-AF49-486E-8038-A9926C662FD5}" type="slidenum">
              <a:rPr lang="en-US" altLang="en-US" sz="1300">
                <a:latin typeface="Times New Roman" panose="02020603050405020304" pitchFamily="18" charset="0"/>
              </a:rPr>
              <a:pPr/>
              <a:t>64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F1E2A2E-0451-437E-9B30-EEEE940A37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672758B-EA39-4502-B819-55FBD2EDE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6663-66D2-43CE-89E8-1C46724216F7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9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2DDC-002F-4AEE-BCB2-D04D614A9281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4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5393-E0FD-4857-A1A7-B367533D3D03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1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7BA3-E20F-4FE8-BF50-46EFD6547E23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4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C88916-E03A-46B2-864E-A31343DF082E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4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8C66-1E5E-40F7-B663-E9A1F3BB98E9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0765-E919-4894-AE0C-F58095287D04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3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BDA-844D-448C-B1C7-66BE0C9F79D4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5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01E8-83A9-42C7-8B3D-16D29773AD18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EF1-B767-455E-AFC1-69E1BD2D0B98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0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5D3-299B-447F-8873-C43D2EA8EC94}" type="datetime1">
              <a:rPr lang="en-US" smtClean="0"/>
              <a:t>2/23/2020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7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CF2547A-F6A3-4C38-A3B5-251C51D20969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7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29A9-CF18-4E0D-B131-F6EDAB93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7C842-0E85-4971-93FA-B791E30E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B5286-D6D4-4076-8252-263456D2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3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043E046-8EE9-4373-B771-58BED5FF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Analysis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1844E51-EE3D-4473-9E33-971479AD6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Its general analysis is an open research problem</a:t>
            </a:r>
          </a:p>
          <a:p>
            <a:r>
              <a:rPr lang="en-US" altLang="en-US" dirty="0"/>
              <a:t>Performance depends on sequence of gap values</a:t>
            </a:r>
          </a:p>
          <a:p>
            <a:r>
              <a:rPr lang="en-US" altLang="en-US" dirty="0"/>
              <a:t>For sequence 2</a:t>
            </a:r>
            <a:r>
              <a:rPr lang="en-US" altLang="en-US" baseline="30000" dirty="0"/>
              <a:t>k</a:t>
            </a:r>
            <a:r>
              <a:rPr lang="en-US" altLang="en-US" dirty="0"/>
              <a:t>, performance is O(n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Hibbard’s sequence (2</a:t>
            </a:r>
            <a:r>
              <a:rPr lang="en-US" altLang="en-US" baseline="30000" dirty="0"/>
              <a:t>k</a:t>
            </a:r>
            <a:r>
              <a:rPr lang="en-US" altLang="en-US" dirty="0"/>
              <a:t>-1), performance is O(n</a:t>
            </a:r>
            <a:r>
              <a:rPr lang="en-US" altLang="en-US" baseline="30000" dirty="0"/>
              <a:t>3/2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Knuth’s sequence, performance is O(n</a:t>
            </a:r>
            <a:r>
              <a:rPr lang="en-US" altLang="en-US" baseline="30000" dirty="0"/>
              <a:t>3/2</a:t>
            </a:r>
            <a:r>
              <a:rPr lang="en-US" altLang="en-US" dirty="0"/>
              <a:t>)</a:t>
            </a:r>
          </a:p>
          <a:p>
            <a:pPr marL="45720" indent="0">
              <a:buNone/>
            </a:pPr>
            <a:endParaRPr lang="en-US" altLang="en-US" dirty="0"/>
          </a:p>
          <a:p>
            <a:pPr marL="45720" indent="0">
              <a:buNone/>
            </a:pPr>
            <a:r>
              <a:rPr lang="en-US" altLang="en-US" dirty="0"/>
              <a:t>For Shell sort, the running time is dependent on number of increments and their values.</a:t>
            </a:r>
          </a:p>
          <a:p>
            <a:pPr marL="45720" indent="0">
              <a:buNone/>
            </a:pPr>
            <a:r>
              <a:rPr lang="en-US" altLang="en-US" dirty="0"/>
              <a:t>Shell sort is </a:t>
            </a:r>
            <a:r>
              <a:rPr lang="en-US" altLang="en-US" i="1" dirty="0"/>
              <a:t>Unstable </a:t>
            </a:r>
            <a:r>
              <a:rPr lang="en-US" altLang="en-US" dirty="0"/>
              <a:t>and an </a:t>
            </a:r>
            <a:r>
              <a:rPr lang="en-US" altLang="en-US" i="1" dirty="0"/>
              <a:t>In-place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F27FF-8871-4FC2-AD65-9D642F3E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2E2C-4CDF-45F8-AC98-C707C504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A74B4-6A91-42AE-8BAF-AA959115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Elements move long distances at a time, elements move to its final place quicker.</a:t>
            </a:r>
          </a:p>
          <a:p>
            <a:pPr marL="45720" indent="0">
              <a:buNone/>
            </a:pPr>
            <a:endParaRPr lang="en-US" sz="2400" dirty="0"/>
          </a:p>
          <a:p>
            <a:r>
              <a:rPr lang="en-US" sz="2400" dirty="0"/>
              <a:t>Insertion sort is efficient :</a:t>
            </a:r>
          </a:p>
          <a:p>
            <a:pPr lvl="1"/>
            <a:r>
              <a:rPr lang="en-US" sz="2400" dirty="0"/>
              <a:t>When list is small</a:t>
            </a:r>
          </a:p>
          <a:p>
            <a:pPr lvl="1"/>
            <a:r>
              <a:rPr lang="en-US" sz="2400" dirty="0"/>
              <a:t>When list is almost sorted</a:t>
            </a:r>
          </a:p>
          <a:p>
            <a:pPr lvl="1"/>
            <a:endParaRPr lang="en-US" sz="2400" dirty="0"/>
          </a:p>
          <a:p>
            <a:r>
              <a:rPr lang="en-US" sz="2400" dirty="0"/>
              <a:t>When increments are large – Size of the </a:t>
            </a:r>
            <a:r>
              <a:rPr lang="en-US" sz="2400" dirty="0" err="1"/>
              <a:t>sublists</a:t>
            </a:r>
            <a:r>
              <a:rPr lang="en-US" sz="2400" dirty="0"/>
              <a:t> are smaller</a:t>
            </a:r>
          </a:p>
          <a:p>
            <a:r>
              <a:rPr lang="en-US" sz="2400" dirty="0"/>
              <a:t>When increments are small – </a:t>
            </a:r>
            <a:r>
              <a:rPr lang="en-US" sz="2400" dirty="0" err="1"/>
              <a:t>Sublists</a:t>
            </a:r>
            <a:r>
              <a:rPr lang="en-US" sz="2400" dirty="0"/>
              <a:t> are large, but they are almost sorted.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108C9-AC8B-45ED-8D78-AB7476AF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0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3301-6AEA-4F05-86FB-B379EDA7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– Choosing Increments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5D72-0CB4-462F-B21F-5AABE0CD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Shell’s suggestion :</a:t>
            </a:r>
          </a:p>
          <a:p>
            <a:pPr lvl="1"/>
            <a:r>
              <a:rPr lang="en-US" dirty="0" err="1"/>
              <a:t>arrayLength</a:t>
            </a:r>
            <a:r>
              <a:rPr lang="en-US" dirty="0"/>
              <a:t>/2 initially then decrementing by 2 every pass</a:t>
            </a:r>
          </a:p>
          <a:p>
            <a:pPr lvl="1"/>
            <a:r>
              <a:rPr lang="en-US" dirty="0"/>
              <a:t>The elements at the odd places and even places are not compared until the last pass.</a:t>
            </a:r>
          </a:p>
          <a:p>
            <a:pPr lvl="1"/>
            <a:endParaRPr lang="en-US" dirty="0"/>
          </a:p>
          <a:p>
            <a:r>
              <a:rPr lang="en-US" dirty="0"/>
              <a:t>Increments that are multiples are each other 1,3,6,9     1,2,4,8</a:t>
            </a:r>
          </a:p>
          <a:p>
            <a:pPr lvl="1"/>
            <a:r>
              <a:rPr lang="en-US" dirty="0"/>
              <a:t>In this case the same elements get compared over and over again till the last pass.</a:t>
            </a:r>
          </a:p>
          <a:p>
            <a:r>
              <a:rPr lang="en-US" dirty="0"/>
              <a:t>Increments that are relatively prime are a good choice</a:t>
            </a:r>
          </a:p>
          <a:p>
            <a:r>
              <a:rPr lang="en-US" dirty="0"/>
              <a:t>Knuth Sequence :  h= 3*h + 1</a:t>
            </a:r>
          </a:p>
          <a:p>
            <a:pPr lvl="1"/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h = 1;</a:t>
            </a:r>
            <a:b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while (h &lt; </a:t>
            </a:r>
            <a:r>
              <a:rPr lang="en-US" alt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3) </a:t>
            </a:r>
            <a:b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h = 3 * h + 1;</a:t>
            </a:r>
          </a:p>
          <a:p>
            <a:pPr lvl="1"/>
            <a:r>
              <a:rPr lang="en-US" dirty="0">
                <a:latin typeface="Bitstream Vera Sans Mono"/>
              </a:rPr>
              <a:t>Decrement 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h=(h-1)/3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B4AEC-7129-45DE-9C0E-BBE1954A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A280A5-1AC4-4923-BFF7-D786F5E2F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57" y="90100"/>
            <a:ext cx="1522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stream Vera Sa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stream Vera Sans Mono"/>
              </a:rPr>
              <a:t>   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itstream Vera Sans Mono"/>
              </a:rPr>
              <a:t>}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176D-FB1B-44A3-8353-29FC5760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4EC93-0F9D-4278-BA0F-43EE7710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ym typeface="Wingdings" panose="05000000000000000000" pitchFamily="2" charset="2"/>
              </a:rPr>
              <a:t>Quicksort uses a divide and conquer strategy, but does not require the O(N) extra space that </a:t>
            </a:r>
            <a:r>
              <a:rPr lang="en-US" altLang="en-US" sz="2800" dirty="0" err="1">
                <a:sym typeface="Wingdings" panose="05000000000000000000" pitchFamily="2" charset="2"/>
              </a:rPr>
              <a:t>MergeSort</a:t>
            </a:r>
            <a:r>
              <a:rPr lang="en-US" altLang="en-US" sz="2800" dirty="0">
                <a:sym typeface="Wingdings" panose="05000000000000000000" pitchFamily="2" charset="2"/>
              </a:rPr>
              <a:t> does</a:t>
            </a:r>
          </a:p>
          <a:p>
            <a:pPr lvl="1"/>
            <a:r>
              <a:rPr lang="en-US" altLang="en-US" sz="2400" dirty="0"/>
              <a:t>Partition array into left and right sub-arrays</a:t>
            </a:r>
          </a:p>
          <a:p>
            <a:pPr lvl="2"/>
            <a:r>
              <a:rPr lang="en-US" altLang="en-US" sz="2000" dirty="0"/>
              <a:t>Choose an element of the array, called </a:t>
            </a:r>
            <a:r>
              <a:rPr lang="en-US" altLang="en-US" sz="2000" dirty="0">
                <a:solidFill>
                  <a:schemeClr val="accent2"/>
                </a:solidFill>
              </a:rPr>
              <a:t>pivot</a:t>
            </a:r>
          </a:p>
          <a:p>
            <a:pPr lvl="2"/>
            <a:r>
              <a:rPr lang="en-US" altLang="en-US" sz="2000" dirty="0"/>
              <a:t>the elements in left sub-array are all less than pivot</a:t>
            </a:r>
          </a:p>
          <a:p>
            <a:pPr lvl="2"/>
            <a:r>
              <a:rPr lang="en-US" altLang="en-US" sz="2000" dirty="0"/>
              <a:t>elements in right sub-array are all greater than pivot</a:t>
            </a:r>
          </a:p>
          <a:p>
            <a:pPr marL="548640" lvl="2" indent="0">
              <a:buNone/>
            </a:pPr>
            <a:endParaRPr lang="en-US" altLang="en-US" sz="2000" dirty="0"/>
          </a:p>
          <a:p>
            <a:pPr lvl="1"/>
            <a:r>
              <a:rPr lang="en-US" altLang="en-US" sz="2400" dirty="0"/>
              <a:t>Recursively sort left and right sub-arrays</a:t>
            </a:r>
          </a:p>
          <a:p>
            <a:pPr lvl="1"/>
            <a:r>
              <a:rPr lang="en-US" altLang="en-US" sz="2400" dirty="0"/>
              <a:t>Concatenate left and right sub-arrays in </a:t>
            </a:r>
            <a:r>
              <a:rPr lang="en-US" altLang="en-US" sz="2400" dirty="0">
                <a:sym typeface="Wingdings" panose="05000000000000000000" pitchFamily="2" charset="2"/>
              </a:rPr>
              <a:t>O(1) time</a:t>
            </a: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0CDF-1F34-499F-A937-01A72120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8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A81E-6CDB-4E0B-9CC1-9C9F7E24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-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99A5-2F71-402B-869C-B5DFE81A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en-US" sz="3200" dirty="0"/>
              <a:t>To sort an array </a:t>
            </a:r>
            <a:r>
              <a:rPr lang="en-US" altLang="en-US" sz="3200" b="1" dirty="0"/>
              <a:t>A</a:t>
            </a:r>
          </a:p>
          <a:p>
            <a:pPr marL="45720" indent="0">
              <a:buNone/>
            </a:pPr>
            <a:endParaRPr lang="en-US" altLang="en-US" sz="3200" dirty="0"/>
          </a:p>
          <a:p>
            <a:pPr lvl="1">
              <a:buFontTx/>
              <a:buNone/>
            </a:pPr>
            <a:r>
              <a:rPr lang="en-US" altLang="en-US" sz="3200" dirty="0"/>
              <a:t>1. If the number of elements in </a:t>
            </a:r>
            <a:r>
              <a:rPr lang="en-US" altLang="en-US" sz="3200" b="1" dirty="0"/>
              <a:t>A</a:t>
            </a:r>
            <a:r>
              <a:rPr lang="en-US" altLang="en-US" sz="3200" dirty="0"/>
              <a:t> is 0 or 1, then return.  The array is sorted.</a:t>
            </a:r>
          </a:p>
          <a:p>
            <a:pPr lvl="1">
              <a:buFontTx/>
              <a:buNone/>
            </a:pPr>
            <a:r>
              <a:rPr lang="en-US" altLang="en-US" sz="3200" dirty="0"/>
              <a:t>2. Pick an element </a:t>
            </a:r>
            <a:r>
              <a:rPr lang="en-US" altLang="en-US" sz="3200" i="1" dirty="0">
                <a:solidFill>
                  <a:schemeClr val="accent2"/>
                </a:solidFill>
              </a:rPr>
              <a:t>p</a:t>
            </a:r>
            <a:r>
              <a:rPr lang="en-US" altLang="en-US" sz="3200" dirty="0"/>
              <a:t> in </a:t>
            </a:r>
            <a:r>
              <a:rPr lang="en-US" altLang="en-US" sz="3200" b="1" dirty="0"/>
              <a:t>A</a:t>
            </a:r>
            <a:r>
              <a:rPr lang="en-US" altLang="en-US" sz="3200" dirty="0"/>
              <a:t>.  This is the </a:t>
            </a:r>
            <a:r>
              <a:rPr lang="en-US" altLang="en-US" sz="3200" i="1" dirty="0">
                <a:solidFill>
                  <a:schemeClr val="accent2"/>
                </a:solidFill>
              </a:rPr>
              <a:t>pivot</a:t>
            </a:r>
            <a:r>
              <a:rPr lang="en-US" altLang="en-US" sz="3200" dirty="0">
                <a:solidFill>
                  <a:schemeClr val="accent2"/>
                </a:solidFill>
              </a:rPr>
              <a:t> </a:t>
            </a:r>
            <a:r>
              <a:rPr lang="en-US" altLang="en-US" sz="3200" dirty="0"/>
              <a:t>value.</a:t>
            </a:r>
          </a:p>
          <a:p>
            <a:pPr lvl="1">
              <a:buFontTx/>
              <a:buNone/>
            </a:pPr>
            <a:r>
              <a:rPr lang="en-US" altLang="en-US" sz="3200" dirty="0"/>
              <a:t>3. Partition </a:t>
            </a:r>
            <a:r>
              <a:rPr lang="en-US" altLang="en-US" sz="3200" b="1" dirty="0"/>
              <a:t>A</a:t>
            </a:r>
            <a:r>
              <a:rPr lang="en-US" altLang="en-US" sz="3200" dirty="0"/>
              <a:t>-{</a:t>
            </a:r>
            <a:r>
              <a:rPr lang="en-US" altLang="en-US" sz="3200" i="1" dirty="0"/>
              <a:t>p</a:t>
            </a:r>
            <a:r>
              <a:rPr lang="en-US" altLang="en-US" sz="3200" dirty="0"/>
              <a:t>} into two disjoint subsets, </a:t>
            </a:r>
            <a:r>
              <a:rPr lang="en-US" altLang="en-US" sz="3200" b="1" dirty="0"/>
              <a:t>A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 = {all values </a:t>
            </a:r>
            <a:r>
              <a:rPr lang="en-US" altLang="en-US" sz="3200" i="1" dirty="0" err="1"/>
              <a:t>x</a:t>
            </a:r>
            <a:r>
              <a:rPr lang="en-US" altLang="en-US" sz="3200" dirty="0" err="1">
                <a:sym typeface="Symbol" panose="05050102010706020507" pitchFamily="18" charset="2"/>
              </a:rPr>
              <a:t></a:t>
            </a:r>
            <a:r>
              <a:rPr lang="en-US" altLang="en-US" sz="3200" i="1" dirty="0" err="1">
                <a:sym typeface="Symbol" panose="05050102010706020507" pitchFamily="18" charset="2"/>
              </a:rPr>
              <a:t>p</a:t>
            </a:r>
            <a:r>
              <a:rPr lang="en-US" altLang="en-US" sz="3200" dirty="0">
                <a:sym typeface="Symbol" panose="05050102010706020507" pitchFamily="18" charset="2"/>
              </a:rPr>
              <a:t>}, and </a:t>
            </a:r>
            <a:r>
              <a:rPr lang="en-US" altLang="en-US" sz="3200" b="1" dirty="0">
                <a:sym typeface="Symbol" panose="05050102010706020507" pitchFamily="18" charset="2"/>
              </a:rPr>
              <a:t>A</a:t>
            </a:r>
            <a:r>
              <a:rPr lang="en-US" altLang="en-US" sz="3200" baseline="-25000" dirty="0"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ym typeface="Symbol" panose="05050102010706020507" pitchFamily="18" charset="2"/>
              </a:rPr>
              <a:t> = {all values </a:t>
            </a:r>
            <a:r>
              <a:rPr lang="en-US" altLang="en-US" sz="3200" i="1" dirty="0" err="1">
                <a:sym typeface="Symbol" panose="05050102010706020507" pitchFamily="18" charset="2"/>
              </a:rPr>
              <a:t>x</a:t>
            </a:r>
            <a:r>
              <a:rPr lang="en-US" altLang="en-US" sz="3200" dirty="0" err="1">
                <a:sym typeface="Symbol" panose="05050102010706020507" pitchFamily="18" charset="2"/>
              </a:rPr>
              <a:t></a:t>
            </a:r>
            <a:r>
              <a:rPr lang="en-US" altLang="en-US" sz="3200" i="1" dirty="0" err="1">
                <a:sym typeface="Symbol" panose="05050102010706020507" pitchFamily="18" charset="2"/>
              </a:rPr>
              <a:t>p</a:t>
            </a:r>
            <a:r>
              <a:rPr lang="en-US" altLang="en-US" sz="3200" dirty="0">
                <a:sym typeface="Symbol" panose="05050102010706020507" pitchFamily="18" charset="2"/>
              </a:rPr>
              <a:t>}.</a:t>
            </a:r>
          </a:p>
          <a:p>
            <a:pPr lvl="1"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4. Return </a:t>
            </a:r>
            <a:r>
              <a:rPr lang="en-US" altLang="en-US" sz="3200" dirty="0" err="1">
                <a:sym typeface="Symbol" panose="05050102010706020507" pitchFamily="18" charset="2"/>
              </a:rPr>
              <a:t>QuickSort</a:t>
            </a:r>
            <a:r>
              <a:rPr lang="en-US" altLang="en-US" sz="3200" dirty="0">
                <a:sym typeface="Symbol" panose="05050102010706020507" pitchFamily="18" charset="2"/>
              </a:rPr>
              <a:t>(</a:t>
            </a:r>
            <a:r>
              <a:rPr lang="en-US" altLang="en-US" sz="3200" b="1" dirty="0">
                <a:sym typeface="Symbol" panose="05050102010706020507" pitchFamily="18" charset="2"/>
              </a:rPr>
              <a:t>A</a:t>
            </a:r>
            <a:r>
              <a:rPr lang="en-US" altLang="en-US" sz="3200" baseline="-25000" dirty="0"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ym typeface="Symbol" panose="05050102010706020507" pitchFamily="18" charset="2"/>
              </a:rPr>
              <a:t>), </a:t>
            </a:r>
            <a:r>
              <a:rPr lang="en-US" altLang="en-US" sz="3200" i="1" dirty="0">
                <a:sym typeface="Symbol" panose="05050102010706020507" pitchFamily="18" charset="2"/>
              </a:rPr>
              <a:t>p</a:t>
            </a:r>
            <a:r>
              <a:rPr lang="en-US" altLang="en-US" sz="3200" dirty="0">
                <a:sym typeface="Symbol" panose="05050102010706020507" pitchFamily="18" charset="2"/>
              </a:rPr>
              <a:t>, </a:t>
            </a:r>
            <a:r>
              <a:rPr lang="en-US" altLang="en-US" sz="3200" dirty="0" err="1">
                <a:sym typeface="Symbol" panose="05050102010706020507" pitchFamily="18" charset="2"/>
              </a:rPr>
              <a:t>QuickSort</a:t>
            </a:r>
            <a:r>
              <a:rPr lang="en-US" altLang="en-US" sz="3200" dirty="0">
                <a:sym typeface="Symbol" panose="05050102010706020507" pitchFamily="18" charset="2"/>
              </a:rPr>
              <a:t>(</a:t>
            </a:r>
            <a:r>
              <a:rPr lang="en-US" altLang="en-US" sz="3200" b="1" dirty="0">
                <a:sym typeface="Symbol" panose="05050102010706020507" pitchFamily="18" charset="2"/>
              </a:rPr>
              <a:t>A</a:t>
            </a:r>
            <a:r>
              <a:rPr lang="en-US" altLang="en-US" sz="3200" baseline="-25000" dirty="0"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ym typeface="Symbol" panose="05050102010706020507" pitchFamily="18" charset="2"/>
              </a:rPr>
              <a:t>)</a:t>
            </a:r>
            <a:endParaRPr lang="en-US" alt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B67DC-D6CE-498D-8D82-F1BDF193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3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2059-FA83-4E10-9DC6-DFF0C823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-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08E8-DCAA-413A-B62E-8AD4564F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sz="3200" dirty="0"/>
              <a:t>Partition the array into left and right sub-arrays</a:t>
            </a:r>
          </a:p>
          <a:p>
            <a:pPr marL="838200" lvl="1" indent="-381000"/>
            <a:r>
              <a:rPr lang="en-US" altLang="en-US" sz="2800" dirty="0"/>
              <a:t>left sub-array  -&gt; elements </a:t>
            </a:r>
            <a:r>
              <a:rPr lang="en-US" altLang="en-US" sz="2800" dirty="0">
                <a:sym typeface="Symbol" panose="05050102010706020507" pitchFamily="18" charset="2"/>
              </a:rPr>
              <a:t></a:t>
            </a:r>
            <a:r>
              <a:rPr lang="en-US" altLang="en-US" sz="2800" dirty="0"/>
              <a:t> pivot</a:t>
            </a:r>
          </a:p>
          <a:p>
            <a:pPr marL="838200" lvl="1" indent="-381000"/>
            <a:r>
              <a:rPr lang="en-US" altLang="en-US" sz="2800" dirty="0"/>
              <a:t>right sub-array are -&gt; elements </a:t>
            </a:r>
            <a:r>
              <a:rPr lang="en-US" altLang="en-US" sz="2800" dirty="0">
                <a:sym typeface="Symbol" panose="05050102010706020507" pitchFamily="18" charset="2"/>
              </a:rPr>
              <a:t></a:t>
            </a:r>
            <a:r>
              <a:rPr lang="en-US" altLang="en-US" sz="2800" dirty="0"/>
              <a:t> pivot</a:t>
            </a:r>
          </a:p>
          <a:p>
            <a:pPr marL="457200" indent="-457200"/>
            <a:r>
              <a:rPr lang="en-US" altLang="en-US" sz="2800" dirty="0"/>
              <a:t>Getting the elements to the correct sub-array:</a:t>
            </a:r>
          </a:p>
          <a:p>
            <a:pPr marL="838200" lvl="1" indent="-381000"/>
            <a:r>
              <a:rPr lang="en-US" altLang="en-US" sz="2700" dirty="0"/>
              <a:t>Choose an element from the array as the pivot</a:t>
            </a:r>
            <a:endParaRPr lang="en-US" altLang="en-US" sz="2700" u="sng" dirty="0">
              <a:solidFill>
                <a:srgbClr val="0000FF"/>
              </a:solidFill>
            </a:endParaRPr>
          </a:p>
          <a:p>
            <a:pPr marL="838200" lvl="1" indent="-381000"/>
            <a:r>
              <a:rPr lang="en-US" altLang="en-US" sz="2700" dirty="0"/>
              <a:t>Make one pass through the rest of the array and swap as needed to put elements in partitions</a:t>
            </a:r>
            <a:endParaRPr lang="en-US" altLang="en-US" sz="23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02AA9-F510-4900-AAE5-C25F453B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8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1F19-CBF3-48B3-AA3F-F3F8AD3E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B7B2-58EC-43BE-8E0A-3BC5AE5F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altLang="en-US" sz="2800" dirty="0"/>
              <a:t>References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en-US" altLang="en-US" sz="2800" dirty="0"/>
              <a:t> to start and end of array</a:t>
            </a:r>
          </a:p>
          <a:p>
            <a:pPr marL="274320" lvl="1" indent="0">
              <a:buNone/>
            </a:pPr>
            <a:endParaRPr lang="en-US" altLang="en-US" sz="2800" dirty="0"/>
          </a:p>
          <a:p>
            <a:pPr marL="274320" lvl="1" indent="0">
              <a:buNone/>
            </a:pPr>
            <a:r>
              <a:rPr lang="en-US" altLang="en-US" sz="2800" dirty="0"/>
              <a:t>Increment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altLang="en-US" sz="2800" dirty="0"/>
              <a:t> until -&gt; 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A[front] &gt; pivot</a:t>
            </a:r>
          </a:p>
          <a:p>
            <a:pPr marL="274320" lvl="1" indent="0">
              <a:buNone/>
            </a:pPr>
            <a:endParaRPr lang="en-US" alt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altLang="en-US" sz="2800" dirty="0"/>
              <a:t>Decrement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en-US" altLang="en-US" sz="2800" dirty="0"/>
              <a:t> until -&gt; 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A[back] &lt; pivot</a:t>
            </a:r>
          </a:p>
          <a:p>
            <a:pPr marL="274320" lvl="1" indent="0">
              <a:buNone/>
            </a:pPr>
            <a:endParaRPr lang="en-US" alt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altLang="en-US" sz="2800" dirty="0"/>
              <a:t>Swap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A[front]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A[back]</a:t>
            </a:r>
          </a:p>
          <a:p>
            <a:pPr marL="274320" lvl="1" indent="0">
              <a:buNone/>
            </a:pPr>
            <a:endParaRPr lang="en-US" alt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altLang="en-US" sz="2800" dirty="0"/>
              <a:t>Repeat until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altLang="en-US" sz="2800" dirty="0"/>
              <a:t> and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back </a:t>
            </a:r>
            <a:r>
              <a:rPr lang="en-US" altLang="en-US" sz="2800" dirty="0"/>
              <a:t>cross</a:t>
            </a:r>
          </a:p>
          <a:p>
            <a:pPr marL="274320" lvl="1" indent="0">
              <a:buNone/>
            </a:pPr>
            <a:endParaRPr lang="en-US" altLang="en-US" sz="2800" dirty="0"/>
          </a:p>
          <a:p>
            <a:pPr marL="274320" lvl="1" indent="0">
              <a:buNone/>
            </a:pPr>
            <a:r>
              <a:rPr lang="en-US" altLang="en-US" sz="2800" dirty="0"/>
              <a:t>Swap pivot with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A[back]</a:t>
            </a:r>
          </a:p>
          <a:p>
            <a:pPr marL="4572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7F46D-1C6D-48AC-A09F-AC3FA090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3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04DBEA7-8828-468B-A5A4-352760481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A6C4977-725E-4C57-B376-99327C934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C84C2296-290B-489F-B4DC-3145EF6E2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25BED0C-5BAF-4157-A36F-6D553E2F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65B521BB-C8A7-4267-AC79-C3DF5715C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ECF8D472-54A6-4510-8A85-F72794B1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95F657CD-3F43-4B9C-A338-4468D38F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323BFB7D-8DEA-41E3-BC53-42B96CA9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9E95B43C-1705-4AE0-B1AC-69C1C7542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10AA0D94-994D-4BCE-91CB-89ADB4B47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8210" name="Text Box 18">
            <a:extLst>
              <a:ext uri="{FF2B5EF4-FFF2-40B4-BE49-F238E27FC236}">
                <a16:creationId xmlns:a16="http://schemas.microsoft.com/office/drawing/2014/main" id="{4168F28B-A851-4590-91AD-2B28CD916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24" y="5675616"/>
            <a:ext cx="6789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 dirty="0" err="1"/>
              <a:t>i</a:t>
            </a:r>
            <a:endParaRPr lang="en-US" altLang="en-US" b="1" dirty="0"/>
          </a:p>
        </p:txBody>
      </p:sp>
      <p:sp>
        <p:nvSpPr>
          <p:cNvPr id="8212" name="Line 20">
            <a:extLst>
              <a:ext uri="{FF2B5EF4-FFF2-40B4-BE49-F238E27FC236}">
                <a16:creationId xmlns:a16="http://schemas.microsoft.com/office/drawing/2014/main" id="{AC3DBDD1-8C46-4753-AB44-4B5F26DCDA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1">
            <a:extLst>
              <a:ext uri="{FF2B5EF4-FFF2-40B4-BE49-F238E27FC236}">
                <a16:creationId xmlns:a16="http://schemas.microsoft.com/office/drawing/2014/main" id="{D67C0CAE-CFA0-4077-A507-991025B03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0DB2D31C-1E19-42B5-9365-4E1963678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524" y="5675935"/>
            <a:ext cx="6789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 dirty="0"/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C9B80-D809-4337-872A-37AC20B6661A}"/>
              </a:ext>
            </a:extLst>
          </p:cNvPr>
          <p:cNvSpPr txBox="1"/>
          <p:nvPr/>
        </p:nvSpPr>
        <p:spPr>
          <a:xfrm>
            <a:off x="2057400" y="3175337"/>
            <a:ext cx="497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lowIndex</a:t>
            </a:r>
            <a:r>
              <a:rPr lang="en-US" dirty="0"/>
              <a:t> = 0</a:t>
            </a:r>
          </a:p>
          <a:p>
            <a:r>
              <a:rPr lang="en-US" dirty="0" err="1"/>
              <a:t>upIndex</a:t>
            </a:r>
            <a:r>
              <a:rPr lang="en-US" dirty="0"/>
              <a:t> = 8</a:t>
            </a: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888A047F-C07B-4A22-B3D2-309053EF6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C6D635C-DD23-43CA-BC87-A8C5FEC5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3874984-623F-4617-ACE1-776678805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32DCB8B7-B9F4-44CE-B214-31BCFE0CE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A5F48E55-0178-45F7-AE5C-F937F3E2A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6EE79911-8C88-4B1B-A3A1-91ECD614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A37C93CA-4AB1-470B-81F4-342E23BB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16C88A1E-C07D-4EE7-9700-A3C96BCC1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FA8E5C0A-FCFD-44C1-A6FC-ED7DAA60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B3A9C720-50ED-47E9-8BE6-85AB94721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5C58BF59-E9D3-4986-B779-9A7026439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3D55D105-2E85-46E0-9E4C-1B6400C5FA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34C7FEFE-223B-4995-8E06-9E9DB0599D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9D24A61B-78C5-4FAE-AAC6-CCA9167F3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6"/>
            <a:ext cx="50642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r>
              <a:rPr lang="en-US" altLang="en-US" dirty="0"/>
              <a:t>		++</a:t>
            </a:r>
            <a:r>
              <a:rPr lang="en-US" altLang="en-US" dirty="0" err="1"/>
              <a:t>i</a:t>
            </a:r>
            <a:r>
              <a:rPr lang="en-US" altLang="en-US" dirty="0"/>
              <a:t>;</a:t>
            </a:r>
          </a:p>
          <a:p>
            <a:endParaRPr lang="en-US" altLang="en-US" dirty="0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020B0FC1-1EDD-4102-A77A-0F154BAC9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24" y="5675616"/>
            <a:ext cx="6789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 dirty="0" err="1"/>
              <a:t>i</a:t>
            </a:r>
            <a:endParaRPr lang="en-US" altLang="en-US" b="1" dirty="0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D3190EFF-1E93-4C8F-B745-5C9DF0D33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524" y="5675935"/>
            <a:ext cx="6789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 dirty="0"/>
              <a:t>j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7B90932C-4584-4D84-9C3D-842D0F83B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1CB086C-D8B2-478F-97B9-99075486E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78BC793-685E-487F-B46D-FB4940113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6089A93-5D4B-4AD7-86FD-C3DCDA987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8E440C76-F5A7-469E-AE1D-9E602F7D9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01C3A453-19A7-4FC3-80A5-134612F83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B1D8899D-2087-4CEA-BE6A-CFA42FA61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E2E4FCD6-CD86-418B-956D-DBD1B4B09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C7068BE6-E936-4268-BFA9-4C9B060C9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E81F8D9E-118A-44C1-97F9-5403B7D84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BB3BE9F3-F9A0-464C-A02C-D48879FA3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11279" name="Line 15">
            <a:extLst>
              <a:ext uri="{FF2B5EF4-FFF2-40B4-BE49-F238E27FC236}">
                <a16:creationId xmlns:a16="http://schemas.microsoft.com/office/drawing/2014/main" id="{86666C9C-5161-49D5-B06B-B03E2B593A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29834464-208A-4162-9E20-226F6B79F7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2869CC2F-CFEE-4F39-8B2A-E4FD0DC64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6"/>
            <a:ext cx="50642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r>
              <a:rPr lang="en-US" altLang="en-US" dirty="0"/>
              <a:t>		++</a:t>
            </a:r>
            <a:r>
              <a:rPr lang="en-US" altLang="en-US" dirty="0" err="1"/>
              <a:t>i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9AD53169-7142-4A02-82A2-86F77D0BE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640" y="5644794"/>
            <a:ext cx="6789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 dirty="0" err="1"/>
              <a:t>i</a:t>
            </a:r>
            <a:endParaRPr lang="en-US" altLang="en-US" b="1" dirty="0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9E8A233B-8012-49F6-9E72-D3991B01F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278" y="5645113"/>
            <a:ext cx="6789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 dirty="0"/>
              <a:t>j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41B4EAAB-7A90-46B6-A850-1312B4346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F5E4-22FF-438D-A309-D022806A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19805-ECEF-4AD4-900E-13A7911C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43B503E-11E1-46C9-9695-5EB9223F03C4}"/>
              </a:ext>
            </a:extLst>
          </p:cNvPr>
          <p:cNvSpPr txBox="1">
            <a:spLocks noChangeArrowheads="1"/>
          </p:cNvSpPr>
          <p:nvPr/>
        </p:nvSpPr>
        <p:spPr>
          <a:xfrm>
            <a:off x="1099334" y="1757738"/>
            <a:ext cx="9919186" cy="4304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Based on technique of card players to arrange a hand</a:t>
            </a:r>
          </a:p>
          <a:p>
            <a:pPr lvl="1"/>
            <a:r>
              <a:rPr lang="en-US" altLang="en-US" sz="2400" dirty="0"/>
              <a:t>Player keeps cards picked up so far in </a:t>
            </a:r>
            <a:r>
              <a:rPr lang="en-US" altLang="en-US" sz="2400" i="1" u="sng" dirty="0"/>
              <a:t>sorted order</a:t>
            </a:r>
          </a:p>
          <a:p>
            <a:pPr lvl="1"/>
            <a:r>
              <a:rPr lang="en-US" altLang="en-US" sz="2400" dirty="0"/>
              <a:t>When the player picks up a new card</a:t>
            </a:r>
          </a:p>
          <a:p>
            <a:pPr lvl="2"/>
            <a:r>
              <a:rPr lang="en-US" altLang="en-US" sz="2000" dirty="0"/>
              <a:t>Makes room for the new card</a:t>
            </a:r>
          </a:p>
          <a:p>
            <a:pPr lvl="2"/>
            <a:r>
              <a:rPr lang="en-US" altLang="en-US" sz="2000" dirty="0"/>
              <a:t>Then inserts it in its proper 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0B4A6-F13F-4A56-87AE-291257CA3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9" y="3909746"/>
            <a:ext cx="91440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49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6E4064C-9332-4321-9D74-1F3E5A319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AC9CA5E-1273-4958-B869-10140B047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C6A2631D-5D83-468D-A248-C725D7304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864F688A-EDC8-43DE-B4ED-93EE6783C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273B3F0D-6609-4349-B2C7-618B109F5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DB595395-AC21-4F7E-94C4-7A57CD9AA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22CF7A0C-80D7-45CC-92AF-B289EF369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496DBC84-124C-4020-89B5-A9676ADC9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22784AF7-A61B-4E23-8017-878F6AC1F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7AF3B053-ADD0-4581-A689-7206E0CF3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120271C1-1A49-45DD-9781-52DBA399F4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6E360C04-E273-4571-BFEF-55E617694E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Text Box 17">
            <a:extLst>
              <a:ext uri="{FF2B5EF4-FFF2-40B4-BE49-F238E27FC236}">
                <a16:creationId xmlns:a16="http://schemas.microsoft.com/office/drawing/2014/main" id="{4ADF6538-FD49-4302-AFBA-1420F283A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6"/>
            <a:ext cx="50642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r>
              <a:rPr lang="en-US" altLang="en-US" dirty="0"/>
              <a:t>		++</a:t>
            </a:r>
            <a:r>
              <a:rPr lang="en-US" altLang="en-US" dirty="0" err="1"/>
              <a:t>i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741A770B-5DBB-4EB5-95B1-044177BB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5249" y="5633126"/>
            <a:ext cx="6789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 dirty="0" err="1"/>
              <a:t>i</a:t>
            </a:r>
            <a:endParaRPr lang="en-US" altLang="en-US" b="1" dirty="0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4295FEA-8AB8-4617-9B54-2CF48D5E3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524" y="5675935"/>
            <a:ext cx="6789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 dirty="0"/>
              <a:t>j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CB6AAE6D-8931-4F97-864D-A601EC99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8A9A121-2903-4D75-9DD3-869B56803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5F126D2-07EC-4666-9886-CA0965E32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88D3174-4903-434E-8419-3A2655A34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E64E82DD-7501-4DAE-9360-8BCDAE08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51CE2BA9-EE01-4A78-8F9A-5F055CB8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823C52DC-57EA-4E82-B47C-7442B4124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5169D09E-2963-4D01-9069-ED6F3B00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2EEDA59C-3B09-4228-ADFC-75CDF1A3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5121379F-E99B-49C4-AD08-9637D5F36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42747774-6D78-4ABC-AFCC-1A359854F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4B137F4A-9E5D-4325-A6A8-F24A3D1C9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076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4E792FAC-955A-4624-AE88-3BF6973B8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2276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2ABC2BFC-5F3C-4B51-9593-48CB440A5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D6C5D325-B48A-4CC3-88AE-31CCBC5CF4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B13120E1-AF3B-4FB0-AB7F-9281F9A25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1BF4D3AA-60CE-4183-B448-DCC3F3B3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4340AE3-179D-43A5-B553-0473FC922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47B9095-3A71-4D89-9D1A-37E25749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E8E5E14-AFB4-45CB-AA1D-1A2F4B1AA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DA8D49A-6E85-4D4B-82FF-73E93E199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737303F2-367B-43E2-A60E-56828FC8B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39BD7E7C-2438-423B-B152-F0979E9D8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F0026124-D60D-42D7-A652-B52091B30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F15379D4-C1E7-4F24-946C-9716F4157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5E375A53-4B85-4AAD-9B8F-352DC111C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96BA5683-AA26-483C-851B-2D5F8866D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F6E4AFB9-E95B-49E7-B6F0-5FDB22A7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933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4FA214F6-4166-4E49-B134-1C8CE0BB9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059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C5435CDA-E293-4F70-A638-0026B25F5F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B968FB23-087F-486E-8FE9-0ECDB9DB04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E70AD98D-4FE1-49AB-BEE7-028B35C78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3CEC5AFC-2F91-48D7-9266-C2DAF5A01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3EA7971-CCC7-4E3D-8D18-8245DB114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D96BB93-092F-4780-AD6B-43543C09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BBE471-9515-4B38-9DE1-9AD22C4C5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49628FD3-51ED-4B41-B2DD-745191D1F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2EB0C8C-64BB-4301-8B53-97B0FC4E6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688FD634-70DD-415A-8346-01838DDCE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D20D521D-EB42-4CAE-9092-4C18F6DC5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F25DF93C-2DB2-4035-AC73-3EE00F4C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EE0B9098-4B58-458A-A7FB-9B735FC2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712976A2-C840-4374-A005-29F2F5192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B835DDAD-B2F6-4D11-AD24-1DE7B2B5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173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CD00DDAF-D49A-429C-BF28-49947D515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573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id="{8289D1CF-5BCA-46E1-8469-8A1E6855EA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>
            <a:extLst>
              <a:ext uri="{FF2B5EF4-FFF2-40B4-BE49-F238E27FC236}">
                <a16:creationId xmlns:a16="http://schemas.microsoft.com/office/drawing/2014/main" id="{7083D69F-8218-484D-A291-4ABFB5AA3B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24BA943A-941A-465D-90A8-44DFB9F40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6404" name="Freeform 20">
            <a:extLst>
              <a:ext uri="{FF2B5EF4-FFF2-40B4-BE49-F238E27FC236}">
                <a16:creationId xmlns:a16="http://schemas.microsoft.com/office/drawing/2014/main" id="{B2700C23-39F6-41FB-B883-CF607F62B4B1}"/>
              </a:ext>
            </a:extLst>
          </p:cNvPr>
          <p:cNvSpPr>
            <a:spLocks/>
          </p:cNvSpPr>
          <p:nvPr/>
        </p:nvSpPr>
        <p:spPr bwMode="auto">
          <a:xfrm>
            <a:off x="5867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60F4EE79-00FD-4388-A78F-D91010CD9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EBD0A9E-5AD3-4723-9FFF-6896ACA2F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0E8CE1B-9321-46AE-B1FA-269F5E71D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03514231-71E7-4F6C-82E5-8D281382B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1B8102BB-56F4-42D3-BC4C-BAA5A0B89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3A1257BA-53DD-413C-9AF9-542974DC5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3B061CE7-3F4F-4A2E-BDBD-3CB5EBCAD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156A4851-1581-45B5-9B31-0D10FDADE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E180E9F4-4619-48C9-B9A4-F90177BB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5BC8FA3B-6D8A-44D8-B100-F086CC518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A691B24C-9C88-4C9B-A50F-CF85E3BD0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FD759998-0A80-42ED-8C95-18B4EEACE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387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7C8F04B5-8570-4719-BB2C-35439C8A9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787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59D670DE-FC22-45C5-B1B0-E2368BED39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C7C46985-76BB-4EDE-9718-44FE1EA254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4B225C54-1EF4-4D6E-98F2-3562E2D87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7426" name="Freeform 18">
            <a:extLst>
              <a:ext uri="{FF2B5EF4-FFF2-40B4-BE49-F238E27FC236}">
                <a16:creationId xmlns:a16="http://schemas.microsoft.com/office/drawing/2014/main" id="{1BE18ABF-6F50-44EA-89EC-CD0EB8A39ECD}"/>
              </a:ext>
            </a:extLst>
          </p:cNvPr>
          <p:cNvSpPr>
            <a:spLocks/>
          </p:cNvSpPr>
          <p:nvPr/>
        </p:nvSpPr>
        <p:spPr bwMode="auto">
          <a:xfrm>
            <a:off x="5867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721C4320-D65F-43BE-A97B-67AB876D1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039AA24-3CD0-4F01-B213-B5D5D4B6B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CFEEF00-AA9F-4962-970C-1EF069886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C49399D-D517-4C05-AAB1-C5FE48E0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FB58FED6-2317-43CB-88B7-56E9016B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4600A97F-C5A5-4499-A2A1-C9DB4F711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33B42553-6C8F-4905-A595-EEA72AB70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8E8E9A56-8B25-403D-B1D1-163BBC00F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9C0CCBFA-1B1D-4957-940C-92E139021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67DF6CEB-3522-4D4F-8482-85254AD2D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93A8EA3A-DB1C-41D7-9C82-9B3E7D598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F7FE434B-9604-41BA-B8BD-67DC985B2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622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59A4B762-5B73-416C-98B4-8AC848B65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022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id="{91F600C4-7A09-40FB-A7C2-702D7F1EAA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1228F1B4-43AC-4CFF-B8A7-0314C5FE0B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Text Box 17">
            <a:extLst>
              <a:ext uri="{FF2B5EF4-FFF2-40B4-BE49-F238E27FC236}">
                <a16:creationId xmlns:a16="http://schemas.microsoft.com/office/drawing/2014/main" id="{B2DBA216-6945-49B4-81AC-9AB5325FC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16664757-F9F6-421F-B6B6-FA03695A4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AF1DC0B-B327-4C1A-A6EC-986516162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D2DBBAB-B80F-45DC-A1C8-525FA3435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051261C1-F567-4653-8EC2-3ED0CAC4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A5108E93-EBC2-4AD7-96D5-98F5EDF2A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324FED5E-B1DD-4B39-9658-DEEED6AC9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778DE0CC-CC1E-4F32-82FD-ECE1D3BF9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A3208069-C2A2-4446-95DD-4ED80A24F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DF85F4B2-57D7-4B3C-B0F0-5EA63C7B4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4C2E47B3-2BB6-4426-A6A7-ED94652CE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B33A5BCA-3EFF-481C-A894-037A431B8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176449EC-7921-40CA-8C91-E47029F36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076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B3425F9C-8B3B-4FF5-ABE0-B90C21291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476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A89D5A44-3990-45AA-8CD5-BEDA5F31F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DF0D92AB-FD35-445D-8189-97F3DA2041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AAA12E07-D3FC-498F-87D2-F93E1FCF6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6856EE17-C7CE-44B4-82D9-32BD19299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EACA7D62-0716-4B6C-B9CD-2A70A2558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4492161-00D3-46C0-ACCC-650EAC4AD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A115034-8514-4DBD-9D8B-3F3F4B3EE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1576CDF9-72A4-49EE-BB4E-77A8E0810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0C7FA833-0BB6-4E7E-A850-0BB20D7D1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A947B5D0-9063-4B7F-B0A0-0DB919639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178F8CC9-E1CF-4169-9D18-DB504CBC5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1CA9FBAE-D1DD-40E2-A8CE-E0C56524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866D7A7D-6644-4167-9AA5-17C636539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4CD33A14-1124-4B03-A296-D9DA6392C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1AC6C8E1-7A56-4AF3-A515-9DC1EAB0B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5DE368C9-DC41-44FD-B1E8-540BEEA56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021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50D2B4AA-E3D0-4C0C-9ADC-E4967D590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021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id="{0031294F-04A0-467B-BCDC-F6536E26BD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76A4FB94-BFCE-4405-956A-7BD280B6C3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17">
            <a:extLst>
              <a:ext uri="{FF2B5EF4-FFF2-40B4-BE49-F238E27FC236}">
                <a16:creationId xmlns:a16="http://schemas.microsoft.com/office/drawing/2014/main" id="{17D802FB-6192-4881-B884-549C97C66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AC1F0F4C-0374-4358-B2A7-11B893E35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E23433E7-8285-4708-A0AC-948F4B8BC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096469F-2654-46B5-BB96-45AB8D25C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64188B-4FB4-4D46-8678-760C4128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31AE60A7-499C-4FE1-B176-8E6BCB7B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E105BEB6-38FF-4889-8B6E-A0956B415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907605CE-BCA8-427B-BBC0-8AD3DAA5D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37889BF3-E320-4AA3-8931-0BDA33CCD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810AFFAF-80F9-4FE1-99AA-67037524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AB6EFF90-3889-41E6-A5E5-90487B141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E25F8D3D-B7AC-4A1D-8A3C-8243EEE23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DC37C2DC-219B-43EF-8791-CA190CD8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FEF26E17-897E-4EC8-9FE0-FA26DA80A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337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3499106B-E836-49C4-B2A9-1B6E0E865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337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95A05B8A-F825-479A-8FAF-9011636A61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B2803729-4772-481E-9E65-183F6A673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A9695D01-D4D5-4319-9CFA-DE327ADBB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5C60C2E8-F9DD-484B-82C8-2003563BB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CD94E3B4-ADB5-4F26-BC76-5E8FF1F0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E151912-4212-4894-829D-19BB3F1AA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6153074-4F45-4C2D-B37E-901E984D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DCC1642E-0057-4FD0-A9F9-59B95CB8D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4754ABD3-F30D-4D27-AC5F-CE835D644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BAE662B9-604D-47F8-8BDB-677447FE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95FE5D88-A278-4473-A713-097B85A6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8D389EA1-AAF8-4BD6-9335-E3EFFA487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B154AED2-CD0A-4615-A0A1-33F8D94A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29521AF3-BA66-42FE-8DD9-42B62DC41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146F44A6-9B10-43F9-AC01-2B1EDDFD2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7330B034-B8DF-437C-8929-83567372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339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22542" name="Text Box 14">
            <a:extLst>
              <a:ext uri="{FF2B5EF4-FFF2-40B4-BE49-F238E27FC236}">
                <a16:creationId xmlns:a16="http://schemas.microsoft.com/office/drawing/2014/main" id="{0815E04D-4329-4D24-BF4D-56D177A6D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339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22543" name="Line 15">
            <a:extLst>
              <a:ext uri="{FF2B5EF4-FFF2-40B4-BE49-F238E27FC236}">
                <a16:creationId xmlns:a16="http://schemas.microsoft.com/office/drawing/2014/main" id="{6EFE47C2-ED69-4872-A812-672001B424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>
            <a:extLst>
              <a:ext uri="{FF2B5EF4-FFF2-40B4-BE49-F238E27FC236}">
                <a16:creationId xmlns:a16="http://schemas.microsoft.com/office/drawing/2014/main" id="{C9D6F4C3-CCB0-4BC6-8706-8D7C54C036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72BDEA2F-5EC4-4742-A439-68303F5AD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2546" name="Line 18">
            <a:extLst>
              <a:ext uri="{FF2B5EF4-FFF2-40B4-BE49-F238E27FC236}">
                <a16:creationId xmlns:a16="http://schemas.microsoft.com/office/drawing/2014/main" id="{FB4FAA76-8F55-49D1-8C98-51C53FE51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A8D17734-661C-4AD6-A752-E96246257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0A54D5-0191-45AD-BB2D-0D79CB6C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589E1-ADFD-4075-9CB0-85534A97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0A5D370-140F-4496-B7B1-0374C9E1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08" y="2072491"/>
            <a:ext cx="7543800" cy="305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6">
            <a:extLst>
              <a:ext uri="{FF2B5EF4-FFF2-40B4-BE49-F238E27FC236}">
                <a16:creationId xmlns:a16="http://schemas.microsoft.com/office/drawing/2014/main" id="{258294C1-D318-46B1-A94E-1E1672701E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8171" y="2649876"/>
            <a:ext cx="533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2653A5FB-E955-495E-A51A-FDF83F1162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8771" y="2649876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1BC63839-CA77-4FF8-83FE-3DC7D6D577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9371" y="3030876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47578FA4-C1B2-41DF-AAC7-01EB244DB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9971" y="3564276"/>
            <a:ext cx="609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9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B3ECEA2-A0CF-43EA-9E3C-7789E781F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52F9F18-DDA8-4BD2-B074-283EEB68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654FF313-EA37-4F70-BAE3-CB3F58287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16715DB-708F-4693-9AF9-7E698A33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2C3A3FA6-EA8F-4463-BBB6-38D0E6A0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7E91AFF-CEA4-4E20-87C9-37880B23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EEE0E0C0-36C1-42E7-B6C9-BCD1BCB62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D5B78C32-E6F0-452A-B6B2-9CF1829F5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289206B4-139A-4B14-96B3-F82193D15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D5DFF475-FCA6-4B61-BD37-2B0F5BD39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65AFB76E-121C-441B-AF78-A1A7A57C2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018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E942495F-581E-49E7-8544-DD64289A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018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23567" name="Line 15">
            <a:extLst>
              <a:ext uri="{FF2B5EF4-FFF2-40B4-BE49-F238E27FC236}">
                <a16:creationId xmlns:a16="http://schemas.microsoft.com/office/drawing/2014/main" id="{3856611A-11A2-4CDE-BAB0-892C87D678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>
            <a:extLst>
              <a:ext uri="{FF2B5EF4-FFF2-40B4-BE49-F238E27FC236}">
                <a16:creationId xmlns:a16="http://schemas.microsoft.com/office/drawing/2014/main" id="{F54CAEE0-4C10-4B93-9344-BB095AB277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id="{97DCA239-3C39-43EB-ACEC-59FAB7916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3570" name="Line 18">
            <a:extLst>
              <a:ext uri="{FF2B5EF4-FFF2-40B4-BE49-F238E27FC236}">
                <a16:creationId xmlns:a16="http://schemas.microsoft.com/office/drawing/2014/main" id="{DB29B4BB-ED75-4326-AF92-9CA08E73E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Freeform 19">
            <a:extLst>
              <a:ext uri="{FF2B5EF4-FFF2-40B4-BE49-F238E27FC236}">
                <a16:creationId xmlns:a16="http://schemas.microsoft.com/office/drawing/2014/main" id="{6870DF5C-4152-4A56-B8B6-AE01F99AE17B}"/>
              </a:ext>
            </a:extLst>
          </p:cNvPr>
          <p:cNvSpPr>
            <a:spLocks/>
          </p:cNvSpPr>
          <p:nvPr/>
        </p:nvSpPr>
        <p:spPr bwMode="auto">
          <a:xfrm>
            <a:off x="6477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2F1BE056-320A-412E-B80F-4E3B3518E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3" name="Text Box 17">
            <a:extLst>
              <a:ext uri="{FF2B5EF4-FFF2-40B4-BE49-F238E27FC236}">
                <a16:creationId xmlns:a16="http://schemas.microsoft.com/office/drawing/2014/main" id="{19B96488-25A9-466E-AA00-CA176EF71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7D4BF20-B910-40FD-831F-B1B4CFBF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A5DDACE-C5FA-4E49-920B-A87141DDE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542DE915-A1BC-4EDB-AEDC-8632B1351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4B044A58-6AE0-4ABB-908D-CD64AE423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4493FA46-51DA-4660-985B-DC96C97BC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808B4370-8FD3-4E05-ABB6-1CE584893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CCECA505-0CCF-4D59-AED4-B237B1FC2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F276FE17-B8BE-4F98-9F29-5363CC2DC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40310866-1B04-4AC5-B31A-055614A7A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05CF7091-2320-4203-8FD5-5572996FD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BA1EC411-C762-40B4-98C2-EDB8A421D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07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5804EAE7-1A01-4AAF-B912-4A5103B2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807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5033D316-6CAD-40B1-8782-B46B4706A9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>
            <a:extLst>
              <a:ext uri="{FF2B5EF4-FFF2-40B4-BE49-F238E27FC236}">
                <a16:creationId xmlns:a16="http://schemas.microsoft.com/office/drawing/2014/main" id="{DF2181BA-70AA-43A5-9802-DED0A12149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id="{B92C59E1-4135-4CDD-9778-C2F183282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Freeform 19">
            <a:extLst>
              <a:ext uri="{FF2B5EF4-FFF2-40B4-BE49-F238E27FC236}">
                <a16:creationId xmlns:a16="http://schemas.microsoft.com/office/drawing/2014/main" id="{EC260426-6725-43FE-A4B8-2C4CEA77388F}"/>
              </a:ext>
            </a:extLst>
          </p:cNvPr>
          <p:cNvSpPr>
            <a:spLocks/>
          </p:cNvSpPr>
          <p:nvPr/>
        </p:nvSpPr>
        <p:spPr bwMode="auto">
          <a:xfrm>
            <a:off x="6477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061CC0F1-077C-445C-8C59-13730010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171BB9B2-C00A-4494-9202-9D8C475E2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B5A257B-5CE8-4864-98BC-453C39E75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83A8393C-D1FD-4AE7-9098-ED8918D14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70AD4BD0-11D6-44C4-8A4E-6746FFF45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99C7075E-C106-4902-BEDF-3087479A9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494C7CB0-B15D-457B-919F-9129324DB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DA457904-B2C1-471D-8FB6-74EDBD753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94A417CE-CE2A-4E08-8CA1-8C67DF87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129519D0-898E-4DB6-AD3B-F0E1A0BAE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9D703E18-8852-49A1-BBAF-CC956B225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339F5126-5662-47E6-8E40-45D2A8E9D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17B146A9-C0E2-4A18-9AF8-B1C4869A0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749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348EAAAA-B799-49F2-9FBB-8EC99D2FF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6749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25616" name="Line 16">
            <a:extLst>
              <a:ext uri="{FF2B5EF4-FFF2-40B4-BE49-F238E27FC236}">
                <a16:creationId xmlns:a16="http://schemas.microsoft.com/office/drawing/2014/main" id="{1DCE19D2-C615-4226-B86F-FE31B4FD61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7">
            <a:extLst>
              <a:ext uri="{FF2B5EF4-FFF2-40B4-BE49-F238E27FC236}">
                <a16:creationId xmlns:a16="http://schemas.microsoft.com/office/drawing/2014/main" id="{B2365277-6D41-42CA-8D51-DEED87A23A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3B076ED5-6ABF-4947-9D51-6E47203DD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EFF7B9AD-3552-4142-AEDD-90CA420D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467D46A7-5827-4124-BF0C-5C86BD055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82D082B-F4BA-4A20-83BC-AEC2679F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4A2DDEA4-221E-4A2B-8479-8C0C419A2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4591B14A-8E49-4150-956D-2AE0A3DD4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8D11F705-6227-4D2C-A519-F515E86FC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B5FE88E6-2349-425A-AF18-8CA1D688B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50BD7C0A-F901-4BB5-BA15-05FE81347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DD9B649C-6422-4DA7-A33C-A3E403707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E8494E06-A4D2-4E19-A93F-215A40042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C02DEF4F-2BFD-4535-9F60-449185B22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3C01F37C-F13C-426C-BD74-83B8F4413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A94F8D9B-E0A2-4CEA-9B72-F39AF1AAF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07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FC9CABF5-3EA6-4C53-8DA7-C77CDD57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807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71654771-1C4E-4067-AF47-680124AD09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624910DC-0CE0-4055-BA94-E8F037257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CB84DBBD-1FD6-4565-96B1-66E8B4251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7CA5D4D4-E6B1-487B-9C39-65ABB28B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526E7E1D-CBBC-44E7-AB04-1266270E0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36BEA54-F1DA-453B-97BC-7BBDC0E1C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7C36C88B-0EF6-4D84-8783-D7DBC247B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758023C1-230E-4EBD-BD62-C9C40FAD0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B6250727-0731-4BA4-BD58-B66D5CF6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588AD171-1F3D-47DF-9B07-F1E4355CD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22A75FFC-4455-42F3-9264-D8294A40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CA0E20B5-DA84-4542-A546-BC702279C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7658" name="Rectangle 10">
            <a:extLst>
              <a:ext uri="{FF2B5EF4-FFF2-40B4-BE49-F238E27FC236}">
                <a16:creationId xmlns:a16="http://schemas.microsoft.com/office/drawing/2014/main" id="{0EA45E16-6CFB-42AF-9543-CE334BAE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C2201984-58AB-4079-894E-3641A6E98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B407346D-6ADB-459C-B251-9A2243524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B42711E8-4D34-4420-A648-5501F7F6C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339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E2CE7AE7-11FF-4F2D-9A3B-22E8D3547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339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27664" name="Line 16">
            <a:extLst>
              <a:ext uri="{FF2B5EF4-FFF2-40B4-BE49-F238E27FC236}">
                <a16:creationId xmlns:a16="http://schemas.microsoft.com/office/drawing/2014/main" id="{9E1658D9-3005-4A4A-B727-432013884B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7">
            <a:extLst>
              <a:ext uri="{FF2B5EF4-FFF2-40B4-BE49-F238E27FC236}">
                <a16:creationId xmlns:a16="http://schemas.microsoft.com/office/drawing/2014/main" id="{53BA5DC5-970B-4ED9-9A36-429C0C442F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1724F3DF-F7B2-46C1-B08B-D131623D9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609B2403-B8B3-4A01-B925-55F40287E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F857C850-A476-4320-9D39-C7A86BB6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3033EAB-F3BE-418F-9AC4-755FFB127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02209AE8-7627-491B-863D-D07AFC04F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664FAB0A-B4EE-4BF0-8392-7B491E971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0371AA25-5EA2-4978-8454-80A8DC0EC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7BD256D0-B0AD-4C22-90EF-236193546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FF744455-D1D6-4851-8FF9-2CC1981B4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E015E49B-19BA-4C1B-BE2C-C2A0AF43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DF9DE355-BC38-4071-B20E-BA338C194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9707" name="Rectangle 11">
            <a:extLst>
              <a:ext uri="{FF2B5EF4-FFF2-40B4-BE49-F238E27FC236}">
                <a16:creationId xmlns:a16="http://schemas.microsoft.com/office/drawing/2014/main" id="{C27E1368-6A88-453D-92BA-1C17388C8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4C1321F5-C40C-42F2-9F4A-6DB1F3F4A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6F2E9E39-E671-4FAB-8CD8-4CCD4B05F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6885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5C640F3B-22C0-48D7-BA3A-22313D6A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885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66CA335D-7338-4A3C-88E6-BA44F454D5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id="{5FA8179C-2DB3-4469-9A67-8A9111669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D08CAE95-E9D2-417C-AB40-6E15DA437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A624DA40-8F24-444A-8601-85D4FA907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886" y="4803795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 [4]     [5]      [6]     [7]      [8]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B0F1E724-00CF-40BC-A07F-D05F27D55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29B8410-93CA-4A75-97CF-D6A192094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E1A83F4B-BC6C-4D2D-8D01-255B681A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DDE4FD53-17F2-43C6-AF43-7D6413163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1E29A53B-1F5E-4FB3-ADF3-239C5114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1B77CF2F-B8F7-4444-B148-1C2B2C44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A5B7DDB9-02ED-40CC-8669-AC0A60936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DF0A0379-591C-449E-9EA2-188C9F6C5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CB4EB8DA-536B-49C2-A12C-211C7D34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35800568-961C-4AA8-ABD0-B27FFD6EB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777C70FA-2BC2-42E6-886B-4785ADB28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237DCF92-EA2B-4222-A3B4-7488517EA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07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C6201C18-630F-4493-B08B-E855ED4FE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807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6F50BFD2-4FE6-40A3-AC7A-61932AE8E1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2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>
            <a:extLst>
              <a:ext uri="{FF2B5EF4-FFF2-40B4-BE49-F238E27FC236}">
                <a16:creationId xmlns:a16="http://schemas.microsoft.com/office/drawing/2014/main" id="{8C9D5C6B-DAF4-4C50-A71A-76107A7A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A1743C77-4CCB-4BB8-874A-0062826FA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B5E42EA9-5409-4528-8FAC-107F29C46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00600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[4]      [5]      [6]     [7]      [8]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CCFB69F6-CF07-448E-852C-2CFE3C21B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840EBAC-5140-4D21-88DA-1EFC8FBC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6728E7B0-C51E-4048-B21F-330CD0878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331D8C5B-2684-4FB0-B68E-8389D1159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C201AB5C-4846-4A77-9D07-2EAFC1402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07C9E285-CF59-443B-8DF8-78E3B166E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E739E46E-54EF-42A8-AE53-7AE2250D4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id="{EECE8E91-F997-4BDA-8179-11A7CB0F0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0730" name="Rectangle 10">
            <a:extLst>
              <a:ext uri="{FF2B5EF4-FFF2-40B4-BE49-F238E27FC236}">
                <a16:creationId xmlns:a16="http://schemas.microsoft.com/office/drawing/2014/main" id="{0A6B3F90-6AF5-44B0-BA5E-962D521DA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0731" name="Rectangle 11">
            <a:extLst>
              <a:ext uri="{FF2B5EF4-FFF2-40B4-BE49-F238E27FC236}">
                <a16:creationId xmlns:a16="http://schemas.microsoft.com/office/drawing/2014/main" id="{CF55ADEF-5C74-4345-88F3-ACB392B4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DE822246-786B-4941-A5A1-3CBD699F8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CDB96BF0-8898-4C50-97BB-642D3390D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747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30735" name="Text Box 15">
            <a:extLst>
              <a:ext uri="{FF2B5EF4-FFF2-40B4-BE49-F238E27FC236}">
                <a16:creationId xmlns:a16="http://schemas.microsoft.com/office/drawing/2014/main" id="{F113F1AA-4E43-4BFB-A3C8-691399388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6747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30736" name="Line 16">
            <a:extLst>
              <a:ext uri="{FF2B5EF4-FFF2-40B4-BE49-F238E27FC236}">
                <a16:creationId xmlns:a16="http://schemas.microsoft.com/office/drawing/2014/main" id="{4023F545-7E8C-4C51-8A5B-140D195729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>
            <a:extLst>
              <a:ext uri="{FF2B5EF4-FFF2-40B4-BE49-F238E27FC236}">
                <a16:creationId xmlns:a16="http://schemas.microsoft.com/office/drawing/2014/main" id="{059FBD58-7094-4B6F-8894-E651B2CCCA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>
            <a:extLst>
              <a:ext uri="{FF2B5EF4-FFF2-40B4-BE49-F238E27FC236}">
                <a16:creationId xmlns:a16="http://schemas.microsoft.com/office/drawing/2014/main" id="{A5AADF5B-0EB9-43D5-81AE-F24447BAD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257C6E42-57C0-4A66-A647-EB48B8876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759861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[4]      [5]      [6]     [7]      [8]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3B9A5985-8E01-4E41-989B-527E87B9D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61A7F41-DC0F-42C9-895B-E9567427E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D8F0B1AA-EC8D-4876-B5ED-0CE30FAB6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05D0505C-618D-4A23-82D0-6B5E5CB47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0653CB03-DFD7-464B-837D-D5DEAD8B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CA16BAAA-90C9-4883-B954-F5C0EACAF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7F8953DF-8480-4107-83A1-653723616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F62FD449-D2DE-4AEB-A5AB-48A71A092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1754" name="Rectangle 10">
            <a:extLst>
              <a:ext uri="{FF2B5EF4-FFF2-40B4-BE49-F238E27FC236}">
                <a16:creationId xmlns:a16="http://schemas.microsoft.com/office/drawing/2014/main" id="{0D5095AB-CCA5-4BFA-99B2-62C7FCEE8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1755" name="Rectangle 11">
            <a:extLst>
              <a:ext uri="{FF2B5EF4-FFF2-40B4-BE49-F238E27FC236}">
                <a16:creationId xmlns:a16="http://schemas.microsoft.com/office/drawing/2014/main" id="{9DB5C3BF-4865-4F22-951F-211F75C1F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81F9DCFF-4095-471A-9486-36FAB5DF3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774F58A7-43FD-43C3-9360-45A32077A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298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31759" name="Text Box 15">
            <a:extLst>
              <a:ext uri="{FF2B5EF4-FFF2-40B4-BE49-F238E27FC236}">
                <a16:creationId xmlns:a16="http://schemas.microsoft.com/office/drawing/2014/main" id="{8B3369CF-AC31-40E3-BD82-C62016F3B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298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31760" name="Line 16">
            <a:extLst>
              <a:ext uri="{FF2B5EF4-FFF2-40B4-BE49-F238E27FC236}">
                <a16:creationId xmlns:a16="http://schemas.microsoft.com/office/drawing/2014/main" id="{A2506B22-81BA-4A2A-B7C0-FFDD4F797A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7">
            <a:extLst>
              <a:ext uri="{FF2B5EF4-FFF2-40B4-BE49-F238E27FC236}">
                <a16:creationId xmlns:a16="http://schemas.microsoft.com/office/drawing/2014/main" id="{66EA291A-B110-49C2-A908-2940D0968F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8">
            <a:extLst>
              <a:ext uri="{FF2B5EF4-FFF2-40B4-BE49-F238E27FC236}">
                <a16:creationId xmlns:a16="http://schemas.microsoft.com/office/drawing/2014/main" id="{01B7CD0E-B6DA-4836-A627-52A8AD2DD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D788B900-9777-4D15-85F0-0EA17ABF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782620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 [1]      [2]     [3]     [4]     [5]      [6]      [7]      [8]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82DCDFAD-7AFC-4CB0-8C8A-EF9C66C7D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88C4DE3-F0C8-4608-9896-284D5C2F4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B8739B05-BD0F-4A5C-829E-A046A641D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F23B6117-4CD7-47B0-910A-FD03EE2B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8B0EEA0D-C420-4DBD-8E10-F801CD73F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29E2B5AF-BAAA-4848-9BD6-FC09E3D33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D5AD33A1-257C-4709-BB15-1E4B311C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777" name="Rectangle 9">
            <a:extLst>
              <a:ext uri="{FF2B5EF4-FFF2-40B4-BE49-F238E27FC236}">
                <a16:creationId xmlns:a16="http://schemas.microsoft.com/office/drawing/2014/main" id="{EA0530AE-C59C-4376-A20E-4987F6216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F6D51CB0-2A7C-48F2-A224-C0A9FB63D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2779" name="Rectangle 11">
            <a:extLst>
              <a:ext uri="{FF2B5EF4-FFF2-40B4-BE49-F238E27FC236}">
                <a16:creationId xmlns:a16="http://schemas.microsoft.com/office/drawing/2014/main" id="{13D166BF-8643-46FE-B01C-B37B0FE14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F7B16734-3EFC-458C-9E8A-1222BE448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76834600-A718-4F87-8631-3A359A04F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985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F471049C-375F-4042-988F-45C959E8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985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32784" name="Line 16">
            <a:extLst>
              <a:ext uri="{FF2B5EF4-FFF2-40B4-BE49-F238E27FC236}">
                <a16:creationId xmlns:a16="http://schemas.microsoft.com/office/drawing/2014/main" id="{EA4A179F-4367-4B64-82DD-59EC8A5943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68E79366-F5C2-4458-BE45-AAB9615725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8">
            <a:extLst>
              <a:ext uri="{FF2B5EF4-FFF2-40B4-BE49-F238E27FC236}">
                <a16:creationId xmlns:a16="http://schemas.microsoft.com/office/drawing/2014/main" id="{A64B621F-C705-4E15-BB87-E2BEE0BF9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E3307F15-85E8-4CBB-9CBB-14B89C69B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19412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[1]      [2]      [3]     [4]      [5]     [6]      [7]      [8]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0E51-FE72-4378-9642-79FD7417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ECE03A-6475-47B9-82AD-9C5E705D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FD77294-B353-41C5-AE89-1DA056A1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08" y="2321960"/>
            <a:ext cx="9993583" cy="299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533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300B72B2-62D0-4BE1-AB1D-C565E6FA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array[j] and data[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B5E28A8-981C-44E9-ADBF-F78A0AC0E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4597EE86-1E3E-40AA-87DF-4A1AB6716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350A6EEE-04E1-42DF-A09A-C6A1C1F64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5B405A8E-9D06-4C19-9252-BB1AB65DB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C92E459B-815E-4289-A25D-77F835E4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E301DAB2-D3BC-4691-BA38-D8B800F7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2C3090DC-DAFC-486E-9FE1-D8169C34A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2C743564-C8A4-49F3-8FBC-54598C00D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3803" name="Rectangle 11">
            <a:extLst>
              <a:ext uri="{FF2B5EF4-FFF2-40B4-BE49-F238E27FC236}">
                <a16:creationId xmlns:a16="http://schemas.microsoft.com/office/drawing/2014/main" id="{73C8BF4A-3374-45C4-963A-1A0992B7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B609CD8E-09C3-4179-BE86-A7712ECA9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523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0</a:t>
            </a: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B0A116E4-C2B3-405F-9F84-8D2D0B61F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475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A8B9BBE3-312C-40C9-AF8A-32DD90AAE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475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33808" name="Line 16">
            <a:extLst>
              <a:ext uri="{FF2B5EF4-FFF2-40B4-BE49-F238E27FC236}">
                <a16:creationId xmlns:a16="http://schemas.microsoft.com/office/drawing/2014/main" id="{1C95F400-9320-4565-B5A3-DF48AFE5CF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AC417B06-75BA-4FD0-90E1-E85927BE94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>
            <a:extLst>
              <a:ext uri="{FF2B5EF4-FFF2-40B4-BE49-F238E27FC236}">
                <a16:creationId xmlns:a16="http://schemas.microsoft.com/office/drawing/2014/main" id="{1F73C450-93F5-410D-95DA-2A718F888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88E698B8-7B9A-4E72-8540-A9C34CEFF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782620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[1]      [2]      [3]     [4]     [5]      [6]      [7]      [8]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EF680716-E66B-45AC-8705-86142B38A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06420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array[</a:t>
            </a:r>
            <a:r>
              <a:rPr lang="en-US" altLang="en-US" dirty="0" err="1"/>
              <a:t>i</a:t>
            </a:r>
            <a:r>
              <a:rPr lang="en-US" altLang="en-US" dirty="0"/>
              <a:t>] 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array[j] 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	--j</a:t>
            </a:r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</a:t>
            </a:r>
          </a:p>
          <a:p>
            <a:pPr lvl="1"/>
            <a:r>
              <a:rPr lang="en-US" altLang="en-US" dirty="0"/>
              <a:t>	swap array[</a:t>
            </a:r>
            <a:r>
              <a:rPr lang="en-US" altLang="en-US" dirty="0" err="1"/>
              <a:t>i</a:t>
            </a:r>
            <a:r>
              <a:rPr lang="en-US" altLang="en-US" dirty="0"/>
              <a:t>] and array[j]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j &gt; </a:t>
            </a:r>
            <a:r>
              <a:rPr lang="en-US" altLang="en-US" dirty="0" err="1"/>
              <a:t>i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array[j] and data[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0897ACE-3E54-46D3-9761-91D395077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5F2E17FA-B857-4FB1-BB8F-29EF37738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F01C8C21-3F44-4616-9F69-074AE856F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4D21C7F4-816D-4893-A86F-61DCC574E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FE6795E4-41D1-4E03-9E8E-A83A3590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533A9F8C-0303-4A51-BE8F-30FA998A8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0F76ED97-4EAD-4677-A19C-106A47F8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ED356913-6295-4010-8ADA-AEC35E776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576D1CAC-2B11-4662-9E6F-CDC655BDE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684817C1-8DAF-470D-895B-329B73B81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343400"/>
            <a:ext cx="1523174" cy="369332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pivotIndex</a:t>
            </a:r>
            <a:r>
              <a:rPr lang="en-US" altLang="en-US" dirty="0"/>
              <a:t> = 4</a:t>
            </a:r>
          </a:p>
        </p:txBody>
      </p:sp>
      <p:sp>
        <p:nvSpPr>
          <p:cNvPr id="34830" name="Text Box 14">
            <a:extLst>
              <a:ext uri="{FF2B5EF4-FFF2-40B4-BE49-F238E27FC236}">
                <a16:creationId xmlns:a16="http://schemas.microsoft.com/office/drawing/2014/main" id="{B39E41AF-FE2D-4A18-B775-68DE96011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576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1AEF97BF-92F8-4B7A-B3DD-14CFC8B29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576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j</a:t>
            </a:r>
          </a:p>
        </p:txBody>
      </p:sp>
      <p:sp>
        <p:nvSpPr>
          <p:cNvPr id="34832" name="Line 16">
            <a:extLst>
              <a:ext uri="{FF2B5EF4-FFF2-40B4-BE49-F238E27FC236}">
                <a16:creationId xmlns:a16="http://schemas.microsoft.com/office/drawing/2014/main" id="{5705D966-08C9-49C0-A2DB-37C72DECC5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A1AF9B48-16CE-4366-B40B-2F9FBFE97F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ED50922C-0640-4ADE-8EAD-A28D1BAAD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C6391432-EFE3-4CED-BF0D-97F1E8472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757" y="4819412"/>
            <a:ext cx="5695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[1]      [2]     [3]       [4]     [5]     [6]      [7]      [8]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B44BE0-B968-437B-92B4-EA24958D7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 Result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0414AA6-7D9C-46A4-9D78-12E5F81D0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EB0B226-9A6A-4AF8-8292-89953903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A8413001-FBF7-4719-A236-5C5AED5F8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A85F6904-ADCC-4B9F-831C-A043B756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A0F727D9-374E-4B31-9F5A-73618EA35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376A137B-7E91-4F27-AC8E-BC4A5DFB4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7897" name="Rectangle 9">
            <a:extLst>
              <a:ext uri="{FF2B5EF4-FFF2-40B4-BE49-F238E27FC236}">
                <a16:creationId xmlns:a16="http://schemas.microsoft.com/office/drawing/2014/main" id="{8F03D640-292C-4C40-9371-B1852EF09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7898" name="Rectangle 10">
            <a:extLst>
              <a:ext uri="{FF2B5EF4-FFF2-40B4-BE49-F238E27FC236}">
                <a16:creationId xmlns:a16="http://schemas.microsoft.com/office/drawing/2014/main" id="{ED972C0B-7E11-4306-BCF9-826C57114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7899" name="Rectangle 11">
            <a:extLst>
              <a:ext uri="{FF2B5EF4-FFF2-40B4-BE49-F238E27FC236}">
                <a16:creationId xmlns:a16="http://schemas.microsoft.com/office/drawing/2014/main" id="{6C77C39D-68B0-4BF7-8C16-A31A54E9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47C001A0-25B5-4D96-A36F-84347FBF2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3200400"/>
            <a:ext cx="54649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 [1]      [2]     [3]       [4]     [5]     [6]     [7]      [8]</a:t>
            </a:r>
          </a:p>
        </p:txBody>
      </p:sp>
      <p:sp>
        <p:nvSpPr>
          <p:cNvPr id="37901" name="Line 13">
            <a:extLst>
              <a:ext uri="{FF2B5EF4-FFF2-40B4-BE49-F238E27FC236}">
                <a16:creationId xmlns:a16="http://schemas.microsoft.com/office/drawing/2014/main" id="{5AF9640C-4CC1-4956-A50B-7B8AE1543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4">
            <a:extLst>
              <a:ext uri="{FF2B5EF4-FFF2-40B4-BE49-F238E27FC236}">
                <a16:creationId xmlns:a16="http://schemas.microsoft.com/office/drawing/2014/main" id="{C1043B75-3218-45D3-933E-0FC4516EE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5">
            <a:extLst>
              <a:ext uri="{FF2B5EF4-FFF2-40B4-BE49-F238E27FC236}">
                <a16:creationId xmlns:a16="http://schemas.microsoft.com/office/drawing/2014/main" id="{E57DF5CB-AEDF-425A-B6BC-F8A3BFA7F3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6">
            <a:extLst>
              <a:ext uri="{FF2B5EF4-FFF2-40B4-BE49-F238E27FC236}">
                <a16:creationId xmlns:a16="http://schemas.microsoft.com/office/drawing/2014/main" id="{DFEBA742-D725-4D9F-8452-608B64796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Text Box 17">
            <a:extLst>
              <a:ext uri="{FF2B5EF4-FFF2-40B4-BE49-F238E27FC236}">
                <a16:creationId xmlns:a16="http://schemas.microsoft.com/office/drawing/2014/main" id="{F969C77F-1235-4B7D-9062-6A21EA039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587" y="4191000"/>
            <a:ext cx="21130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</p:txBody>
      </p:sp>
      <p:sp>
        <p:nvSpPr>
          <p:cNvPr id="37906" name="Text Box 18">
            <a:extLst>
              <a:ext uri="{FF2B5EF4-FFF2-40B4-BE49-F238E27FC236}">
                <a16:creationId xmlns:a16="http://schemas.microsoft.com/office/drawing/2014/main" id="{E1F74729-4A7E-4EBA-B333-E65448F53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91000"/>
            <a:ext cx="19944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00D39D8-6F84-4F69-A15E-87E8C4E1D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Recursion: Quicksort Sub-arrays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00AACAA-9704-4CA6-B0E8-1D5F8F53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BE23A55B-AF4C-4655-8A7C-F94FA846E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AA715F8B-F009-4DD6-84C1-186D0C6C4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0208826C-B906-442E-BAD1-1A71CC7FD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95AE49E9-BAFF-4BE1-8B96-7D2DF6C96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E4D60719-12C9-4FE1-8BCE-A50B20B7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8921" name="Rectangle 9">
            <a:extLst>
              <a:ext uri="{FF2B5EF4-FFF2-40B4-BE49-F238E27FC236}">
                <a16:creationId xmlns:a16="http://schemas.microsoft.com/office/drawing/2014/main" id="{58F6BA3C-F501-4624-9EAF-4D2981EB9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FA6D8A1E-3E11-44FD-B1B0-8C68C5B2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E67183DA-586C-4028-B7A3-88854B741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8925" name="Line 13">
            <a:extLst>
              <a:ext uri="{FF2B5EF4-FFF2-40B4-BE49-F238E27FC236}">
                <a16:creationId xmlns:a16="http://schemas.microsoft.com/office/drawing/2014/main" id="{E3F75915-BE77-4CE7-B368-6DD293003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4">
            <a:extLst>
              <a:ext uri="{FF2B5EF4-FFF2-40B4-BE49-F238E27FC236}">
                <a16:creationId xmlns:a16="http://schemas.microsoft.com/office/drawing/2014/main" id="{40C001D4-9D3D-478E-A589-D64B266B7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5">
            <a:extLst>
              <a:ext uri="{FF2B5EF4-FFF2-40B4-BE49-F238E27FC236}">
                <a16:creationId xmlns:a16="http://schemas.microsoft.com/office/drawing/2014/main" id="{450E0741-EA13-41F7-9CA7-CCCF3FE5A8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6">
            <a:extLst>
              <a:ext uri="{FF2B5EF4-FFF2-40B4-BE49-F238E27FC236}">
                <a16:creationId xmlns:a16="http://schemas.microsoft.com/office/drawing/2014/main" id="{A9765698-0C43-464F-BCB9-2B13AF316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Text Box 17">
            <a:extLst>
              <a:ext uri="{FF2B5EF4-FFF2-40B4-BE49-F238E27FC236}">
                <a16:creationId xmlns:a16="http://schemas.microsoft.com/office/drawing/2014/main" id="{047AF90D-57E8-4325-B163-E87D19AE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273" y="4191000"/>
            <a:ext cx="21130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&lt;=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05964866-FCB0-4542-AA18-AEDF22D68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91000"/>
            <a:ext cx="19944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&gt; array[</a:t>
            </a:r>
            <a:r>
              <a:rPr lang="en-US" altLang="en-US" dirty="0" err="1"/>
              <a:t>pivotIndex</a:t>
            </a:r>
            <a:r>
              <a:rPr lang="en-US" altLang="en-US" dirty="0"/>
              <a:t>]</a:t>
            </a:r>
          </a:p>
        </p:txBody>
      </p:sp>
      <p:sp>
        <p:nvSpPr>
          <p:cNvPr id="38933" name="AutoShape 21">
            <a:extLst>
              <a:ext uri="{FF2B5EF4-FFF2-40B4-BE49-F238E27FC236}">
                <a16:creationId xmlns:a16="http://schemas.microsoft.com/office/drawing/2014/main" id="{210DB89D-DCA8-4146-B41B-F1831F21F9BE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533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AutoShape 22">
            <a:extLst>
              <a:ext uri="{FF2B5EF4-FFF2-40B4-BE49-F238E27FC236}">
                <a16:creationId xmlns:a16="http://schemas.microsoft.com/office/drawing/2014/main" id="{1FB46D22-C11C-4B68-8FDD-CE76132BCC02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581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1AB46B09-1F3F-4B33-9B63-7FE2850BA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3200400"/>
            <a:ext cx="56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 [1]      [2]     [3]       [4]     [5]    [6]         [7]      [8]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31E5-36A7-441E-ADC6-458D74DE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Quicksort – Best Case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C26DD-8D84-4FDD-98E8-535D35712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For each sub array pivot is place approximately in the middle of the array.</a:t>
            </a:r>
          </a:p>
          <a:p>
            <a:pPr marL="45720" indent="0">
              <a:buNone/>
            </a:pPr>
            <a:r>
              <a:rPr lang="en-US" dirty="0"/>
              <a:t>Array size n -&gt; 2 subarrays ~ n/2 -&gt; 4 subarrays ~ n/4 -&gt; 8 subarrays ~ n/8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n subarrays of size 1</a:t>
            </a:r>
          </a:p>
          <a:p>
            <a:pPr marL="45720" indent="0">
              <a:buNone/>
            </a:pPr>
            <a:r>
              <a:rPr lang="en-US" dirty="0"/>
              <a:t>n elements are repeatedly dived in half approximately log</a:t>
            </a:r>
            <a:r>
              <a:rPr lang="en-US" baseline="-25000" dirty="0"/>
              <a:t>2</a:t>
            </a:r>
            <a:r>
              <a:rPr lang="en-US" dirty="0"/>
              <a:t>n times</a:t>
            </a:r>
          </a:p>
          <a:p>
            <a:pPr marL="45720" indent="0">
              <a:buNone/>
            </a:pPr>
            <a:r>
              <a:rPr lang="en-US" dirty="0"/>
              <a:t>After splitting the array log</a:t>
            </a:r>
            <a:r>
              <a:rPr lang="en-US" baseline="-25000" dirty="0"/>
              <a:t>2</a:t>
            </a:r>
            <a:r>
              <a:rPr lang="en-US" dirty="0"/>
              <a:t>n times we get n subarrays of size 1</a:t>
            </a:r>
          </a:p>
          <a:p>
            <a:pPr marL="45720" indent="0">
              <a:buNone/>
            </a:pPr>
            <a:r>
              <a:rPr lang="en-US" altLang="en-US" dirty="0"/>
              <a:t>Depth of recursion : O(</a:t>
            </a:r>
            <a:r>
              <a:rPr lang="en-US" altLang="en-US" dirty="0" err="1"/>
              <a:t>logn</a:t>
            </a:r>
            <a:r>
              <a:rPr lang="en-US" altLang="en-US" dirty="0"/>
              <a:t>)</a:t>
            </a:r>
          </a:p>
          <a:p>
            <a:pPr marL="45720" indent="0">
              <a:buNone/>
            </a:pPr>
            <a:r>
              <a:rPr lang="en-US" altLang="en-US" dirty="0"/>
              <a:t>Number of accesses in partition : O(n)</a:t>
            </a:r>
          </a:p>
          <a:p>
            <a:pPr marL="45720" indent="0">
              <a:buNone/>
            </a:pPr>
            <a:r>
              <a:rPr lang="en-US" dirty="0"/>
              <a:t>=&gt;</a:t>
            </a:r>
            <a:r>
              <a:rPr lang="en-US" dirty="0">
                <a:solidFill>
                  <a:srgbClr val="FF0000"/>
                </a:solidFill>
              </a:rPr>
              <a:t>O( n </a:t>
            </a:r>
            <a:r>
              <a:rPr lang="en-US" dirty="0" err="1">
                <a:solidFill>
                  <a:srgbClr val="FF0000"/>
                </a:solidFill>
              </a:rPr>
              <a:t>logn</a:t>
            </a:r>
            <a:r>
              <a:rPr lang="en-US" dirty="0">
                <a:solidFill>
                  <a:srgbClr val="FF0000"/>
                </a:solidFill>
              </a:rPr>
              <a:t> )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192C27-1616-41DB-B715-272C8EFA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A39D-6123-4BB2-925E-CC476C33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Quicksort – Worst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8F4D-4199-4385-9AFC-C1AE9F69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Pivot is the smallest or largest element of the list</a:t>
            </a:r>
          </a:p>
          <a:p>
            <a:pPr lvl="1"/>
            <a:r>
              <a:rPr lang="en-US" sz="2800" dirty="0"/>
              <a:t>One empty subarray and other has n-1 elements</a:t>
            </a:r>
          </a:p>
          <a:p>
            <a:pPr lvl="1"/>
            <a:endParaRPr lang="en-US" sz="2800" dirty="0"/>
          </a:p>
          <a:p>
            <a:r>
              <a:rPr lang="en-US" sz="2800" dirty="0"/>
              <a:t>Worst case is when this happens for every subarray</a:t>
            </a:r>
          </a:p>
          <a:p>
            <a:endParaRPr lang="en-US" sz="2800" dirty="0"/>
          </a:p>
          <a:p>
            <a:r>
              <a:rPr lang="en-US" sz="2800" dirty="0"/>
              <a:t>If the first element is pivot :</a:t>
            </a:r>
          </a:p>
          <a:p>
            <a:pPr lvl="1"/>
            <a:r>
              <a:rPr lang="en-US" sz="2800" dirty="0"/>
              <a:t>This worse case occurs when the list is already sorted / is in descending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6F57E-BBDF-4D5B-879B-DD51D98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6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B76C-D47B-4AEA-AE28-CFA1D68D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589C-37B5-4347-8AD8-35B7AFA5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indent="0">
              <a:buNone/>
            </a:pPr>
            <a:r>
              <a:rPr lang="en-US" altLang="en-US" sz="2800" dirty="0"/>
              <a:t>Recursion:</a:t>
            </a:r>
          </a:p>
          <a:p>
            <a:pPr marL="914400" lvl="2" indent="0">
              <a:buNone/>
            </a:pPr>
            <a:r>
              <a:rPr lang="en-US" altLang="en-US" sz="2400" dirty="0"/>
              <a:t>Partition splits array in two sub-arrays:</a:t>
            </a:r>
          </a:p>
          <a:p>
            <a:pPr marL="1371600" lvl="3" indent="0">
              <a:buNone/>
            </a:pPr>
            <a:r>
              <a:rPr lang="en-US" altLang="en-US" sz="2000" dirty="0"/>
              <a:t>one sub-array of size 0</a:t>
            </a:r>
          </a:p>
          <a:p>
            <a:pPr marL="1371600" lvl="3" indent="0">
              <a:buNone/>
            </a:pPr>
            <a:r>
              <a:rPr lang="en-US" altLang="en-US" sz="2000" dirty="0"/>
              <a:t>the other sub-array of size n-1</a:t>
            </a:r>
          </a:p>
          <a:p>
            <a:pPr marL="914400" lvl="2" indent="0">
              <a:buNone/>
            </a:pPr>
            <a:r>
              <a:rPr lang="en-US" altLang="en-US" sz="2400" dirty="0"/>
              <a:t>Quicksort each sub-array</a:t>
            </a:r>
          </a:p>
          <a:p>
            <a:pPr lvl="1" indent="0">
              <a:buNone/>
            </a:pPr>
            <a:r>
              <a:rPr lang="en-US" altLang="en-US" sz="2800" dirty="0"/>
              <a:t>Depth of recursion :  O(n)</a:t>
            </a:r>
          </a:p>
          <a:p>
            <a:pPr marL="45720" indent="0">
              <a:buNone/>
            </a:pPr>
            <a:r>
              <a:rPr lang="en-US" altLang="en-US" sz="2400" dirty="0"/>
              <a:t>Number of accesses in partition : O(n)</a:t>
            </a:r>
          </a:p>
          <a:p>
            <a:pPr marL="45720" indent="0">
              <a:buNone/>
            </a:pPr>
            <a:r>
              <a:rPr lang="en-US" sz="2400" dirty="0"/>
              <a:t>=&gt;</a:t>
            </a:r>
            <a:r>
              <a:rPr lang="en-US" sz="2400" dirty="0">
                <a:solidFill>
                  <a:srgbClr val="FF0000"/>
                </a:solidFill>
              </a:rPr>
              <a:t>O( n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4572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Quicksort is unstable and In-place</a:t>
            </a:r>
          </a:p>
          <a:p>
            <a:pPr lvl="1" indent="0">
              <a:buNone/>
            </a:pPr>
            <a:endParaRPr lang="en-US" alt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527E6-6469-4091-A321-B967AAB8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5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ED23-EBB3-4A4C-98B5-14F1AA83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38B6-6376-42E3-96ED-BC9CE9851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list into two subarrays of almost equal size</a:t>
            </a:r>
          </a:p>
          <a:p>
            <a:r>
              <a:rPr lang="en-US" dirty="0"/>
              <a:t>Sort the left subarray using merge sort</a:t>
            </a:r>
          </a:p>
          <a:p>
            <a:r>
              <a:rPr lang="en-US" dirty="0"/>
              <a:t>Sort the right subarray using merge sort</a:t>
            </a:r>
          </a:p>
          <a:p>
            <a:r>
              <a:rPr lang="en-US" dirty="0"/>
              <a:t>Merge the two sorted subarrays, in the order of splitting</a:t>
            </a:r>
          </a:p>
          <a:p>
            <a:endParaRPr lang="en-US" dirty="0"/>
          </a:p>
          <a:p>
            <a:r>
              <a:rPr lang="en-US" dirty="0"/>
              <a:t>Terminating condition for recursion – subarray contains </a:t>
            </a:r>
            <a:r>
              <a:rPr lang="en-US" dirty="0" err="1"/>
              <a:t>ony</a:t>
            </a:r>
            <a:r>
              <a:rPr lang="en-US" dirty="0"/>
              <a:t> one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6CB3E-7C7C-4929-AD39-3036C885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6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DF68-CA9C-457B-945F-8DE2A77F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- Example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7DE8D23B-B3C3-410D-914E-7AA0AB36B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693" y="267239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8  2   9   4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C595E2D9-0C6B-4318-9C7B-0C273A171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431" y="270891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5   3   1   6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7FB4D5BE-F612-489E-AE2A-6750D27F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506" y="3313748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8   2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224AFE90-C830-45FF-8E0B-6BA2E4841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8881" y="3304223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1   6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2F475DA1-7ABA-49B9-AD1A-EF44FBEAA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968" y="330263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9   4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B19E1F41-DEF5-478C-A1C2-85C6CB5DE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931" y="332168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5   3</a:t>
            </a: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B98849FF-F5F7-4EF0-8842-EAA59BA68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206" y="3950335"/>
            <a:ext cx="6878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 dirty="0">
                <a:latin typeface="Times New Roman" panose="02020603050405020304" pitchFamily="18" charset="0"/>
              </a:rPr>
              <a:t>8</a:t>
            </a:r>
            <a:r>
              <a:rPr lang="en-US" altLang="en-US" sz="2400" dirty="0">
                <a:latin typeface="Times New Roman" panose="02020603050405020304" pitchFamily="18" charset="0"/>
              </a:rPr>
              <a:t>     </a:t>
            </a:r>
            <a:r>
              <a:rPr lang="en-US" altLang="en-US" sz="2400" u="sng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	           </a:t>
            </a:r>
            <a:r>
              <a:rPr lang="en-US" altLang="en-US" sz="2400" u="sng" dirty="0">
                <a:latin typeface="Times New Roman" panose="02020603050405020304" pitchFamily="18" charset="0"/>
              </a:rPr>
              <a:t>9</a:t>
            </a:r>
            <a:r>
              <a:rPr lang="en-US" altLang="en-US" sz="2400" dirty="0">
                <a:latin typeface="Times New Roman" panose="02020603050405020304" pitchFamily="18" charset="0"/>
              </a:rPr>
              <a:t>        </a:t>
            </a:r>
            <a:r>
              <a:rPr lang="en-US" altLang="en-US" sz="2400" u="sng" dirty="0">
                <a:latin typeface="Times New Roman" panose="02020603050405020304" pitchFamily="18" charset="0"/>
              </a:rPr>
              <a:t>4</a:t>
            </a:r>
            <a:r>
              <a:rPr lang="en-US" altLang="en-US" sz="2400" dirty="0">
                <a:latin typeface="Times New Roman" panose="02020603050405020304" pitchFamily="18" charset="0"/>
              </a:rPr>
              <a:t>		          </a:t>
            </a:r>
            <a:r>
              <a:rPr lang="en-US" altLang="en-US" sz="2400" u="sng" dirty="0">
                <a:latin typeface="Times New Roman" panose="02020603050405020304" pitchFamily="18" charset="0"/>
              </a:rPr>
              <a:t>5</a:t>
            </a:r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400" u="sng" dirty="0"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</a:rPr>
              <a:t>	         </a:t>
            </a:r>
            <a:r>
              <a:rPr lang="en-US" altLang="en-US" sz="2400" u="sng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	 </a:t>
            </a:r>
            <a:r>
              <a:rPr lang="en-US" altLang="en-US" sz="2400" u="sng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AA048634-7B41-46DB-B67A-BC54BF22A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018" y="4594860"/>
            <a:ext cx="6801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   </a:t>
            </a:r>
            <a:r>
              <a:rPr lang="en-US" altLang="en-US" sz="2400" u="sng" dirty="0">
                <a:latin typeface="Times New Roman" panose="02020603050405020304" pitchFamily="18" charset="0"/>
              </a:rPr>
              <a:t>2   8</a:t>
            </a:r>
            <a:r>
              <a:rPr lang="en-US" altLang="en-US" sz="2400" dirty="0">
                <a:latin typeface="Times New Roman" panose="02020603050405020304" pitchFamily="18" charset="0"/>
              </a:rPr>
              <a:t>	               </a:t>
            </a:r>
            <a:r>
              <a:rPr lang="en-US" altLang="en-US" sz="2400" u="sng" dirty="0">
                <a:latin typeface="Times New Roman" panose="02020603050405020304" pitchFamily="18" charset="0"/>
              </a:rPr>
              <a:t>4    9</a:t>
            </a:r>
            <a:r>
              <a:rPr lang="en-US" altLang="en-US" sz="2400" dirty="0">
                <a:latin typeface="Times New Roman" panose="02020603050405020304" pitchFamily="18" charset="0"/>
              </a:rPr>
              <a:t>		        </a:t>
            </a:r>
            <a:r>
              <a:rPr lang="en-US" altLang="en-US" sz="2400" u="sng" dirty="0">
                <a:latin typeface="Times New Roman" panose="02020603050405020304" pitchFamily="18" charset="0"/>
              </a:rPr>
              <a:t>3   5</a:t>
            </a:r>
            <a:r>
              <a:rPr lang="en-US" altLang="en-US" sz="2400" dirty="0">
                <a:latin typeface="Times New Roman" panose="02020603050405020304" pitchFamily="18" charset="0"/>
              </a:rPr>
              <a:t>	                  </a:t>
            </a:r>
            <a:r>
              <a:rPr lang="en-US" altLang="en-US" sz="2400" u="sng" dirty="0">
                <a:latin typeface="Times New Roman" panose="02020603050405020304" pitchFamily="18" charset="0"/>
              </a:rPr>
              <a:t>1   6</a:t>
            </a: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3D6D4B51-E404-4F79-A7F2-290383F7F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368" y="5293360"/>
            <a:ext cx="61093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        </a:t>
            </a:r>
            <a:r>
              <a:rPr lang="en-US" altLang="en-US" sz="2400" u="sng" dirty="0">
                <a:latin typeface="Times New Roman" panose="02020603050405020304" pitchFamily="18" charset="0"/>
              </a:rPr>
              <a:t>2   4   8   9</a:t>
            </a:r>
            <a:r>
              <a:rPr lang="en-US" altLang="en-US" sz="2400" dirty="0">
                <a:latin typeface="Times New Roman" panose="02020603050405020304" pitchFamily="18" charset="0"/>
              </a:rPr>
              <a:t>		                        </a:t>
            </a:r>
            <a:r>
              <a:rPr lang="en-US" altLang="en-US" sz="2400" u="sng" dirty="0">
                <a:latin typeface="Times New Roman" panose="02020603050405020304" pitchFamily="18" charset="0"/>
              </a:rPr>
              <a:t>1   3   5   6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66D7F410-027F-4B33-83F9-D0BAC4C1D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6418" y="5998210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400" u="sng">
                <a:latin typeface="Times New Roman" panose="02020603050405020304" pitchFamily="18" charset="0"/>
              </a:rPr>
              <a:t>1   2   3   4   5   6   8   9</a:t>
            </a: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9810263B-C907-4F4C-BA9E-C2103B419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1668" y="2485073"/>
            <a:ext cx="565150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FF40673D-430B-43A2-ACB1-B9348F11E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9581" y="2485073"/>
            <a:ext cx="585787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30EED0A2-41AE-4F9A-B3DA-7C756FA6EC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4143" y="3143885"/>
            <a:ext cx="5746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5">
            <a:extLst>
              <a:ext uri="{FF2B5EF4-FFF2-40B4-BE49-F238E27FC236}">
                <a16:creationId xmlns:a16="http://schemas.microsoft.com/office/drawing/2014/main" id="{3F330848-883D-45E4-BE61-ABD39EBE7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4556" y="3123248"/>
            <a:ext cx="492125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82748E76-1C23-466A-9FAF-B1041ED0EE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7168" y="3164523"/>
            <a:ext cx="328613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7">
            <a:extLst>
              <a:ext uri="{FF2B5EF4-FFF2-40B4-BE49-F238E27FC236}">
                <a16:creationId xmlns:a16="http://schemas.microsoft.com/office/drawing/2014/main" id="{96F4AE7A-B095-4A51-A449-FB4B59400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4868" y="3164523"/>
            <a:ext cx="390525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8">
            <a:extLst>
              <a:ext uri="{FF2B5EF4-FFF2-40B4-BE49-F238E27FC236}">
                <a16:creationId xmlns:a16="http://schemas.microsoft.com/office/drawing/2014/main" id="{62A7B195-7FA8-4029-8546-8AB5F7FD6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3731" y="3780473"/>
            <a:ext cx="2159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9">
            <a:extLst>
              <a:ext uri="{FF2B5EF4-FFF2-40B4-BE49-F238E27FC236}">
                <a16:creationId xmlns:a16="http://schemas.microsoft.com/office/drawing/2014/main" id="{8291BB43-B74E-4F17-991B-C9160102A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2343" y="3801110"/>
            <a:ext cx="123825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A69E7156-DB73-4986-821D-F1A94DA4CE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2693" y="3812223"/>
            <a:ext cx="1952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67A321A4-4C6A-4E53-A341-C99573348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0506" y="3780473"/>
            <a:ext cx="236537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8140BB66-6280-41FD-B7A0-D8E31597DD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0106" y="3812223"/>
            <a:ext cx="195262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3">
            <a:extLst>
              <a:ext uri="{FF2B5EF4-FFF2-40B4-BE49-F238E27FC236}">
                <a16:creationId xmlns:a16="http://schemas.microsoft.com/office/drawing/2014/main" id="{621020B5-0FE1-44DF-A0FD-8CDB7E111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7918" y="3801110"/>
            <a:ext cx="123825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4">
            <a:extLst>
              <a:ext uri="{FF2B5EF4-FFF2-40B4-BE49-F238E27FC236}">
                <a16:creationId xmlns:a16="http://schemas.microsoft.com/office/drawing/2014/main" id="{C06B40D3-898F-4D47-87B2-FF39A27F4B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6193" y="3821748"/>
            <a:ext cx="29845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5">
            <a:extLst>
              <a:ext uri="{FF2B5EF4-FFF2-40B4-BE49-F238E27FC236}">
                <a16:creationId xmlns:a16="http://schemas.microsoft.com/office/drawing/2014/main" id="{BD8749AD-0BB5-4215-9508-3786F23E7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6718" y="3821748"/>
            <a:ext cx="174625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6">
            <a:extLst>
              <a:ext uri="{FF2B5EF4-FFF2-40B4-BE49-F238E27FC236}">
                <a16:creationId xmlns:a16="http://schemas.microsoft.com/office/drawing/2014/main" id="{8D652490-B297-474F-B06B-D1FA77B84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9906" y="4377373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DADBF8D9-377A-4BED-801A-B2AA059C8D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9793" y="4377373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id="{A5716920-79B7-48B3-B2E5-56D370553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7756" y="4375785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9">
            <a:extLst>
              <a:ext uri="{FF2B5EF4-FFF2-40B4-BE49-F238E27FC236}">
                <a16:creationId xmlns:a16="http://schemas.microsoft.com/office/drawing/2014/main" id="{CF157825-A11F-46E0-A3F9-4510B9AFBC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7643" y="4375785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0">
            <a:extLst>
              <a:ext uri="{FF2B5EF4-FFF2-40B4-BE49-F238E27FC236}">
                <a16:creationId xmlns:a16="http://schemas.microsoft.com/office/drawing/2014/main" id="{3C0B8437-6BE2-420F-8821-74EA30164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5331" y="4366260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1">
            <a:extLst>
              <a:ext uri="{FF2B5EF4-FFF2-40B4-BE49-F238E27FC236}">
                <a16:creationId xmlns:a16="http://schemas.microsoft.com/office/drawing/2014/main" id="{7E517750-911E-4254-ADF8-ED20E9635C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5218" y="4366260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2">
            <a:extLst>
              <a:ext uri="{FF2B5EF4-FFF2-40B4-BE49-F238E27FC236}">
                <a16:creationId xmlns:a16="http://schemas.microsoft.com/office/drawing/2014/main" id="{1806B829-6C94-454C-819C-F694A27F8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2218" y="4385310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3">
            <a:extLst>
              <a:ext uri="{FF2B5EF4-FFF2-40B4-BE49-F238E27FC236}">
                <a16:creationId xmlns:a16="http://schemas.microsoft.com/office/drawing/2014/main" id="{76599538-B72D-4CF8-93BB-98E3426EB8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02106" y="4385310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4">
            <a:extLst>
              <a:ext uri="{FF2B5EF4-FFF2-40B4-BE49-F238E27FC236}">
                <a16:creationId xmlns:a16="http://schemas.microsoft.com/office/drawing/2014/main" id="{9B327FE9-31B7-49B5-AE02-D1A913A57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981" y="5034598"/>
            <a:ext cx="760412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404FBD65-78FE-4FB5-8FB4-57ADE3BBE6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3556" y="5025073"/>
            <a:ext cx="9556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6">
            <a:extLst>
              <a:ext uri="{FF2B5EF4-FFF2-40B4-BE49-F238E27FC236}">
                <a16:creationId xmlns:a16="http://schemas.microsoft.com/office/drawing/2014/main" id="{5BBDB58A-3757-4CB4-9756-5AA73DE5E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4418" y="5021898"/>
            <a:ext cx="760413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7">
            <a:extLst>
              <a:ext uri="{FF2B5EF4-FFF2-40B4-BE49-F238E27FC236}">
                <a16:creationId xmlns:a16="http://schemas.microsoft.com/office/drawing/2014/main" id="{6B8295F6-63F5-4CF5-BC69-E31E11A71F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4993" y="5012373"/>
            <a:ext cx="9556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8">
            <a:extLst>
              <a:ext uri="{FF2B5EF4-FFF2-40B4-BE49-F238E27FC236}">
                <a16:creationId xmlns:a16="http://schemas.microsoft.com/office/drawing/2014/main" id="{94C6D3EF-CAC0-4D07-80B8-AAD2B91F7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5306" y="5733098"/>
            <a:ext cx="2065337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9">
            <a:extLst>
              <a:ext uri="{FF2B5EF4-FFF2-40B4-BE49-F238E27FC236}">
                <a16:creationId xmlns:a16="http://schemas.microsoft.com/office/drawing/2014/main" id="{5B538688-EB05-4972-9BBA-56603751F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9693" y="5744210"/>
            <a:ext cx="17684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50">
            <a:extLst>
              <a:ext uri="{FF2B5EF4-FFF2-40B4-BE49-F238E27FC236}">
                <a16:creationId xmlns:a16="http://schemas.microsoft.com/office/drawing/2014/main" id="{F96F27CF-6188-4F3E-9BD0-64DFF802E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831" y="4437698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48" name="Text Box 51">
            <a:extLst>
              <a:ext uri="{FF2B5EF4-FFF2-40B4-BE49-F238E27FC236}">
                <a16:creationId xmlns:a16="http://schemas.microsoft.com/office/drawing/2014/main" id="{BE877A47-ECD0-44A1-B696-4CE550CE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456" y="5102860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49" name="Text Box 52">
            <a:extLst>
              <a:ext uri="{FF2B5EF4-FFF2-40B4-BE49-F238E27FC236}">
                <a16:creationId xmlns:a16="http://schemas.microsoft.com/office/drawing/2014/main" id="{3739BC71-B832-4FB2-9247-5306A8609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118" y="5844223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50" name="Text Box 53">
            <a:extLst>
              <a:ext uri="{FF2B5EF4-FFF2-40B4-BE49-F238E27FC236}">
                <a16:creationId xmlns:a16="http://schemas.microsoft.com/office/drawing/2014/main" id="{BCD685B7-F361-4DC8-AD70-737380484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4481" y="234061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51" name="Text Box 54">
            <a:extLst>
              <a:ext uri="{FF2B5EF4-FFF2-40B4-BE49-F238E27FC236}">
                <a16:creationId xmlns:a16="http://schemas.microsoft.com/office/drawing/2014/main" id="{DD119286-251C-4252-BAAE-83C9C20CA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406" y="2913698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52" name="Text Box 55">
            <a:extLst>
              <a:ext uri="{FF2B5EF4-FFF2-40B4-BE49-F238E27FC236}">
                <a16:creationId xmlns:a16="http://schemas.microsoft.com/office/drawing/2014/main" id="{267A31A5-ED9D-4E67-B1A0-24284965C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406" y="3501073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53" name="Text Box 57">
            <a:extLst>
              <a:ext uri="{FF2B5EF4-FFF2-40B4-BE49-F238E27FC236}">
                <a16:creationId xmlns:a16="http://schemas.microsoft.com/office/drawing/2014/main" id="{59D607C5-1DA7-43E5-8A4B-ED0B86460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168" y="196596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4" name="Text Box 58">
            <a:extLst>
              <a:ext uri="{FF2B5EF4-FFF2-40B4-BE49-F238E27FC236}">
                <a16:creationId xmlns:a16="http://schemas.microsoft.com/office/drawing/2014/main" id="{2D006AE8-7588-4462-90ED-FC5D9CEB2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368" y="196596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5" name="Text Box 59">
            <a:extLst>
              <a:ext uri="{FF2B5EF4-FFF2-40B4-BE49-F238E27FC236}">
                <a16:creationId xmlns:a16="http://schemas.microsoft.com/office/drawing/2014/main" id="{82D276D6-8073-4AEF-B0A2-20B8EA61F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568" y="196596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6" name="Text Box 60">
            <a:extLst>
              <a:ext uri="{FF2B5EF4-FFF2-40B4-BE49-F238E27FC236}">
                <a16:creationId xmlns:a16="http://schemas.microsoft.com/office/drawing/2014/main" id="{9C313FA3-569E-42B0-96F9-085085A92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768" y="196596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7" name="Text Box 61">
            <a:extLst>
              <a:ext uri="{FF2B5EF4-FFF2-40B4-BE49-F238E27FC236}">
                <a16:creationId xmlns:a16="http://schemas.microsoft.com/office/drawing/2014/main" id="{43A27E60-6649-4D68-8C33-70F5E5EE7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968" y="196596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8" name="Text Box 62">
            <a:extLst>
              <a:ext uri="{FF2B5EF4-FFF2-40B4-BE49-F238E27FC236}">
                <a16:creationId xmlns:a16="http://schemas.microsoft.com/office/drawing/2014/main" id="{5D193D70-1E68-49B5-92EE-B14852066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168" y="196596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9" name="Text Box 63">
            <a:extLst>
              <a:ext uri="{FF2B5EF4-FFF2-40B4-BE49-F238E27FC236}">
                <a16:creationId xmlns:a16="http://schemas.microsoft.com/office/drawing/2014/main" id="{46743A55-C699-4D2D-8783-70531B909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368" y="196596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0" name="Text Box 64">
            <a:extLst>
              <a:ext uri="{FF2B5EF4-FFF2-40B4-BE49-F238E27FC236}">
                <a16:creationId xmlns:a16="http://schemas.microsoft.com/office/drawing/2014/main" id="{FCE3147D-E332-4435-846B-E194C6ACF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2568" y="196596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6797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BAAE-DB36-4A67-9DAD-70B1D50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Indexes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10698-AEC6-4837-9CC1-C8D7DF67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84A834-7E2D-4A67-A87C-80F24D4B35B5}"/>
              </a:ext>
            </a:extLst>
          </p:cNvPr>
          <p:cNvSpPr/>
          <p:nvPr/>
        </p:nvSpPr>
        <p:spPr>
          <a:xfrm>
            <a:off x="5599416" y="1967670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C6D154-34EA-43AA-A860-1694D0DEB9EF}"/>
              </a:ext>
            </a:extLst>
          </p:cNvPr>
          <p:cNvSpPr/>
          <p:nvPr/>
        </p:nvSpPr>
        <p:spPr>
          <a:xfrm>
            <a:off x="6039488" y="1965960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179272-D819-4F58-B96E-54530AAF64CC}"/>
              </a:ext>
            </a:extLst>
          </p:cNvPr>
          <p:cNvCxnSpPr>
            <a:stCxn id="57" idx="2"/>
          </p:cNvCxnSpPr>
          <p:nvPr/>
        </p:nvCxnSpPr>
        <p:spPr>
          <a:xfrm flipH="1">
            <a:off x="3708971" y="2394047"/>
            <a:ext cx="2103634" cy="45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DFBA8B4-73AE-48AE-BA9C-58803BEC2ED9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6252677" y="2392337"/>
            <a:ext cx="2131035" cy="45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AC01752-0264-4DF2-ADF4-08DB33D2D978}"/>
              </a:ext>
            </a:extLst>
          </p:cNvPr>
          <p:cNvSpPr/>
          <p:nvPr/>
        </p:nvSpPr>
        <p:spPr>
          <a:xfrm>
            <a:off x="3268899" y="2962551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9960CFA-D04D-483B-B4FF-B45845277FEB}"/>
              </a:ext>
            </a:extLst>
          </p:cNvPr>
          <p:cNvSpPr/>
          <p:nvPr/>
        </p:nvSpPr>
        <p:spPr>
          <a:xfrm>
            <a:off x="3708971" y="2960841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2222DB-85E6-4F9A-9A3C-98ABED7E734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2924722" y="3388928"/>
            <a:ext cx="557366" cy="37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9DBA68-93C3-48EE-BC3A-20FF1BB81999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3922160" y="3387218"/>
            <a:ext cx="501088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A9ABAFD-3009-4722-93A9-5646AB60CF77}"/>
              </a:ext>
            </a:extLst>
          </p:cNvPr>
          <p:cNvSpPr/>
          <p:nvPr/>
        </p:nvSpPr>
        <p:spPr>
          <a:xfrm>
            <a:off x="7943640" y="2962551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BE29CB2-3EE0-43C0-8843-12769B326D2D}"/>
              </a:ext>
            </a:extLst>
          </p:cNvPr>
          <p:cNvSpPr/>
          <p:nvPr/>
        </p:nvSpPr>
        <p:spPr>
          <a:xfrm>
            <a:off x="8383712" y="2960841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BAB5912-5380-4344-8365-9290BE8EB386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7655740" y="3388928"/>
            <a:ext cx="501089" cy="37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F276004-DAC7-4006-A141-A16FAB17684F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8596901" y="3387218"/>
            <a:ext cx="408423" cy="37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E24380C-C213-4532-9E37-FC9CA2D597F4}"/>
              </a:ext>
            </a:extLst>
          </p:cNvPr>
          <p:cNvSpPr/>
          <p:nvPr/>
        </p:nvSpPr>
        <p:spPr>
          <a:xfrm>
            <a:off x="1976073" y="3691849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74F5FBE-B410-4D9F-BD70-FA4E154692A4}"/>
              </a:ext>
            </a:extLst>
          </p:cNvPr>
          <p:cNvSpPr/>
          <p:nvPr/>
        </p:nvSpPr>
        <p:spPr>
          <a:xfrm>
            <a:off x="2416145" y="3690139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2637EB-419D-46EE-8F67-6BB42618FF65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1976073" y="4118226"/>
            <a:ext cx="213189" cy="28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8FE2246-96BC-4CAC-BE1F-D3617FB6CBE8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2629334" y="4116516"/>
            <a:ext cx="279970" cy="29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54C737D5-8D1E-486E-917C-609409960945}"/>
              </a:ext>
            </a:extLst>
          </p:cNvPr>
          <p:cNvSpPr/>
          <p:nvPr/>
        </p:nvSpPr>
        <p:spPr>
          <a:xfrm>
            <a:off x="4526632" y="3678148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97A1953-E1E1-4DD6-BCBA-B7A4018E4AA9}"/>
              </a:ext>
            </a:extLst>
          </p:cNvPr>
          <p:cNvSpPr/>
          <p:nvPr/>
        </p:nvSpPr>
        <p:spPr>
          <a:xfrm>
            <a:off x="4966704" y="3676438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7FA8AEB-267F-4CCB-A93E-5804BEFB7C0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4526632" y="4104525"/>
            <a:ext cx="213189" cy="28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1173111-6BBF-455F-8927-CF4E070CC20D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5179893" y="4102815"/>
            <a:ext cx="279970" cy="29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25A44B7-C9F4-41BF-800E-B9B9354C0A90}"/>
              </a:ext>
            </a:extLst>
          </p:cNvPr>
          <p:cNvSpPr/>
          <p:nvPr/>
        </p:nvSpPr>
        <p:spPr>
          <a:xfrm>
            <a:off x="6710321" y="3675666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E8F04AE-841C-491D-98CD-E1B1A0E604A9}"/>
              </a:ext>
            </a:extLst>
          </p:cNvPr>
          <p:cNvSpPr/>
          <p:nvPr/>
        </p:nvSpPr>
        <p:spPr>
          <a:xfrm>
            <a:off x="7150393" y="3673956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1DFBB0F-5390-44AB-B24B-8F157E6E9443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6710321" y="4102043"/>
            <a:ext cx="213189" cy="28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38C4CB3-207C-42A5-B280-B57DB40DDC13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7363582" y="4100333"/>
            <a:ext cx="279970" cy="29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1D503C-CDB8-4638-9F1F-12ADDE534D3B}"/>
              </a:ext>
            </a:extLst>
          </p:cNvPr>
          <p:cNvSpPr/>
          <p:nvPr/>
        </p:nvSpPr>
        <p:spPr>
          <a:xfrm>
            <a:off x="9005324" y="3691849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0194C82-9D20-4024-93AF-D6C6C82593BC}"/>
              </a:ext>
            </a:extLst>
          </p:cNvPr>
          <p:cNvSpPr/>
          <p:nvPr/>
        </p:nvSpPr>
        <p:spPr>
          <a:xfrm>
            <a:off x="9445396" y="3690139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1966B84-672C-4B6F-9AFD-5EF671C9391B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9005324" y="4118226"/>
            <a:ext cx="213189" cy="28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22239C-8010-4DC2-B2B8-69E12549F879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9658585" y="4116516"/>
            <a:ext cx="279970" cy="29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CC66702-6895-42EE-B3A3-54454E030AA7}"/>
              </a:ext>
            </a:extLst>
          </p:cNvPr>
          <p:cNvSpPr/>
          <p:nvPr/>
        </p:nvSpPr>
        <p:spPr>
          <a:xfrm>
            <a:off x="1143000" y="4544603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868FB6E-4D33-4EDF-83C0-812772EC9208}"/>
              </a:ext>
            </a:extLst>
          </p:cNvPr>
          <p:cNvSpPr/>
          <p:nvPr/>
        </p:nvSpPr>
        <p:spPr>
          <a:xfrm>
            <a:off x="1583072" y="4542893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9B03D4E-F999-4F07-A535-EE3E8FEC8810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1143000" y="4970980"/>
            <a:ext cx="213189" cy="28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9022B2E-58E3-4226-BE73-73A49EF0C9B4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1796261" y="4969270"/>
            <a:ext cx="279970" cy="29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1366F85-BF6D-4EE4-A97B-957936475D63}"/>
              </a:ext>
            </a:extLst>
          </p:cNvPr>
          <p:cNvSpPr/>
          <p:nvPr/>
        </p:nvSpPr>
        <p:spPr>
          <a:xfrm>
            <a:off x="502992" y="5567055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DB079F-62EB-4E03-A611-3B4CB5193083}"/>
              </a:ext>
            </a:extLst>
          </p:cNvPr>
          <p:cNvSpPr/>
          <p:nvPr/>
        </p:nvSpPr>
        <p:spPr>
          <a:xfrm>
            <a:off x="943064" y="5565345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94E494E-D379-4E30-9334-126D9DBF75A2}"/>
              </a:ext>
            </a:extLst>
          </p:cNvPr>
          <p:cNvSpPr/>
          <p:nvPr/>
        </p:nvSpPr>
        <p:spPr>
          <a:xfrm>
            <a:off x="2739780" y="4551630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6000E95-0674-4CA3-94FA-641F24164717}"/>
              </a:ext>
            </a:extLst>
          </p:cNvPr>
          <p:cNvSpPr/>
          <p:nvPr/>
        </p:nvSpPr>
        <p:spPr>
          <a:xfrm>
            <a:off x="3179852" y="4549920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E0BB93E-BBAE-4588-9A94-D9174617BDD1}"/>
              </a:ext>
            </a:extLst>
          </p:cNvPr>
          <p:cNvSpPr/>
          <p:nvPr/>
        </p:nvSpPr>
        <p:spPr>
          <a:xfrm>
            <a:off x="3987239" y="4553520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0E52399-B5AD-449E-80AD-7F13B73AF325}"/>
              </a:ext>
            </a:extLst>
          </p:cNvPr>
          <p:cNvSpPr/>
          <p:nvPr/>
        </p:nvSpPr>
        <p:spPr>
          <a:xfrm>
            <a:off x="4427311" y="4551810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D004CBC-58C8-4756-8558-5F50459F9262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3987239" y="4979897"/>
            <a:ext cx="213189" cy="28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93A844C-7399-48C1-B057-17095071B333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4640500" y="4978187"/>
            <a:ext cx="279970" cy="29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FC3B202-676A-4170-9924-ADF39101FAED}"/>
              </a:ext>
            </a:extLst>
          </p:cNvPr>
          <p:cNvSpPr/>
          <p:nvPr/>
        </p:nvSpPr>
        <p:spPr>
          <a:xfrm>
            <a:off x="5181182" y="4563443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1598B3E-C8DD-4F57-B2FF-68FB6A69168B}"/>
              </a:ext>
            </a:extLst>
          </p:cNvPr>
          <p:cNvSpPr/>
          <p:nvPr/>
        </p:nvSpPr>
        <p:spPr>
          <a:xfrm>
            <a:off x="5621254" y="4561733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6A1E285-C548-4CCF-9E47-0CD23CE27E5B}"/>
              </a:ext>
            </a:extLst>
          </p:cNvPr>
          <p:cNvSpPr/>
          <p:nvPr/>
        </p:nvSpPr>
        <p:spPr>
          <a:xfrm>
            <a:off x="6345169" y="4568072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8980E3F-6678-48E9-8D71-80EE6B6D37B9}"/>
              </a:ext>
            </a:extLst>
          </p:cNvPr>
          <p:cNvSpPr/>
          <p:nvPr/>
        </p:nvSpPr>
        <p:spPr>
          <a:xfrm>
            <a:off x="6785241" y="4566362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6E72340-D7DB-4562-B2BE-20F30C8DD4B8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45169" y="4994449"/>
            <a:ext cx="213189" cy="28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8D99C47-5E11-4870-8630-00DC19DB3EEA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6998430" y="4992739"/>
            <a:ext cx="279970" cy="29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467E192-6866-40F1-9118-1C3B09BF89B0}"/>
              </a:ext>
            </a:extLst>
          </p:cNvPr>
          <p:cNvSpPr/>
          <p:nvPr/>
        </p:nvSpPr>
        <p:spPr>
          <a:xfrm>
            <a:off x="7503568" y="4570470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5F9ACD4-D613-41D9-900B-749CE783EF45}"/>
              </a:ext>
            </a:extLst>
          </p:cNvPr>
          <p:cNvSpPr/>
          <p:nvPr/>
        </p:nvSpPr>
        <p:spPr>
          <a:xfrm>
            <a:off x="7943640" y="4568760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1FE084A-AFF9-4AE5-B1E2-407DD2D67CB3}"/>
              </a:ext>
            </a:extLst>
          </p:cNvPr>
          <p:cNvSpPr/>
          <p:nvPr/>
        </p:nvSpPr>
        <p:spPr>
          <a:xfrm>
            <a:off x="8589632" y="4586912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B4BB75C-9237-4C61-B723-5FA5B19C9D32}"/>
              </a:ext>
            </a:extLst>
          </p:cNvPr>
          <p:cNvSpPr/>
          <p:nvPr/>
        </p:nvSpPr>
        <p:spPr>
          <a:xfrm>
            <a:off x="9029704" y="4585202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BFF93C9-25A8-42FD-B5E2-892713CA22E5}"/>
              </a:ext>
            </a:extLst>
          </p:cNvPr>
          <p:cNvSpPr/>
          <p:nvPr/>
        </p:nvSpPr>
        <p:spPr>
          <a:xfrm>
            <a:off x="9765599" y="4561733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DCB08F9-4E17-4B99-82B3-9E064E219EA5}"/>
              </a:ext>
            </a:extLst>
          </p:cNvPr>
          <p:cNvSpPr/>
          <p:nvPr/>
        </p:nvSpPr>
        <p:spPr>
          <a:xfrm>
            <a:off x="10205671" y="4560023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CB948FA-5085-462C-94CD-46E73CF77BB2}"/>
              </a:ext>
            </a:extLst>
          </p:cNvPr>
          <p:cNvSpPr/>
          <p:nvPr/>
        </p:nvSpPr>
        <p:spPr>
          <a:xfrm>
            <a:off x="1762884" y="5549246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486CD2D-AF5A-4F01-BA91-50E4953B33A6}"/>
              </a:ext>
            </a:extLst>
          </p:cNvPr>
          <p:cNvSpPr/>
          <p:nvPr/>
        </p:nvSpPr>
        <p:spPr>
          <a:xfrm>
            <a:off x="2202956" y="5547536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D2B396D-9665-49BA-BC71-0D9378EECC11}"/>
              </a:ext>
            </a:extLst>
          </p:cNvPr>
          <p:cNvSpPr/>
          <p:nvPr/>
        </p:nvSpPr>
        <p:spPr>
          <a:xfrm>
            <a:off x="3492801" y="5510121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7F11940-EB0D-4946-B698-9BAAF666040C}"/>
              </a:ext>
            </a:extLst>
          </p:cNvPr>
          <p:cNvSpPr/>
          <p:nvPr/>
        </p:nvSpPr>
        <p:spPr>
          <a:xfrm>
            <a:off x="3932873" y="5508411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4900803-90FE-4377-9DF5-11C330F38BC4}"/>
              </a:ext>
            </a:extLst>
          </p:cNvPr>
          <p:cNvSpPr/>
          <p:nvPr/>
        </p:nvSpPr>
        <p:spPr>
          <a:xfrm>
            <a:off x="4690309" y="5511152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AFADA5A-F633-43DB-8E18-755629A89428}"/>
              </a:ext>
            </a:extLst>
          </p:cNvPr>
          <p:cNvSpPr/>
          <p:nvPr/>
        </p:nvSpPr>
        <p:spPr>
          <a:xfrm>
            <a:off x="5130381" y="5509442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3F04B72-A35A-40B5-9E97-2F82D58DF220}"/>
              </a:ext>
            </a:extLst>
          </p:cNvPr>
          <p:cNvSpPr/>
          <p:nvPr/>
        </p:nvSpPr>
        <p:spPr>
          <a:xfrm>
            <a:off x="6047631" y="5492228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BD08970-5542-43C7-BEE5-3A6DE7B8F2C6}"/>
              </a:ext>
            </a:extLst>
          </p:cNvPr>
          <p:cNvSpPr/>
          <p:nvPr/>
        </p:nvSpPr>
        <p:spPr>
          <a:xfrm>
            <a:off x="6487703" y="5490518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F5DA256-F91F-42DA-9734-97CBC4A02929}"/>
              </a:ext>
            </a:extLst>
          </p:cNvPr>
          <p:cNvSpPr/>
          <p:nvPr/>
        </p:nvSpPr>
        <p:spPr>
          <a:xfrm>
            <a:off x="7140963" y="5490518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CCAB734-AE5C-4C14-9F64-9BE511B1DEB9}"/>
              </a:ext>
            </a:extLst>
          </p:cNvPr>
          <p:cNvSpPr/>
          <p:nvPr/>
        </p:nvSpPr>
        <p:spPr>
          <a:xfrm>
            <a:off x="7581035" y="5488808"/>
            <a:ext cx="426377" cy="426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0596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56383D-41EB-443A-8CA4-C9F11423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Insertion Sort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A21C72-4F29-411C-8A73-54585D00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" y="2288565"/>
            <a:ext cx="11090953" cy="3233791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static &lt;T extends Comparable&lt;T&gt;&gt; void sort (T[] a) {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nextPos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= 1;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nextPos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a.length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nextPos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++) {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		T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nextVal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= a[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nextPos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	while(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nextPos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&gt; 0 &amp;&amp;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nextVal.compareTo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(a[nextPos-1]) &lt; 0){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			a[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nextPos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] = a[nextPos-1];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		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nextPos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--;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	}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	a[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nextPos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] =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nextVal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A81A26-CFD4-494A-AA68-2C0233AD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18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565D-46C8-43F6-AB1D-D0E41B3B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22D8-563C-4432-B753-878AFDB5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elements are repeatedly divided in half approximately log</a:t>
            </a:r>
            <a:r>
              <a:rPr lang="en-US" baseline="-25000" dirty="0"/>
              <a:t>2</a:t>
            </a:r>
            <a:r>
              <a:rPr lang="en-US" dirty="0"/>
              <a:t>n times</a:t>
            </a:r>
          </a:p>
          <a:p>
            <a:r>
              <a:rPr lang="en-US" dirty="0"/>
              <a:t>After splitting the array log</a:t>
            </a:r>
            <a:r>
              <a:rPr lang="en-US" baseline="-25000" dirty="0"/>
              <a:t>2</a:t>
            </a:r>
            <a:r>
              <a:rPr lang="en-US" dirty="0"/>
              <a:t>n times we get n sub arrays of size 1</a:t>
            </a:r>
          </a:p>
          <a:p>
            <a:r>
              <a:rPr lang="en-US" dirty="0"/>
              <a:t>In each pass -&gt; We merge n elements hence -&gt; O(n)</a:t>
            </a:r>
          </a:p>
          <a:p>
            <a:r>
              <a:rPr lang="en-US" dirty="0"/>
              <a:t>Therefore the performance of merge sort is </a:t>
            </a:r>
            <a:r>
              <a:rPr lang="en-US" dirty="0">
                <a:solidFill>
                  <a:srgbClr val="FF0000"/>
                </a:solidFill>
              </a:rPr>
              <a:t>O(</a:t>
            </a:r>
            <a:r>
              <a:rPr lang="en-US" dirty="0" err="1">
                <a:solidFill>
                  <a:srgbClr val="FF0000"/>
                </a:solidFill>
              </a:rPr>
              <a:t>nlogn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-&gt; </a:t>
            </a:r>
            <a:r>
              <a:rPr lang="en-US" dirty="0">
                <a:solidFill>
                  <a:srgbClr val="FF0000"/>
                </a:solidFill>
              </a:rPr>
              <a:t>Best and Worst Case</a:t>
            </a:r>
          </a:p>
          <a:p>
            <a:endParaRPr lang="en-US" dirty="0"/>
          </a:p>
          <a:p>
            <a:r>
              <a:rPr lang="en-US" dirty="0"/>
              <a:t>Stable sort</a:t>
            </a:r>
          </a:p>
          <a:p>
            <a:r>
              <a:rPr lang="en-US" dirty="0"/>
              <a:t>Not an in-place sort -&gt; Needs an auxiliary array to store n elements -&gt; O(n)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B5B7B-F3C9-46A0-86BC-2D8EFDDF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1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C2CD-625C-4636-BBDB-C0203B73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4BE3-89CC-46BB-BED8-A4FA2630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is performed digit by digit</a:t>
            </a:r>
          </a:p>
          <a:p>
            <a:r>
              <a:rPr lang="en-US" dirty="0"/>
              <a:t>Least significant digit -&gt; most significant digit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Pass 1 : Units Place digit</a:t>
            </a:r>
          </a:p>
          <a:p>
            <a:pPr marL="45720" indent="0">
              <a:buNone/>
            </a:pPr>
            <a:r>
              <a:rPr lang="en-US" dirty="0"/>
              <a:t>Pass 2: Tens Place digit</a:t>
            </a:r>
          </a:p>
          <a:p>
            <a:pPr marL="45720" indent="0">
              <a:buNone/>
            </a:pPr>
            <a:r>
              <a:rPr lang="en-US" dirty="0"/>
              <a:t>…….</a:t>
            </a:r>
          </a:p>
          <a:p>
            <a:pPr marL="45720" indent="0">
              <a:buNone/>
            </a:pPr>
            <a:r>
              <a:rPr lang="en-US" dirty="0"/>
              <a:t>Last Pass : Most significant place digit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072B7-9B59-4388-8342-7A548A9B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8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E0D7-60BD-4D3B-8D48-A6643D34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39FD-510D-4AFA-B16E-CBCE9171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Input array: </a:t>
            </a:r>
            <a:br>
              <a:rPr lang="en-US" altLang="en-US" sz="2800" dirty="0"/>
            </a:br>
            <a:r>
              <a:rPr lang="en-US" altLang="en-US" sz="2800" dirty="0"/>
              <a:t>126, 328, 636, 341, 416, 131, 328</a:t>
            </a:r>
          </a:p>
          <a:p>
            <a:r>
              <a:rPr lang="en-US" altLang="en-US" sz="2800" dirty="0"/>
              <a:t>Sort on lower digit:</a:t>
            </a:r>
            <a:br>
              <a:rPr lang="en-US" altLang="en-US" sz="2800" dirty="0"/>
            </a:br>
            <a:r>
              <a:rPr lang="en-US" altLang="en-US" sz="2800" dirty="0"/>
              <a:t>34</a:t>
            </a:r>
            <a:r>
              <a:rPr lang="en-US" altLang="en-US" sz="2800" dirty="0">
                <a:solidFill>
                  <a:schemeClr val="accent2"/>
                </a:solidFill>
              </a:rPr>
              <a:t>1</a:t>
            </a:r>
            <a:r>
              <a:rPr lang="en-US" altLang="en-US" sz="2800" dirty="0"/>
              <a:t>, 13</a:t>
            </a:r>
            <a:r>
              <a:rPr lang="en-US" altLang="en-US" sz="2800" dirty="0">
                <a:solidFill>
                  <a:schemeClr val="accent2"/>
                </a:solidFill>
              </a:rPr>
              <a:t>1</a:t>
            </a:r>
            <a:r>
              <a:rPr lang="en-US" altLang="en-US" sz="2800" dirty="0"/>
              <a:t>, 12</a:t>
            </a:r>
            <a:r>
              <a:rPr lang="en-US" altLang="en-US" sz="2800" dirty="0">
                <a:solidFill>
                  <a:schemeClr val="accent2"/>
                </a:solidFill>
              </a:rPr>
              <a:t>6</a:t>
            </a:r>
            <a:r>
              <a:rPr lang="en-US" altLang="en-US" sz="2800" dirty="0"/>
              <a:t>, 63</a:t>
            </a:r>
            <a:r>
              <a:rPr lang="en-US" altLang="en-US" sz="2800" dirty="0">
                <a:solidFill>
                  <a:schemeClr val="accent2"/>
                </a:solidFill>
              </a:rPr>
              <a:t>6</a:t>
            </a:r>
            <a:r>
              <a:rPr lang="en-US" altLang="en-US" sz="2800" dirty="0"/>
              <a:t>, 41</a:t>
            </a:r>
            <a:r>
              <a:rPr lang="en-US" altLang="en-US" sz="2800" dirty="0">
                <a:solidFill>
                  <a:schemeClr val="accent2"/>
                </a:solidFill>
              </a:rPr>
              <a:t>6</a:t>
            </a:r>
            <a:r>
              <a:rPr lang="en-US" altLang="en-US" sz="2800" dirty="0"/>
              <a:t>, 32</a:t>
            </a:r>
            <a:r>
              <a:rPr lang="en-US" altLang="en-US" sz="2800" dirty="0">
                <a:solidFill>
                  <a:schemeClr val="accent2"/>
                </a:solidFill>
              </a:rPr>
              <a:t>8</a:t>
            </a:r>
            <a:r>
              <a:rPr lang="en-US" altLang="en-US" sz="2800" dirty="0"/>
              <a:t>, 32</a:t>
            </a:r>
            <a:r>
              <a:rPr lang="en-US" altLang="en-US" sz="2800" dirty="0">
                <a:solidFill>
                  <a:schemeClr val="accent2"/>
                </a:solidFill>
              </a:rPr>
              <a:t>8</a:t>
            </a:r>
          </a:p>
          <a:p>
            <a:r>
              <a:rPr lang="en-US" altLang="en-US" sz="2800" dirty="0"/>
              <a:t>Sort result on next-higher digit:</a:t>
            </a:r>
            <a:br>
              <a:rPr lang="en-US" altLang="en-US" sz="2800" dirty="0"/>
            </a:br>
            <a:r>
              <a:rPr lang="en-US" altLang="en-US" sz="2800" dirty="0"/>
              <a:t>4</a:t>
            </a:r>
            <a:r>
              <a:rPr lang="en-US" altLang="en-US" sz="2800" dirty="0">
                <a:solidFill>
                  <a:schemeClr val="accent2"/>
                </a:solidFill>
              </a:rPr>
              <a:t>1</a:t>
            </a:r>
            <a:r>
              <a:rPr lang="en-US" altLang="en-US" sz="2800" dirty="0"/>
              <a:t>6, 1</a:t>
            </a:r>
            <a:r>
              <a:rPr lang="en-US" altLang="en-US" sz="2800" dirty="0">
                <a:solidFill>
                  <a:schemeClr val="accent2"/>
                </a:solidFill>
              </a:rPr>
              <a:t>2</a:t>
            </a:r>
            <a:r>
              <a:rPr lang="en-US" altLang="en-US" sz="2800" dirty="0"/>
              <a:t>6, 3</a:t>
            </a:r>
            <a:r>
              <a:rPr lang="en-US" altLang="en-US" sz="2800" dirty="0">
                <a:solidFill>
                  <a:schemeClr val="accent2"/>
                </a:solidFill>
              </a:rPr>
              <a:t>2</a:t>
            </a:r>
            <a:r>
              <a:rPr lang="en-US" altLang="en-US" sz="2800" dirty="0"/>
              <a:t>8, 3</a:t>
            </a:r>
            <a:r>
              <a:rPr lang="en-US" altLang="en-US" sz="2800" dirty="0">
                <a:solidFill>
                  <a:schemeClr val="accent2"/>
                </a:solidFill>
              </a:rPr>
              <a:t>2</a:t>
            </a:r>
            <a:r>
              <a:rPr lang="en-US" altLang="en-US" sz="2800" dirty="0"/>
              <a:t>8, 1</a:t>
            </a:r>
            <a:r>
              <a:rPr lang="en-US" altLang="en-US" sz="2800" dirty="0">
                <a:solidFill>
                  <a:schemeClr val="accent2"/>
                </a:solidFill>
              </a:rPr>
              <a:t>3</a:t>
            </a:r>
            <a:r>
              <a:rPr lang="en-US" altLang="en-US" sz="2800" dirty="0"/>
              <a:t>1, 6</a:t>
            </a:r>
            <a:r>
              <a:rPr lang="en-US" altLang="en-US" sz="2800" dirty="0">
                <a:solidFill>
                  <a:schemeClr val="accent2"/>
                </a:solidFill>
              </a:rPr>
              <a:t>3</a:t>
            </a:r>
            <a:r>
              <a:rPr lang="en-US" altLang="en-US" sz="2800" dirty="0"/>
              <a:t>6, 3</a:t>
            </a:r>
            <a:r>
              <a:rPr lang="en-US" altLang="en-US" sz="2800" dirty="0">
                <a:solidFill>
                  <a:schemeClr val="accent2"/>
                </a:solidFill>
              </a:rPr>
              <a:t>4</a:t>
            </a:r>
            <a:r>
              <a:rPr lang="en-US" altLang="en-US" sz="2800" dirty="0"/>
              <a:t>1</a:t>
            </a:r>
          </a:p>
          <a:p>
            <a:r>
              <a:rPr lang="en-US" altLang="en-US" sz="2800" dirty="0"/>
              <a:t>Sort that result on highest digit:</a:t>
            </a:r>
            <a:br>
              <a:rPr lang="en-US" altLang="en-US" sz="2800" dirty="0"/>
            </a:br>
            <a:r>
              <a:rPr lang="en-US" altLang="en-US" sz="2800" dirty="0">
                <a:solidFill>
                  <a:schemeClr val="accent2"/>
                </a:solidFill>
              </a:rPr>
              <a:t>1</a:t>
            </a:r>
            <a:r>
              <a:rPr lang="en-US" altLang="en-US" sz="2800" dirty="0"/>
              <a:t>26, </a:t>
            </a:r>
            <a:r>
              <a:rPr lang="en-US" altLang="en-US" sz="2800" dirty="0">
                <a:solidFill>
                  <a:schemeClr val="accent2"/>
                </a:solidFill>
              </a:rPr>
              <a:t>1</a:t>
            </a:r>
            <a:r>
              <a:rPr lang="en-US" altLang="en-US" sz="2800" dirty="0"/>
              <a:t>31, </a:t>
            </a:r>
            <a:r>
              <a:rPr lang="en-US" altLang="en-US" sz="2800" dirty="0">
                <a:solidFill>
                  <a:schemeClr val="accent2"/>
                </a:solidFill>
              </a:rPr>
              <a:t>3</a:t>
            </a:r>
            <a:r>
              <a:rPr lang="en-US" altLang="en-US" sz="2800" dirty="0"/>
              <a:t>28, </a:t>
            </a:r>
            <a:r>
              <a:rPr lang="en-US" altLang="en-US" sz="2800" dirty="0">
                <a:solidFill>
                  <a:schemeClr val="accent2"/>
                </a:solidFill>
              </a:rPr>
              <a:t>3</a:t>
            </a:r>
            <a:r>
              <a:rPr lang="en-US" altLang="en-US" sz="2800" dirty="0"/>
              <a:t>28, </a:t>
            </a:r>
            <a:r>
              <a:rPr lang="en-US" altLang="en-US" sz="2800" dirty="0">
                <a:solidFill>
                  <a:schemeClr val="accent2"/>
                </a:solidFill>
              </a:rPr>
              <a:t>3</a:t>
            </a:r>
            <a:r>
              <a:rPr lang="en-US" altLang="en-US" sz="2800" dirty="0"/>
              <a:t>41, </a:t>
            </a:r>
            <a:r>
              <a:rPr lang="en-US" altLang="en-US" sz="2800" dirty="0">
                <a:solidFill>
                  <a:schemeClr val="accent2"/>
                </a:solidFill>
              </a:rPr>
              <a:t>4</a:t>
            </a:r>
            <a:r>
              <a:rPr lang="en-US" altLang="en-US" sz="2800" dirty="0"/>
              <a:t>16, </a:t>
            </a:r>
            <a:r>
              <a:rPr lang="en-US" altLang="en-US" sz="2800" dirty="0">
                <a:solidFill>
                  <a:schemeClr val="accent2"/>
                </a:solidFill>
              </a:rPr>
              <a:t>6</a:t>
            </a:r>
            <a:r>
              <a:rPr lang="en-US" altLang="en-US" sz="2800" dirty="0"/>
              <a:t>36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948C7-7286-4F32-A9A0-A3A9090E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3A88-06F7-48C0-AA22-A81AA572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21B1-D850-4204-9437-FBC66B286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is taken in a LinkedList</a:t>
            </a:r>
          </a:p>
          <a:p>
            <a:r>
              <a:rPr lang="en-US" dirty="0"/>
              <a:t>Sorting queues are also implemented as Linked Lists </a:t>
            </a:r>
          </a:p>
          <a:p>
            <a:pPr lvl="1"/>
            <a:r>
              <a:rPr lang="en-US" dirty="0"/>
              <a:t>Arrays increase space complexity – size of each queue will be n –&gt; 10*n spaces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2400" dirty="0"/>
              <a:t>For each pass: </a:t>
            </a:r>
          </a:p>
          <a:p>
            <a:r>
              <a:rPr lang="en-US" dirty="0"/>
              <a:t>Insert nodes into different Queues – Rearrange Links</a:t>
            </a:r>
          </a:p>
          <a:p>
            <a:r>
              <a:rPr lang="en-US" dirty="0"/>
              <a:t>Combine queues back to main list – Rearrange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68608-301D-4735-9E56-A2956849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3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7439-DE7B-4DF2-87DE-D1FD5A7E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E1A9-8990-4369-BEE7-1D876D12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pass in Radix Sort has n operations ~ n</a:t>
            </a:r>
          </a:p>
          <a:p>
            <a:r>
              <a:rPr lang="en-US" dirty="0"/>
              <a:t>Depending on the number of digits (d) in the largest number , the complexity changes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Radix Sort is </a:t>
            </a:r>
            <a:r>
              <a:rPr lang="en-US" dirty="0">
                <a:solidFill>
                  <a:srgbClr val="FF0000"/>
                </a:solidFill>
              </a:rPr>
              <a:t>O(n*d)</a:t>
            </a:r>
          </a:p>
          <a:p>
            <a:pPr marL="45720" indent="0">
              <a:buNone/>
            </a:pPr>
            <a:r>
              <a:rPr lang="en-US" dirty="0"/>
              <a:t>If d is n -&gt; </a:t>
            </a:r>
            <a:r>
              <a:rPr lang="en-US" dirty="0">
                <a:solidFill>
                  <a:srgbClr val="FF0000"/>
                </a:solidFill>
              </a:rPr>
              <a:t>O(n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45720" indent="0">
              <a:buNone/>
            </a:pPr>
            <a:r>
              <a:rPr lang="en-US" dirty="0"/>
              <a:t>if d is </a:t>
            </a:r>
            <a:r>
              <a:rPr lang="en-US" dirty="0" err="1"/>
              <a:t>logn</a:t>
            </a:r>
            <a:r>
              <a:rPr lang="en-US" dirty="0"/>
              <a:t> -&gt; </a:t>
            </a:r>
            <a:r>
              <a:rPr lang="en-US" dirty="0">
                <a:solidFill>
                  <a:srgbClr val="FF0000"/>
                </a:solidFill>
              </a:rPr>
              <a:t>O(</a:t>
            </a:r>
            <a:r>
              <a:rPr lang="en-US" dirty="0" err="1">
                <a:solidFill>
                  <a:srgbClr val="FF0000"/>
                </a:solidFill>
              </a:rPr>
              <a:t>nlogn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Radix Sort is not in-place and 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761DA-EFF1-44AD-AB07-9C267D89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1D50-F79F-4C28-8912-B1DB1294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7980-6B76-4548-920A-C819740A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Heaps Recap:</a:t>
            </a:r>
          </a:p>
          <a:p>
            <a:pPr marL="762000" lvl="1" indent="-533400"/>
            <a:r>
              <a:rPr lang="en-US" altLang="en-US" sz="2400" dirty="0"/>
              <a:t>Binary tree</a:t>
            </a:r>
          </a:p>
          <a:p>
            <a:pPr marL="762000" lvl="1" indent="-533400"/>
            <a:endParaRPr lang="en-US" altLang="en-US" sz="2400" dirty="0"/>
          </a:p>
          <a:p>
            <a:pPr marL="762000" lvl="1" indent="-533400"/>
            <a:r>
              <a:rPr lang="en-US" altLang="en-US" sz="2400" dirty="0"/>
              <a:t>Balanced</a:t>
            </a:r>
          </a:p>
          <a:p>
            <a:pPr marL="762000" lvl="1" indent="-533400"/>
            <a:endParaRPr lang="en-US" altLang="en-US" sz="2400" dirty="0"/>
          </a:p>
          <a:p>
            <a:pPr marL="762000" lvl="1" indent="-533400"/>
            <a:r>
              <a:rPr lang="en-US" altLang="en-US" sz="2400" dirty="0"/>
              <a:t>Left-justified or Complete</a:t>
            </a:r>
          </a:p>
          <a:p>
            <a:pPr marL="762000" lvl="1" indent="-533400"/>
            <a:endParaRPr lang="en-US" altLang="en-US" sz="2400" dirty="0"/>
          </a:p>
          <a:p>
            <a:pPr marL="762000" lvl="1" indent="-533400"/>
            <a:r>
              <a:rPr lang="en-US" altLang="en-US" sz="2400" dirty="0"/>
              <a:t>(Max) Heap property: no node has a value greater than the value in its parent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A624E-A23D-4F42-9237-FCF3CAA6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4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98A2-8032-4C65-8F02-ABD3EA22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9814-F9D6-4ED2-87A9-0A14986D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Build a Binary Tree</a:t>
            </a:r>
          </a:p>
          <a:p>
            <a:endParaRPr lang="en-US" sz="2800" dirty="0"/>
          </a:p>
          <a:p>
            <a:r>
              <a:rPr lang="en-US" sz="2800" dirty="0" err="1"/>
              <a:t>Heapify</a:t>
            </a:r>
            <a:r>
              <a:rPr lang="en-US" sz="2800" dirty="0"/>
              <a:t> the Binary Tree</a:t>
            </a:r>
          </a:p>
          <a:p>
            <a:endParaRPr lang="en-US" sz="2800" dirty="0"/>
          </a:p>
          <a:p>
            <a:r>
              <a:rPr lang="en-US" sz="2800" dirty="0"/>
              <a:t>Extract Largest element</a:t>
            </a:r>
          </a:p>
          <a:p>
            <a:endParaRPr lang="en-US" sz="2800" dirty="0"/>
          </a:p>
          <a:p>
            <a:r>
              <a:rPr lang="en-US" sz="2800" dirty="0"/>
              <a:t>Maintain the heap (</a:t>
            </a:r>
            <a:r>
              <a:rPr lang="en-US" sz="2800" dirty="0" err="1"/>
              <a:t>Downheap</a:t>
            </a:r>
            <a:r>
              <a:rPr lang="en-US" sz="2800" dirty="0"/>
              <a:t>)</a:t>
            </a:r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altLang="en-US" sz="2800" dirty="0"/>
              <a:t>Determining location of root and “last node” take constant time</a:t>
            </a:r>
          </a:p>
          <a:p>
            <a:pPr marL="45720" indent="0">
              <a:buNone/>
            </a:pPr>
            <a:r>
              <a:rPr lang="en-US" altLang="en-US" sz="2800" dirty="0"/>
              <a:t>Remove n elements, re-heap each time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FA046-6F83-4798-9212-0DFB80D7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4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0F8E-4A14-4BB2-8394-82095258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Heap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2C30-E4DF-46D5-8094-5FBB2E64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730A84-0940-4439-9674-68C118AE0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119" y="1965960"/>
            <a:ext cx="533400" cy="381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0C62A4B-1927-4938-AE66-B68A3ACE7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2719" y="3642360"/>
            <a:ext cx="7620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FEBDD0BC-6164-4C5F-9D19-24558DC49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519" y="1813560"/>
            <a:ext cx="0" cy="18288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55">
            <a:extLst>
              <a:ext uri="{FF2B5EF4-FFF2-40B4-BE49-F238E27FC236}">
                <a16:creationId xmlns:a16="http://schemas.microsoft.com/office/drawing/2014/main" id="{3954D8BA-60AD-49B0-8AB2-3EAEC7DB83BE}"/>
              </a:ext>
            </a:extLst>
          </p:cNvPr>
          <p:cNvGrpSpPr>
            <a:grpSpLocks/>
          </p:cNvGrpSpPr>
          <p:nvPr/>
        </p:nvGrpSpPr>
        <p:grpSpPr bwMode="auto">
          <a:xfrm>
            <a:off x="4796319" y="1965960"/>
            <a:ext cx="990600" cy="1143000"/>
            <a:chOff x="1824" y="1104"/>
            <a:chExt cx="624" cy="720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9B5F54D5-8E97-4A4F-9A32-24B5438BD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FF5EB392-F629-4DA9-81EE-89570142C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8426C8F7-FAA3-49F0-A162-C3B337CE9D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10">
            <a:extLst>
              <a:ext uri="{FF2B5EF4-FFF2-40B4-BE49-F238E27FC236}">
                <a16:creationId xmlns:a16="http://schemas.microsoft.com/office/drawing/2014/main" id="{FD607487-BE68-4E15-86D8-4A8A1A87D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719" y="234696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3" name="Group 56">
            <a:extLst>
              <a:ext uri="{FF2B5EF4-FFF2-40B4-BE49-F238E27FC236}">
                <a16:creationId xmlns:a16="http://schemas.microsoft.com/office/drawing/2014/main" id="{70FBC7F1-556E-4904-9CEC-45678EA70458}"/>
              </a:ext>
            </a:extLst>
          </p:cNvPr>
          <p:cNvGrpSpPr>
            <a:grpSpLocks/>
          </p:cNvGrpSpPr>
          <p:nvPr/>
        </p:nvGrpSpPr>
        <p:grpSpPr bwMode="auto">
          <a:xfrm>
            <a:off x="4948719" y="2270760"/>
            <a:ext cx="650875" cy="533400"/>
            <a:chOff x="1920" y="1296"/>
            <a:chExt cx="410" cy="33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189FF69C-45AD-48E7-A9E9-33B9898BF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1296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64"/>
                <a:gd name="T14" fmla="*/ 162 w 16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4597E29-1E80-4C51-BF65-7B3451852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1374"/>
              <a:ext cx="170" cy="258"/>
            </a:xfrm>
            <a:custGeom>
              <a:avLst/>
              <a:gdLst>
                <a:gd name="T0" fmla="*/ 156 w 170"/>
                <a:gd name="T1" fmla="*/ 0 h 258"/>
                <a:gd name="T2" fmla="*/ 144 w 170"/>
                <a:gd name="T3" fmla="*/ 126 h 258"/>
                <a:gd name="T4" fmla="*/ 0 w 170"/>
                <a:gd name="T5" fmla="*/ 258 h 258"/>
                <a:gd name="T6" fmla="*/ 0 60000 65536"/>
                <a:gd name="T7" fmla="*/ 0 60000 65536"/>
                <a:gd name="T8" fmla="*/ 0 60000 65536"/>
                <a:gd name="T9" fmla="*/ 0 w 170"/>
                <a:gd name="T10" fmla="*/ 0 h 258"/>
                <a:gd name="T11" fmla="*/ 170 w 170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258">
                  <a:moveTo>
                    <a:pt x="156" y="0"/>
                  </a:moveTo>
                  <a:cubicBezTo>
                    <a:pt x="154" y="21"/>
                    <a:pt x="170" y="83"/>
                    <a:pt x="144" y="126"/>
                  </a:cubicBezTo>
                  <a:cubicBezTo>
                    <a:pt x="118" y="169"/>
                    <a:pt x="30" y="231"/>
                    <a:pt x="0" y="258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57">
            <a:extLst>
              <a:ext uri="{FF2B5EF4-FFF2-40B4-BE49-F238E27FC236}">
                <a16:creationId xmlns:a16="http://schemas.microsoft.com/office/drawing/2014/main" id="{2B3C3206-BA01-4CC9-B054-AA2A46F0F156}"/>
              </a:ext>
            </a:extLst>
          </p:cNvPr>
          <p:cNvGrpSpPr>
            <a:grpSpLocks/>
          </p:cNvGrpSpPr>
          <p:nvPr/>
        </p:nvGrpSpPr>
        <p:grpSpPr bwMode="auto">
          <a:xfrm>
            <a:off x="6625119" y="1965960"/>
            <a:ext cx="990600" cy="1143000"/>
            <a:chOff x="2976" y="1104"/>
            <a:chExt cx="624" cy="720"/>
          </a:xfrm>
        </p:grpSpPr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C7BABDD8-E55E-4D34-95C3-9AE86F75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4EB92C4F-4092-40D2-8755-DF96C16CE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4FC20546-74B1-4E1E-AFB9-34616CE7B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DC8244BF-0006-42C1-8195-F8D285869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4319" y="1813560"/>
            <a:ext cx="0" cy="18288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" name="Group 58">
            <a:extLst>
              <a:ext uri="{FF2B5EF4-FFF2-40B4-BE49-F238E27FC236}">
                <a16:creationId xmlns:a16="http://schemas.microsoft.com/office/drawing/2014/main" id="{7EC018A7-7966-4B23-97BC-12C51FAE93D5}"/>
              </a:ext>
            </a:extLst>
          </p:cNvPr>
          <p:cNvGrpSpPr>
            <a:grpSpLocks/>
          </p:cNvGrpSpPr>
          <p:nvPr/>
        </p:nvGrpSpPr>
        <p:grpSpPr bwMode="auto">
          <a:xfrm>
            <a:off x="8225319" y="1965960"/>
            <a:ext cx="1524000" cy="1143000"/>
            <a:chOff x="3984" y="1104"/>
            <a:chExt cx="960" cy="720"/>
          </a:xfrm>
        </p:grpSpPr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AA48B09A-34E9-42DF-BC66-AE754D832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7545A62E-CDC1-4F11-92FE-B7ABBF6AC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B3228061-9C1B-458E-B764-FE9ED49D5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2">
              <a:extLst>
                <a:ext uri="{FF2B5EF4-FFF2-40B4-BE49-F238E27FC236}">
                  <a16:creationId xmlns:a16="http://schemas.microsoft.com/office/drawing/2014/main" id="{72C0AA3D-D947-40E5-A0E9-C2E59A3B8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CC37EC85-D033-46F0-B94F-1A3984AA9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59">
            <a:extLst>
              <a:ext uri="{FF2B5EF4-FFF2-40B4-BE49-F238E27FC236}">
                <a16:creationId xmlns:a16="http://schemas.microsoft.com/office/drawing/2014/main" id="{27DEE000-86D0-42AE-9CFA-F7552B3FF071}"/>
              </a:ext>
            </a:extLst>
          </p:cNvPr>
          <p:cNvGrpSpPr>
            <a:grpSpLocks/>
          </p:cNvGrpSpPr>
          <p:nvPr/>
        </p:nvGrpSpPr>
        <p:grpSpPr bwMode="auto">
          <a:xfrm>
            <a:off x="2434119" y="3947160"/>
            <a:ext cx="2057400" cy="1905000"/>
            <a:chOff x="336" y="2352"/>
            <a:chExt cx="1296" cy="1200"/>
          </a:xfrm>
        </p:grpSpPr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AB4ABE02-A487-4D7C-B9BC-7D503DE50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29" name="Oval 25">
              <a:extLst>
                <a:ext uri="{FF2B5EF4-FFF2-40B4-BE49-F238E27FC236}">
                  <a16:creationId xmlns:a16="http://schemas.microsoft.com/office/drawing/2014/main" id="{1A325874-A7BF-4BCF-A536-6824F9CC3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30" name="Line 26">
              <a:extLst>
                <a:ext uri="{FF2B5EF4-FFF2-40B4-BE49-F238E27FC236}">
                  <a16:creationId xmlns:a16="http://schemas.microsoft.com/office/drawing/2014/main" id="{796278C5-F6F7-4AAF-BBC2-6641119A1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7">
              <a:extLst>
                <a:ext uri="{FF2B5EF4-FFF2-40B4-BE49-F238E27FC236}">
                  <a16:creationId xmlns:a16="http://schemas.microsoft.com/office/drawing/2014/main" id="{CEA44F82-5C80-45CD-9B46-85E59D956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32" name="Line 28">
              <a:extLst>
                <a:ext uri="{FF2B5EF4-FFF2-40B4-BE49-F238E27FC236}">
                  <a16:creationId xmlns:a16="http://schemas.microsoft.com/office/drawing/2014/main" id="{C9E333B9-4144-4127-AA47-38EE6DB07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29">
              <a:extLst>
                <a:ext uri="{FF2B5EF4-FFF2-40B4-BE49-F238E27FC236}">
                  <a16:creationId xmlns:a16="http://schemas.microsoft.com/office/drawing/2014/main" id="{579FEF1F-3F61-445F-BB2F-AC3E3A6E3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A119CD3C-C87F-4D00-8534-67E56E72A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60">
            <a:extLst>
              <a:ext uri="{FF2B5EF4-FFF2-40B4-BE49-F238E27FC236}">
                <a16:creationId xmlns:a16="http://schemas.microsoft.com/office/drawing/2014/main" id="{7E026FA5-E8AC-4FEE-99D0-1ABBD592150F}"/>
              </a:ext>
            </a:extLst>
          </p:cNvPr>
          <p:cNvGrpSpPr>
            <a:grpSpLocks/>
          </p:cNvGrpSpPr>
          <p:nvPr/>
        </p:nvGrpSpPr>
        <p:grpSpPr bwMode="auto">
          <a:xfrm>
            <a:off x="2615094" y="4994910"/>
            <a:ext cx="619125" cy="552450"/>
            <a:chOff x="450" y="3012"/>
            <a:chExt cx="390" cy="348"/>
          </a:xfrm>
        </p:grpSpPr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903E941C-2D3D-4C53-AC41-40EBBAB45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" y="3012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64"/>
                <a:gd name="T14" fmla="*/ 162 w 16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3372BD60-97D9-40D3-A0E4-62FB8DF94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" y="3120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61">
            <a:extLst>
              <a:ext uri="{FF2B5EF4-FFF2-40B4-BE49-F238E27FC236}">
                <a16:creationId xmlns:a16="http://schemas.microsoft.com/office/drawing/2014/main" id="{0396CAEC-903C-4441-9EFF-A82EAF8602A6}"/>
              </a:ext>
            </a:extLst>
          </p:cNvPr>
          <p:cNvGrpSpPr>
            <a:grpSpLocks/>
          </p:cNvGrpSpPr>
          <p:nvPr/>
        </p:nvGrpSpPr>
        <p:grpSpPr bwMode="auto">
          <a:xfrm>
            <a:off x="4872519" y="3947160"/>
            <a:ext cx="2057400" cy="1905000"/>
            <a:chOff x="1872" y="2352"/>
            <a:chExt cx="1296" cy="1200"/>
          </a:xfrm>
        </p:grpSpPr>
        <p:sp>
          <p:nvSpPr>
            <p:cNvPr id="39" name="Oval 33">
              <a:extLst>
                <a:ext uri="{FF2B5EF4-FFF2-40B4-BE49-F238E27FC236}">
                  <a16:creationId xmlns:a16="http://schemas.microsoft.com/office/drawing/2014/main" id="{C5F36C0F-1CA6-4BC5-9E7D-CA6ED51DF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40" name="Oval 34">
              <a:extLst>
                <a:ext uri="{FF2B5EF4-FFF2-40B4-BE49-F238E27FC236}">
                  <a16:creationId xmlns:a16="http://schemas.microsoft.com/office/drawing/2014/main" id="{7810EC65-C6F8-4045-A029-A10FFE0E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4789A4F3-9B47-441E-B8EB-7EEB466F4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F9A831C6-650B-40E5-8376-271512C0A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025C2000-9D85-4557-9D27-8237AFB11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38">
              <a:extLst>
                <a:ext uri="{FF2B5EF4-FFF2-40B4-BE49-F238E27FC236}">
                  <a16:creationId xmlns:a16="http://schemas.microsoft.com/office/drawing/2014/main" id="{545FC772-1E70-4BAA-B62A-E7FE44153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45" name="Line 39">
              <a:extLst>
                <a:ext uri="{FF2B5EF4-FFF2-40B4-BE49-F238E27FC236}">
                  <a16:creationId xmlns:a16="http://schemas.microsoft.com/office/drawing/2014/main" id="{52A4028C-7D9E-4EA6-AED6-C97C22604E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63">
            <a:extLst>
              <a:ext uri="{FF2B5EF4-FFF2-40B4-BE49-F238E27FC236}">
                <a16:creationId xmlns:a16="http://schemas.microsoft.com/office/drawing/2014/main" id="{3A8F4D87-02FA-43C6-90ED-E4428977E4F3}"/>
              </a:ext>
            </a:extLst>
          </p:cNvPr>
          <p:cNvGrpSpPr>
            <a:grpSpLocks/>
          </p:cNvGrpSpPr>
          <p:nvPr/>
        </p:nvGrpSpPr>
        <p:grpSpPr bwMode="auto">
          <a:xfrm>
            <a:off x="7310919" y="3947160"/>
            <a:ext cx="2057400" cy="1905000"/>
            <a:chOff x="3408" y="2352"/>
            <a:chExt cx="1296" cy="1200"/>
          </a:xfrm>
        </p:grpSpPr>
        <p:sp>
          <p:nvSpPr>
            <p:cNvPr id="47" name="Oval 40">
              <a:extLst>
                <a:ext uri="{FF2B5EF4-FFF2-40B4-BE49-F238E27FC236}">
                  <a16:creationId xmlns:a16="http://schemas.microsoft.com/office/drawing/2014/main" id="{D7946680-6623-4649-AA6C-85C5DFE2F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48" name="Oval 41">
              <a:extLst>
                <a:ext uri="{FF2B5EF4-FFF2-40B4-BE49-F238E27FC236}">
                  <a16:creationId xmlns:a16="http://schemas.microsoft.com/office/drawing/2014/main" id="{ACB6D801-125E-44F9-AA3D-0F9072A93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49" name="Line 42">
              <a:extLst>
                <a:ext uri="{FF2B5EF4-FFF2-40B4-BE49-F238E27FC236}">
                  <a16:creationId xmlns:a16="http://schemas.microsoft.com/office/drawing/2014/main" id="{61A7E6CB-76FD-4174-8AEB-8B2152030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43">
              <a:extLst>
                <a:ext uri="{FF2B5EF4-FFF2-40B4-BE49-F238E27FC236}">
                  <a16:creationId xmlns:a16="http://schemas.microsoft.com/office/drawing/2014/main" id="{A74F4873-C197-431E-82BF-648C27282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51" name="Line 44">
              <a:extLst>
                <a:ext uri="{FF2B5EF4-FFF2-40B4-BE49-F238E27FC236}">
                  <a16:creationId xmlns:a16="http://schemas.microsoft.com/office/drawing/2014/main" id="{A9C9A1E2-FE8C-4ED6-8684-A64E01A3F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45">
              <a:extLst>
                <a:ext uri="{FF2B5EF4-FFF2-40B4-BE49-F238E27FC236}">
                  <a16:creationId xmlns:a16="http://schemas.microsoft.com/office/drawing/2014/main" id="{04C4DD2A-980C-4218-B3BE-88FF8AD6B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53" name="Line 46">
              <a:extLst>
                <a:ext uri="{FF2B5EF4-FFF2-40B4-BE49-F238E27FC236}">
                  <a16:creationId xmlns:a16="http://schemas.microsoft.com/office/drawing/2014/main" id="{846EB4C6-D049-47EB-BAE1-C3F32F56C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62">
            <a:extLst>
              <a:ext uri="{FF2B5EF4-FFF2-40B4-BE49-F238E27FC236}">
                <a16:creationId xmlns:a16="http://schemas.microsoft.com/office/drawing/2014/main" id="{A6DE2635-A8F7-49B6-AF9E-817BA06E976A}"/>
              </a:ext>
            </a:extLst>
          </p:cNvPr>
          <p:cNvGrpSpPr>
            <a:grpSpLocks/>
          </p:cNvGrpSpPr>
          <p:nvPr/>
        </p:nvGrpSpPr>
        <p:grpSpPr bwMode="auto">
          <a:xfrm>
            <a:off x="5548794" y="4251960"/>
            <a:ext cx="619125" cy="552450"/>
            <a:chOff x="2298" y="2544"/>
            <a:chExt cx="390" cy="348"/>
          </a:xfrm>
        </p:grpSpPr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E22B7937-B309-4211-AEA4-4CAA4B468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2544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64"/>
                <a:gd name="T14" fmla="*/ 162 w 16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7D6FC993-C551-434E-AE52-0647544B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652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AutoShape 49">
            <a:extLst>
              <a:ext uri="{FF2B5EF4-FFF2-40B4-BE49-F238E27FC236}">
                <a16:creationId xmlns:a16="http://schemas.microsoft.com/office/drawing/2014/main" id="{62F3118A-0C48-48A5-854D-6E58DD947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119" y="440436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8" name="AutoShape 50">
            <a:extLst>
              <a:ext uri="{FF2B5EF4-FFF2-40B4-BE49-F238E27FC236}">
                <a16:creationId xmlns:a16="http://schemas.microsoft.com/office/drawing/2014/main" id="{5DAE37FE-BE7C-43CA-9E57-140E3F5B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719" y="440436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9" name="Text Box 51">
            <a:extLst>
              <a:ext uri="{FF2B5EF4-FFF2-40B4-BE49-F238E27FC236}">
                <a16:creationId xmlns:a16="http://schemas.microsoft.com/office/drawing/2014/main" id="{5A7BECFA-030A-4BB7-A58C-C9FA437A0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719" y="326136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id="{1C8EABCE-0EA1-458F-A3ED-4136B0A74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519" y="326136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" name="Text Box 53">
            <a:extLst>
              <a:ext uri="{FF2B5EF4-FFF2-40B4-BE49-F238E27FC236}">
                <a16:creationId xmlns:a16="http://schemas.microsoft.com/office/drawing/2014/main" id="{F629F3FC-9645-4676-B27D-0D04016C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7919" y="326136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" name="Text Box 54">
            <a:extLst>
              <a:ext uri="{FF2B5EF4-FFF2-40B4-BE49-F238E27FC236}">
                <a16:creationId xmlns:a16="http://schemas.microsoft.com/office/drawing/2014/main" id="{59263F5D-59FC-4F0D-B904-54A43197A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7919" y="571404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412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12" grpId="0" animBg="1"/>
      <p:bldP spid="57" grpId="0" animBg="1"/>
      <p:bldP spid="5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D071F-C362-4EEE-AAE5-C396E570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DF3F7EC-32EF-4FBA-88AC-9ADC9F567DE3}"/>
              </a:ext>
            </a:extLst>
          </p:cNvPr>
          <p:cNvGrpSpPr>
            <a:grpSpLocks/>
          </p:cNvGrpSpPr>
          <p:nvPr/>
        </p:nvGrpSpPr>
        <p:grpSpPr bwMode="auto">
          <a:xfrm>
            <a:off x="2567683" y="2430694"/>
            <a:ext cx="2057400" cy="1905000"/>
            <a:chOff x="768" y="1104"/>
            <a:chExt cx="1296" cy="1200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2CEEE258-0D29-4F2F-BADA-ABBAB2141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E70E6B17-F472-431B-A97C-84FEC4AF6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422E22D6-C032-4A21-A200-8DB977752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anose="020B0604030504040204" pitchFamily="34" charset="0"/>
                  </a:rPr>
                  <a:t>10</a:t>
                </a:r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B17FFCEA-F33D-46C0-96B1-D3046A119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Oval 10">
                <a:extLst>
                  <a:ext uri="{FF2B5EF4-FFF2-40B4-BE49-F238E27FC236}">
                    <a16:creationId xmlns:a16="http://schemas.microsoft.com/office/drawing/2014/main" id="{2211212E-6614-48C8-8E07-9517C06AD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58641B74-A908-4ACA-8AD9-5E22E674E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Oval 12">
                <a:extLst>
                  <a:ext uri="{FF2B5EF4-FFF2-40B4-BE49-F238E27FC236}">
                    <a16:creationId xmlns:a16="http://schemas.microsoft.com/office/drawing/2014/main" id="{90B77A9E-EE98-4FF6-B5AA-2104A63B8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7F1B794D-9877-4DE3-B74F-CC2DDE2DC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86D94C7E-799A-46A0-B042-B5951F9D4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8" name="Line 15">
              <a:extLst>
                <a:ext uri="{FF2B5EF4-FFF2-40B4-BE49-F238E27FC236}">
                  <a16:creationId xmlns:a16="http://schemas.microsoft.com/office/drawing/2014/main" id="{48CE1D60-49B2-4078-95B9-74DED4EA6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82B53B9B-BD31-478D-A2FA-C8B6C0DB4DCF}"/>
              </a:ext>
            </a:extLst>
          </p:cNvPr>
          <p:cNvGrpSpPr>
            <a:grpSpLocks/>
          </p:cNvGrpSpPr>
          <p:nvPr/>
        </p:nvGrpSpPr>
        <p:grpSpPr bwMode="auto">
          <a:xfrm>
            <a:off x="3405883" y="3449869"/>
            <a:ext cx="539750" cy="595313"/>
            <a:chOff x="1280" y="1746"/>
            <a:chExt cx="340" cy="375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A04518A-926A-4759-B5B2-A6F5CA0C7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1861"/>
              <a:ext cx="197" cy="260"/>
            </a:xfrm>
            <a:custGeom>
              <a:avLst/>
              <a:gdLst>
                <a:gd name="T0" fmla="*/ 197 w 197"/>
                <a:gd name="T1" fmla="*/ 260 h 260"/>
                <a:gd name="T2" fmla="*/ 114 w 197"/>
                <a:gd name="T3" fmla="*/ 233 h 260"/>
                <a:gd name="T4" fmla="*/ 41 w 197"/>
                <a:gd name="T5" fmla="*/ 164 h 260"/>
                <a:gd name="T6" fmla="*/ 0 w 197"/>
                <a:gd name="T7" fmla="*/ 0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"/>
                <a:gd name="T13" fmla="*/ 0 h 260"/>
                <a:gd name="T14" fmla="*/ 197 w 197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" h="260">
                  <a:moveTo>
                    <a:pt x="197" y="260"/>
                  </a:moveTo>
                  <a:cubicBezTo>
                    <a:pt x="183" y="256"/>
                    <a:pt x="140" y="249"/>
                    <a:pt x="114" y="233"/>
                  </a:cubicBezTo>
                  <a:cubicBezTo>
                    <a:pt x="88" y="217"/>
                    <a:pt x="60" y="203"/>
                    <a:pt x="41" y="164"/>
                  </a:cubicBezTo>
                  <a:cubicBezTo>
                    <a:pt x="22" y="125"/>
                    <a:pt x="9" y="34"/>
                    <a:pt x="0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FDEEAF49-174B-42DE-829E-6ACC89FE5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" y="1746"/>
              <a:ext cx="157" cy="283"/>
            </a:xfrm>
            <a:custGeom>
              <a:avLst/>
              <a:gdLst>
                <a:gd name="T0" fmla="*/ 0 w 157"/>
                <a:gd name="T1" fmla="*/ 0 h 283"/>
                <a:gd name="T2" fmla="*/ 91 w 157"/>
                <a:gd name="T3" fmla="*/ 41 h 283"/>
                <a:gd name="T4" fmla="*/ 147 w 157"/>
                <a:gd name="T5" fmla="*/ 151 h 283"/>
                <a:gd name="T6" fmla="*/ 152 w 157"/>
                <a:gd name="T7" fmla="*/ 283 h 2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283"/>
                <a:gd name="T14" fmla="*/ 157 w 157"/>
                <a:gd name="T15" fmla="*/ 283 h 2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283">
                  <a:moveTo>
                    <a:pt x="0" y="0"/>
                  </a:moveTo>
                  <a:cubicBezTo>
                    <a:pt x="15" y="7"/>
                    <a:pt x="67" y="16"/>
                    <a:pt x="91" y="41"/>
                  </a:cubicBezTo>
                  <a:cubicBezTo>
                    <a:pt x="115" y="66"/>
                    <a:pt x="137" y="111"/>
                    <a:pt x="147" y="151"/>
                  </a:cubicBezTo>
                  <a:cubicBezTo>
                    <a:pt x="157" y="191"/>
                    <a:pt x="151" y="256"/>
                    <a:pt x="152" y="283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AutoShape 19">
            <a:extLst>
              <a:ext uri="{FF2B5EF4-FFF2-40B4-BE49-F238E27FC236}">
                <a16:creationId xmlns:a16="http://schemas.microsoft.com/office/drawing/2014/main" id="{AD0038E1-E2B9-400B-AE5F-D6A647872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883" y="2964094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568F918A-6100-4E13-A9C2-A31829736DC6}"/>
              </a:ext>
            </a:extLst>
          </p:cNvPr>
          <p:cNvGrpSpPr>
            <a:grpSpLocks/>
          </p:cNvGrpSpPr>
          <p:nvPr/>
        </p:nvGrpSpPr>
        <p:grpSpPr bwMode="auto">
          <a:xfrm>
            <a:off x="5082283" y="2430694"/>
            <a:ext cx="2057400" cy="1905000"/>
            <a:chOff x="768" y="1104"/>
            <a:chExt cx="1296" cy="1200"/>
          </a:xfrm>
        </p:grpSpPr>
        <p:grpSp>
          <p:nvGrpSpPr>
            <p:cNvPr id="21" name="Group 21">
              <a:extLst>
                <a:ext uri="{FF2B5EF4-FFF2-40B4-BE49-F238E27FC236}">
                  <a16:creationId xmlns:a16="http://schemas.microsoft.com/office/drawing/2014/main" id="{7344A4E6-ABB6-40EB-8D6B-920FC1045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24" name="Oval 22">
                <a:extLst>
                  <a:ext uri="{FF2B5EF4-FFF2-40B4-BE49-F238E27FC236}">
                    <a16:creationId xmlns:a16="http://schemas.microsoft.com/office/drawing/2014/main" id="{F8475DFA-F3CD-4EA9-A96F-9F63E3768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25" name="Oval 23">
                <a:extLst>
                  <a:ext uri="{FF2B5EF4-FFF2-40B4-BE49-F238E27FC236}">
                    <a16:creationId xmlns:a16="http://schemas.microsoft.com/office/drawing/2014/main" id="{4BF15AC1-D242-43F6-93EB-378ADC39F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7593B9B6-B1CF-4E66-A157-9386B0945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Oval 25">
                <a:extLst>
                  <a:ext uri="{FF2B5EF4-FFF2-40B4-BE49-F238E27FC236}">
                    <a16:creationId xmlns:a16="http://schemas.microsoft.com/office/drawing/2014/main" id="{1ADC406B-735B-43F7-91A7-D5C7B9650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64570875-3132-46B7-B573-299EB164C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Oval 27">
                <a:extLst>
                  <a:ext uri="{FF2B5EF4-FFF2-40B4-BE49-F238E27FC236}">
                    <a16:creationId xmlns:a16="http://schemas.microsoft.com/office/drawing/2014/main" id="{178CFB9C-D550-441D-AAD7-7BC0CF28C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03BA64F2-2177-4054-BA07-E293E6B37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Oval 29">
              <a:extLst>
                <a:ext uri="{FF2B5EF4-FFF2-40B4-BE49-F238E27FC236}">
                  <a16:creationId xmlns:a16="http://schemas.microsoft.com/office/drawing/2014/main" id="{C1C2EF88-2484-43E4-8495-9DD5D9598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23" name="Line 30">
              <a:extLst>
                <a:ext uri="{FF2B5EF4-FFF2-40B4-BE49-F238E27FC236}">
                  <a16:creationId xmlns:a16="http://schemas.microsoft.com/office/drawing/2014/main" id="{686B6BAE-6F42-4AF8-884F-3E2EA0568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AutoShape 31">
            <a:extLst>
              <a:ext uri="{FF2B5EF4-FFF2-40B4-BE49-F238E27FC236}">
                <a16:creationId xmlns:a16="http://schemas.microsoft.com/office/drawing/2014/main" id="{B7BA4FFD-9542-4E0A-80AD-625633A30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0683" y="2964094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32" name="Group 32">
            <a:extLst>
              <a:ext uri="{FF2B5EF4-FFF2-40B4-BE49-F238E27FC236}">
                <a16:creationId xmlns:a16="http://schemas.microsoft.com/office/drawing/2014/main" id="{4510F09C-60D9-4588-B42F-10E690793B6E}"/>
              </a:ext>
            </a:extLst>
          </p:cNvPr>
          <p:cNvGrpSpPr>
            <a:grpSpLocks/>
          </p:cNvGrpSpPr>
          <p:nvPr/>
        </p:nvGrpSpPr>
        <p:grpSpPr bwMode="auto">
          <a:xfrm>
            <a:off x="7749283" y="2430694"/>
            <a:ext cx="2057400" cy="1905000"/>
            <a:chOff x="768" y="1104"/>
            <a:chExt cx="1296" cy="1200"/>
          </a:xfrm>
        </p:grpSpPr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6592CEF9-5F1B-4E8D-8FD9-A30712D3BD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36" name="Oval 34">
                <a:extLst>
                  <a:ext uri="{FF2B5EF4-FFF2-40B4-BE49-F238E27FC236}">
                    <a16:creationId xmlns:a16="http://schemas.microsoft.com/office/drawing/2014/main" id="{09EB12C4-2462-434B-A933-9A1F1EC24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37" name="Oval 35">
                <a:extLst>
                  <a:ext uri="{FF2B5EF4-FFF2-40B4-BE49-F238E27FC236}">
                    <a16:creationId xmlns:a16="http://schemas.microsoft.com/office/drawing/2014/main" id="{0B001B38-508C-4C4A-A4A5-C1C9B92F2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38" name="Line 36">
                <a:extLst>
                  <a:ext uri="{FF2B5EF4-FFF2-40B4-BE49-F238E27FC236}">
                    <a16:creationId xmlns:a16="http://schemas.microsoft.com/office/drawing/2014/main" id="{F3D892EC-E534-44AF-B00D-2882A3698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Oval 37">
                <a:extLst>
                  <a:ext uri="{FF2B5EF4-FFF2-40B4-BE49-F238E27FC236}">
                    <a16:creationId xmlns:a16="http://schemas.microsoft.com/office/drawing/2014/main" id="{034C2838-55F6-4C0B-9DEC-95078C943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40" name="Line 38">
                <a:extLst>
                  <a:ext uri="{FF2B5EF4-FFF2-40B4-BE49-F238E27FC236}">
                    <a16:creationId xmlns:a16="http://schemas.microsoft.com/office/drawing/2014/main" id="{109832A6-D915-41A9-9750-95DF7629D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Oval 39">
                <a:extLst>
                  <a:ext uri="{FF2B5EF4-FFF2-40B4-BE49-F238E27FC236}">
                    <a16:creationId xmlns:a16="http://schemas.microsoft.com/office/drawing/2014/main" id="{3E197066-80CE-4E1C-AB26-DA8744141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42" name="Line 40">
                <a:extLst>
                  <a:ext uri="{FF2B5EF4-FFF2-40B4-BE49-F238E27FC236}">
                    <a16:creationId xmlns:a16="http://schemas.microsoft.com/office/drawing/2014/main" id="{A79EA8AF-2B47-48E1-B98C-0B008D732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" name="Oval 41">
              <a:extLst>
                <a:ext uri="{FF2B5EF4-FFF2-40B4-BE49-F238E27FC236}">
                  <a16:creationId xmlns:a16="http://schemas.microsoft.com/office/drawing/2014/main" id="{183A275A-C96A-40DE-ADF3-443B91532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35" name="Line 42">
              <a:extLst>
                <a:ext uri="{FF2B5EF4-FFF2-40B4-BE49-F238E27FC236}">
                  <a16:creationId xmlns:a16="http://schemas.microsoft.com/office/drawing/2014/main" id="{AE3F762D-05B5-444D-A774-E382E1667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3">
            <a:extLst>
              <a:ext uri="{FF2B5EF4-FFF2-40B4-BE49-F238E27FC236}">
                <a16:creationId xmlns:a16="http://schemas.microsoft.com/office/drawing/2014/main" id="{C308129B-1519-4D6F-A690-6C616BBE5C9B}"/>
              </a:ext>
            </a:extLst>
          </p:cNvPr>
          <p:cNvGrpSpPr>
            <a:grpSpLocks/>
          </p:cNvGrpSpPr>
          <p:nvPr/>
        </p:nvGrpSpPr>
        <p:grpSpPr bwMode="auto">
          <a:xfrm>
            <a:off x="5758558" y="2716444"/>
            <a:ext cx="619125" cy="552450"/>
            <a:chOff x="2298" y="2544"/>
            <a:chExt cx="390" cy="348"/>
          </a:xfrm>
        </p:grpSpPr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E91F0B83-52F1-4A2B-8EA6-8865BDE13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2544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64"/>
                <a:gd name="T14" fmla="*/ 162 w 16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6DC39A8F-C869-4AF5-BE0C-71501DBA6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652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BE1DE46-94EF-44DA-B4A2-4A5CE3A2E122}"/>
              </a:ext>
            </a:extLst>
          </p:cNvPr>
          <p:cNvSpPr txBox="1"/>
          <p:nvPr/>
        </p:nvSpPr>
        <p:spPr>
          <a:xfrm>
            <a:off x="1688814" y="5381163"/>
            <a:ext cx="960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Building Heap / </a:t>
            </a:r>
            <a:r>
              <a:rPr lang="en-US" sz="2400" dirty="0" err="1">
                <a:solidFill>
                  <a:srgbClr val="FF0000"/>
                </a:solidFill>
              </a:rPr>
              <a:t>Heapifying</a:t>
            </a:r>
            <a:r>
              <a:rPr lang="en-US" sz="2400" dirty="0">
                <a:solidFill>
                  <a:srgbClr val="FF0000"/>
                </a:solidFill>
              </a:rPr>
              <a:t> a Binary Tree does not mean the array is sorted.</a:t>
            </a:r>
          </a:p>
        </p:txBody>
      </p:sp>
    </p:spTree>
    <p:extLst>
      <p:ext uri="{BB962C8B-B14F-4D97-AF65-F5344CB8AC3E}">
        <p14:creationId xmlns:p14="http://schemas.microsoft.com/office/powerpoint/2010/main" val="6133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4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>
            <a:extLst>
              <a:ext uri="{FF2B5EF4-FFF2-40B4-BE49-F238E27FC236}">
                <a16:creationId xmlns:a16="http://schemas.microsoft.com/office/drawing/2014/main" id="{F028EC5E-09CD-415F-AE44-F72ED991D31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209800" y="1295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2400"/>
              <a:t>Here’s a sample binary tree after it has been heapified</a:t>
            </a:r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7724DC16-C9E3-43BB-9453-BDADA68FCCE7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981200"/>
            <a:ext cx="6781800" cy="2590800"/>
            <a:chOff x="624" y="1248"/>
            <a:chExt cx="4272" cy="1632"/>
          </a:xfrm>
        </p:grpSpPr>
        <p:sp>
          <p:nvSpPr>
            <p:cNvPr id="15367" name="Oval 5">
              <a:extLst>
                <a:ext uri="{FF2B5EF4-FFF2-40B4-BE49-F238E27FC236}">
                  <a16:creationId xmlns:a16="http://schemas.microsoft.com/office/drawing/2014/main" id="{2EA9E229-16EA-4664-9289-A27D92D7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15368" name="Oval 6">
              <a:extLst>
                <a:ext uri="{FF2B5EF4-FFF2-40B4-BE49-F238E27FC236}">
                  <a16:creationId xmlns:a16="http://schemas.microsoft.com/office/drawing/2014/main" id="{CF2A1370-2E3B-4C42-ACE7-1CB49A8FC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15369" name="Oval 7">
              <a:extLst>
                <a:ext uri="{FF2B5EF4-FFF2-40B4-BE49-F238E27FC236}">
                  <a16:creationId xmlns:a16="http://schemas.microsoft.com/office/drawing/2014/main" id="{7F6B4AC4-4F93-478A-9889-73CDD734D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15370" name="Line 8">
              <a:extLst>
                <a:ext uri="{FF2B5EF4-FFF2-40B4-BE49-F238E27FC236}">
                  <a16:creationId xmlns:a16="http://schemas.microsoft.com/office/drawing/2014/main" id="{73355287-033D-4BD2-B3A7-F01B5AD3D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9">
              <a:extLst>
                <a:ext uri="{FF2B5EF4-FFF2-40B4-BE49-F238E27FC236}">
                  <a16:creationId xmlns:a16="http://schemas.microsoft.com/office/drawing/2014/main" id="{0D907446-A618-47EC-8B8D-C180AA596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Oval 10">
              <a:extLst>
                <a:ext uri="{FF2B5EF4-FFF2-40B4-BE49-F238E27FC236}">
                  <a16:creationId xmlns:a16="http://schemas.microsoft.com/office/drawing/2014/main" id="{3F982073-062F-4B8F-8A74-777DDA0F8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15373" name="Oval 11">
              <a:extLst>
                <a:ext uri="{FF2B5EF4-FFF2-40B4-BE49-F238E27FC236}">
                  <a16:creationId xmlns:a16="http://schemas.microsoft.com/office/drawing/2014/main" id="{BDF1021F-9B09-4D3A-A451-5A36A62CC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15374" name="Oval 12">
              <a:extLst>
                <a:ext uri="{FF2B5EF4-FFF2-40B4-BE49-F238E27FC236}">
                  <a16:creationId xmlns:a16="http://schemas.microsoft.com/office/drawing/2014/main" id="{08522102-A4EC-4B6A-A47B-C82B83101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7960F789-6662-4079-8732-C2F66BB26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4">
              <a:extLst>
                <a:ext uri="{FF2B5EF4-FFF2-40B4-BE49-F238E27FC236}">
                  <a16:creationId xmlns:a16="http://schemas.microsoft.com/office/drawing/2014/main" id="{9ADFC9D9-860D-471C-A749-2D32130BC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Oval 15">
              <a:extLst>
                <a:ext uri="{FF2B5EF4-FFF2-40B4-BE49-F238E27FC236}">
                  <a16:creationId xmlns:a16="http://schemas.microsoft.com/office/drawing/2014/main" id="{7E6878D5-A55A-4715-B6DD-9A7A1E090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15378" name="Oval 16">
              <a:extLst>
                <a:ext uri="{FF2B5EF4-FFF2-40B4-BE49-F238E27FC236}">
                  <a16:creationId xmlns:a16="http://schemas.microsoft.com/office/drawing/2014/main" id="{502E5CD5-D116-4FAA-AAC0-1C0E8A7E2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15379" name="Oval 17">
              <a:extLst>
                <a:ext uri="{FF2B5EF4-FFF2-40B4-BE49-F238E27FC236}">
                  <a16:creationId xmlns:a16="http://schemas.microsoft.com/office/drawing/2014/main" id="{36EE2D13-1DD5-4F9D-8B7C-D9451AD5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15380" name="Line 18">
              <a:extLst>
                <a:ext uri="{FF2B5EF4-FFF2-40B4-BE49-F238E27FC236}">
                  <a16:creationId xmlns:a16="http://schemas.microsoft.com/office/drawing/2014/main" id="{C924BA6D-D793-4E5C-B38D-EC3986F9A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19">
              <a:extLst>
                <a:ext uri="{FF2B5EF4-FFF2-40B4-BE49-F238E27FC236}">
                  <a16:creationId xmlns:a16="http://schemas.microsoft.com/office/drawing/2014/main" id="{7AA76139-930B-4C2E-9096-303B2DEBA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Oval 20">
              <a:extLst>
                <a:ext uri="{FF2B5EF4-FFF2-40B4-BE49-F238E27FC236}">
                  <a16:creationId xmlns:a16="http://schemas.microsoft.com/office/drawing/2014/main" id="{6D16B723-A5CA-4C90-8B3B-85009C359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15383" name="Oval 25">
              <a:extLst>
                <a:ext uri="{FF2B5EF4-FFF2-40B4-BE49-F238E27FC236}">
                  <a16:creationId xmlns:a16="http://schemas.microsoft.com/office/drawing/2014/main" id="{06FE7FD5-05BE-4968-A9FF-78FFE0F47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48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25</a:t>
              </a:r>
            </a:p>
          </p:txBody>
        </p:sp>
        <p:sp>
          <p:nvSpPr>
            <p:cNvPr id="15384" name="Oval 26">
              <a:extLst>
                <a:ext uri="{FF2B5EF4-FFF2-40B4-BE49-F238E27FC236}">
                  <a16:creationId xmlns:a16="http://schemas.microsoft.com/office/drawing/2014/main" id="{A8FC89CD-248A-4328-AD95-D3E2E7EA0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15385" name="Oval 27">
              <a:extLst>
                <a:ext uri="{FF2B5EF4-FFF2-40B4-BE49-F238E27FC236}">
                  <a16:creationId xmlns:a16="http://schemas.microsoft.com/office/drawing/2014/main" id="{C1405294-5E22-4BBE-9A2F-AAA2C58FC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15386" name="Line 28">
              <a:extLst>
                <a:ext uri="{FF2B5EF4-FFF2-40B4-BE49-F238E27FC236}">
                  <a16:creationId xmlns:a16="http://schemas.microsoft.com/office/drawing/2014/main" id="{936C893B-5688-4B1A-8BF1-63FACB35A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29">
              <a:extLst>
                <a:ext uri="{FF2B5EF4-FFF2-40B4-BE49-F238E27FC236}">
                  <a16:creationId xmlns:a16="http://schemas.microsoft.com/office/drawing/2014/main" id="{A1594651-E7A0-4D67-8608-09D875F2E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30">
              <a:extLst>
                <a:ext uri="{FF2B5EF4-FFF2-40B4-BE49-F238E27FC236}">
                  <a16:creationId xmlns:a16="http://schemas.microsoft.com/office/drawing/2014/main" id="{D6A245FB-798E-4C68-8E60-D344F792A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31">
              <a:extLst>
                <a:ext uri="{FF2B5EF4-FFF2-40B4-BE49-F238E27FC236}">
                  <a16:creationId xmlns:a16="http://schemas.microsoft.com/office/drawing/2014/main" id="{CA2698F8-57E2-4E7D-B229-12A8A7D2E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24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32">
              <a:extLst>
                <a:ext uri="{FF2B5EF4-FFF2-40B4-BE49-F238E27FC236}">
                  <a16:creationId xmlns:a16="http://schemas.microsoft.com/office/drawing/2014/main" id="{FC243F86-F62E-42B3-B061-0C41C5D179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33">
              <a:extLst>
                <a:ext uri="{FF2B5EF4-FFF2-40B4-BE49-F238E27FC236}">
                  <a16:creationId xmlns:a16="http://schemas.microsoft.com/office/drawing/2014/main" id="{07F03C25-2B1D-4A0B-AA28-48A156357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824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53FF8EB-4C4D-4575-8613-21B98E4D2A15}"/>
              </a:ext>
            </a:extLst>
          </p:cNvPr>
          <p:cNvSpPr txBox="1"/>
          <p:nvPr/>
        </p:nvSpPr>
        <p:spPr>
          <a:xfrm>
            <a:off x="2491483" y="5425611"/>
            <a:ext cx="8733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= [25,22,17,19,22,14,15,18,14,21,3,9,11]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2F3B6-6D13-410F-9E8C-FE48C9CE6BF1}"/>
              </a:ext>
            </a:extLst>
          </p:cNvPr>
          <p:cNvSpPr txBox="1"/>
          <p:nvPr/>
        </p:nvSpPr>
        <p:spPr>
          <a:xfrm>
            <a:off x="9549829" y="2667000"/>
            <a:ext cx="2178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node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Parent : </a:t>
            </a:r>
            <a:r>
              <a:rPr lang="en-US" dirty="0" err="1"/>
              <a:t>i</a:t>
            </a:r>
            <a:r>
              <a:rPr lang="en-US" dirty="0"/>
              <a:t>/2</a:t>
            </a:r>
          </a:p>
          <a:p>
            <a:r>
              <a:rPr lang="en-US" dirty="0"/>
              <a:t>Left child: 2*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Right Child: 2*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6D32-6CDF-4872-A7E0-E9599C74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D2465-CAD3-4DF8-8D74-8F1875B1F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Best Case : The array is already sorted. </a:t>
                </a:r>
              </a:p>
              <a:p>
                <a:pPr lvl="1"/>
                <a:r>
                  <a:rPr lang="en-US" dirty="0"/>
                  <a:t>Each element is only compared with its previous position element.</a:t>
                </a:r>
              </a:p>
              <a:p>
                <a:pPr lvl="1"/>
                <a:r>
                  <a:rPr lang="en-US" dirty="0"/>
                  <a:t>In this case Insertion sort runs in linear time : O(n)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Worst Case: The array is in decreasing order.</a:t>
                </a:r>
              </a:p>
              <a:p>
                <a:pPr lvl="1"/>
                <a:r>
                  <a:rPr lang="en-US" dirty="0"/>
                  <a:t>The n-1th element needs n-1 swap</a:t>
                </a:r>
              </a:p>
              <a:p>
                <a:pPr lvl="1"/>
                <a:r>
                  <a:rPr lang="en-US" dirty="0"/>
                  <a:t>The n-2</a:t>
                </a:r>
                <a:r>
                  <a:rPr lang="en-US" baseline="30000" dirty="0"/>
                  <a:t>nd</a:t>
                </a:r>
                <a:r>
                  <a:rPr lang="en-US" dirty="0"/>
                  <a:t> element needs n-2 swaps and so on</a:t>
                </a:r>
              </a:p>
              <a:p>
                <a:pPr lvl="1"/>
                <a:r>
                  <a:rPr lang="en-US" dirty="0"/>
                  <a:t>Using summation, in this case the algorithm runs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D2465-CAD3-4DF8-8D74-8F1875B1F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E6AAB-FD4B-4CAE-9AB9-C0638E2E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4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>
            <a:extLst>
              <a:ext uri="{FF2B5EF4-FFF2-40B4-BE49-F238E27FC236}">
                <a16:creationId xmlns:a16="http://schemas.microsoft.com/office/drawing/2014/main" id="{E062C5A5-F654-4FDF-93D3-BB33EAFCCA0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245759" y="889575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Notice that the largest number is now in the root</a:t>
            </a:r>
          </a:p>
          <a:p>
            <a:pPr eaLnBrk="1" hangingPunct="1"/>
            <a:r>
              <a:rPr lang="en-US" altLang="en-US" sz="2400" dirty="0"/>
              <a:t>We </a:t>
            </a:r>
            <a:r>
              <a:rPr lang="en-US" altLang="en-US" sz="2400" i="1" dirty="0"/>
              <a:t>discard</a:t>
            </a:r>
            <a:r>
              <a:rPr lang="en-US" altLang="en-US" sz="2400" dirty="0"/>
              <a:t> the root: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47A267D3-B43E-4047-A4DC-8B992605E48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245759" y="4547175"/>
            <a:ext cx="7772400" cy="1676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How can we fix the binary tree so it is once again </a:t>
            </a:r>
            <a:r>
              <a:rPr lang="en-US" altLang="en-US" sz="2400" i="1" dirty="0"/>
              <a:t>balanced and left-justified?</a:t>
            </a:r>
          </a:p>
          <a:p>
            <a:pPr eaLnBrk="1" hangingPunct="1"/>
            <a:r>
              <a:rPr lang="en-US" altLang="en-US" sz="2400" dirty="0"/>
              <a:t>Solution: remove the rightmost leaf at the deepest level and use it for the new root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4D341C3A-C589-45C6-93DF-C325DAB61D09}"/>
              </a:ext>
            </a:extLst>
          </p:cNvPr>
          <p:cNvGrpSpPr>
            <a:grpSpLocks/>
          </p:cNvGrpSpPr>
          <p:nvPr/>
        </p:nvGrpSpPr>
        <p:grpSpPr bwMode="auto">
          <a:xfrm>
            <a:off x="2550559" y="2108775"/>
            <a:ext cx="6781800" cy="2286000"/>
            <a:chOff x="624" y="1584"/>
            <a:chExt cx="4272" cy="1440"/>
          </a:xfrm>
        </p:grpSpPr>
        <p:sp>
          <p:nvSpPr>
            <p:cNvPr id="16395" name="Oval 5">
              <a:extLst>
                <a:ext uri="{FF2B5EF4-FFF2-40B4-BE49-F238E27FC236}">
                  <a16:creationId xmlns:a16="http://schemas.microsoft.com/office/drawing/2014/main" id="{B7B7C1B4-E229-42F9-B74F-518A96657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16396" name="Oval 6">
              <a:extLst>
                <a:ext uri="{FF2B5EF4-FFF2-40B4-BE49-F238E27FC236}">
                  <a16:creationId xmlns:a16="http://schemas.microsoft.com/office/drawing/2014/main" id="{5FD29F5D-CF2C-46F3-B4E9-9854F985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16397" name="Oval 7">
              <a:extLst>
                <a:ext uri="{FF2B5EF4-FFF2-40B4-BE49-F238E27FC236}">
                  <a16:creationId xmlns:a16="http://schemas.microsoft.com/office/drawing/2014/main" id="{7A0F217A-B4C1-43B1-8DB3-5A85659A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16398" name="Line 8">
              <a:extLst>
                <a:ext uri="{FF2B5EF4-FFF2-40B4-BE49-F238E27FC236}">
                  <a16:creationId xmlns:a16="http://schemas.microsoft.com/office/drawing/2014/main" id="{3254B8FC-3DA5-47DD-84B8-29B57DC40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9">
              <a:extLst>
                <a:ext uri="{FF2B5EF4-FFF2-40B4-BE49-F238E27FC236}">
                  <a16:creationId xmlns:a16="http://schemas.microsoft.com/office/drawing/2014/main" id="{8F9965CC-EC39-434C-B9FB-4914B448C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Oval 10">
              <a:extLst>
                <a:ext uri="{FF2B5EF4-FFF2-40B4-BE49-F238E27FC236}">
                  <a16:creationId xmlns:a16="http://schemas.microsoft.com/office/drawing/2014/main" id="{6C777B13-2988-4502-8765-599EEBE20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16401" name="Oval 11">
              <a:extLst>
                <a:ext uri="{FF2B5EF4-FFF2-40B4-BE49-F238E27FC236}">
                  <a16:creationId xmlns:a16="http://schemas.microsoft.com/office/drawing/2014/main" id="{5E260689-CAA0-4691-8D00-157EC01A6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16402" name="Oval 12">
              <a:extLst>
                <a:ext uri="{FF2B5EF4-FFF2-40B4-BE49-F238E27FC236}">
                  <a16:creationId xmlns:a16="http://schemas.microsoft.com/office/drawing/2014/main" id="{C7FE38D3-91D2-4270-B9D1-8825465A2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16403" name="Line 13">
              <a:extLst>
                <a:ext uri="{FF2B5EF4-FFF2-40B4-BE49-F238E27FC236}">
                  <a16:creationId xmlns:a16="http://schemas.microsoft.com/office/drawing/2014/main" id="{D01685DB-7660-4E61-8A64-2EB492E41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Line 14">
              <a:extLst>
                <a:ext uri="{FF2B5EF4-FFF2-40B4-BE49-F238E27FC236}">
                  <a16:creationId xmlns:a16="http://schemas.microsoft.com/office/drawing/2014/main" id="{C695EF0B-24BD-479A-8826-208C2F49E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Oval 15">
              <a:extLst>
                <a:ext uri="{FF2B5EF4-FFF2-40B4-BE49-F238E27FC236}">
                  <a16:creationId xmlns:a16="http://schemas.microsoft.com/office/drawing/2014/main" id="{D2A1A9A0-9C92-4C08-B962-56E592D2C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16406" name="Oval 16">
              <a:extLst>
                <a:ext uri="{FF2B5EF4-FFF2-40B4-BE49-F238E27FC236}">
                  <a16:creationId xmlns:a16="http://schemas.microsoft.com/office/drawing/2014/main" id="{6DCF4DDD-EAED-4A4C-8B23-D8594868A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16407" name="Oval 17">
              <a:extLst>
                <a:ext uri="{FF2B5EF4-FFF2-40B4-BE49-F238E27FC236}">
                  <a16:creationId xmlns:a16="http://schemas.microsoft.com/office/drawing/2014/main" id="{CB391DD5-DD97-446E-A28A-138D8B08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16408" name="Line 18">
              <a:extLst>
                <a:ext uri="{FF2B5EF4-FFF2-40B4-BE49-F238E27FC236}">
                  <a16:creationId xmlns:a16="http://schemas.microsoft.com/office/drawing/2014/main" id="{6BBBEEF2-1C03-491D-9847-9D083AAFCA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19">
              <a:extLst>
                <a:ext uri="{FF2B5EF4-FFF2-40B4-BE49-F238E27FC236}">
                  <a16:creationId xmlns:a16="http://schemas.microsoft.com/office/drawing/2014/main" id="{8E56451D-5487-474D-88DC-5D6E67F3A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Oval 20">
              <a:extLst>
                <a:ext uri="{FF2B5EF4-FFF2-40B4-BE49-F238E27FC236}">
                  <a16:creationId xmlns:a16="http://schemas.microsoft.com/office/drawing/2014/main" id="{0A75610D-F288-445A-A1C9-DA1714FA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16411" name="Oval 22">
              <a:extLst>
                <a:ext uri="{FF2B5EF4-FFF2-40B4-BE49-F238E27FC236}">
                  <a16:creationId xmlns:a16="http://schemas.microsoft.com/office/drawing/2014/main" id="{FA9A942C-AD9D-4282-BDFA-77CC628A8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16412" name="Oval 23">
              <a:extLst>
                <a:ext uri="{FF2B5EF4-FFF2-40B4-BE49-F238E27FC236}">
                  <a16:creationId xmlns:a16="http://schemas.microsoft.com/office/drawing/2014/main" id="{549ABC6A-144E-4A37-8427-EE4FC2D2C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16413" name="Line 24">
              <a:extLst>
                <a:ext uri="{FF2B5EF4-FFF2-40B4-BE49-F238E27FC236}">
                  <a16:creationId xmlns:a16="http://schemas.microsoft.com/office/drawing/2014/main" id="{3EB6D78A-3521-4E19-ACC0-FD5931DFE1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Line 25">
              <a:extLst>
                <a:ext uri="{FF2B5EF4-FFF2-40B4-BE49-F238E27FC236}">
                  <a16:creationId xmlns:a16="http://schemas.microsoft.com/office/drawing/2014/main" id="{09EE4A53-96AA-4E5E-8DB7-B4B7E691A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Line 26">
              <a:extLst>
                <a:ext uri="{FF2B5EF4-FFF2-40B4-BE49-F238E27FC236}">
                  <a16:creationId xmlns:a16="http://schemas.microsoft.com/office/drawing/2014/main" id="{9CA3D17E-27BB-4474-AF3A-7EC66E7F7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Line 27">
              <a:extLst>
                <a:ext uri="{FF2B5EF4-FFF2-40B4-BE49-F238E27FC236}">
                  <a16:creationId xmlns:a16="http://schemas.microsoft.com/office/drawing/2014/main" id="{78DBB2DA-2073-43D6-B6E4-A07D628C0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Line 28">
              <a:extLst>
                <a:ext uri="{FF2B5EF4-FFF2-40B4-BE49-F238E27FC236}">
                  <a16:creationId xmlns:a16="http://schemas.microsoft.com/office/drawing/2014/main" id="{AC739778-CEF8-4897-8F6C-A70DAB8CF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Line 29">
              <a:extLst>
                <a:ext uri="{FF2B5EF4-FFF2-40B4-BE49-F238E27FC236}">
                  <a16:creationId xmlns:a16="http://schemas.microsoft.com/office/drawing/2014/main" id="{6A67C7DD-6B4B-4F47-9D35-A8FFD6208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65" name="Freeform 33">
            <a:extLst>
              <a:ext uri="{FF2B5EF4-FFF2-40B4-BE49-F238E27FC236}">
                <a16:creationId xmlns:a16="http://schemas.microsoft.com/office/drawing/2014/main" id="{41DDA0F7-0D44-471E-929D-27162B33CD0D}"/>
              </a:ext>
            </a:extLst>
          </p:cNvPr>
          <p:cNvSpPr>
            <a:spLocks/>
          </p:cNvSpPr>
          <p:nvPr/>
        </p:nvSpPr>
        <p:spPr bwMode="auto">
          <a:xfrm>
            <a:off x="6265309" y="2232601"/>
            <a:ext cx="1517650" cy="1781175"/>
          </a:xfrm>
          <a:custGeom>
            <a:avLst/>
            <a:gdLst>
              <a:gd name="T0" fmla="*/ 2147483647 w 956"/>
              <a:gd name="T1" fmla="*/ 2147483647 h 1122"/>
              <a:gd name="T2" fmla="*/ 2147483647 w 956"/>
              <a:gd name="T3" fmla="*/ 2147483647 h 1122"/>
              <a:gd name="T4" fmla="*/ 2147483647 w 956"/>
              <a:gd name="T5" fmla="*/ 2147483647 h 1122"/>
              <a:gd name="T6" fmla="*/ 2147483647 w 956"/>
              <a:gd name="T7" fmla="*/ 2147483647 h 1122"/>
              <a:gd name="T8" fmla="*/ 2147483647 w 956"/>
              <a:gd name="T9" fmla="*/ 2147483647 h 1122"/>
              <a:gd name="T10" fmla="*/ 0 w 956"/>
              <a:gd name="T11" fmla="*/ 0 h 1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6"/>
              <a:gd name="T19" fmla="*/ 0 h 1122"/>
              <a:gd name="T20" fmla="*/ 956 w 956"/>
              <a:gd name="T21" fmla="*/ 1122 h 11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6" h="1122">
                <a:moveTo>
                  <a:pt x="924" y="1122"/>
                </a:moveTo>
                <a:cubicBezTo>
                  <a:pt x="940" y="1002"/>
                  <a:pt x="956" y="882"/>
                  <a:pt x="924" y="786"/>
                </a:cubicBezTo>
                <a:cubicBezTo>
                  <a:pt x="892" y="690"/>
                  <a:pt x="829" y="598"/>
                  <a:pt x="732" y="546"/>
                </a:cubicBezTo>
                <a:cubicBezTo>
                  <a:pt x="635" y="494"/>
                  <a:pt x="448" y="504"/>
                  <a:pt x="342" y="474"/>
                </a:cubicBezTo>
                <a:cubicBezTo>
                  <a:pt x="236" y="444"/>
                  <a:pt x="153" y="445"/>
                  <a:pt x="96" y="366"/>
                </a:cubicBezTo>
                <a:cubicBezTo>
                  <a:pt x="39" y="287"/>
                  <a:pt x="20" y="76"/>
                  <a:pt x="0" y="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id="{8B5BDC4C-51BC-4B12-B9FE-A80FFF59C4F5}"/>
              </a:ext>
            </a:extLst>
          </p:cNvPr>
          <p:cNvGrpSpPr>
            <a:grpSpLocks/>
          </p:cNvGrpSpPr>
          <p:nvPr/>
        </p:nvGrpSpPr>
        <p:grpSpPr bwMode="auto">
          <a:xfrm>
            <a:off x="5979559" y="1803975"/>
            <a:ext cx="2133600" cy="2667000"/>
            <a:chOff x="2784" y="1392"/>
            <a:chExt cx="1344" cy="1680"/>
          </a:xfrm>
        </p:grpSpPr>
        <p:sp>
          <p:nvSpPr>
            <p:cNvPr id="16393" name="Oval 31">
              <a:extLst>
                <a:ext uri="{FF2B5EF4-FFF2-40B4-BE49-F238E27FC236}">
                  <a16:creationId xmlns:a16="http://schemas.microsoft.com/office/drawing/2014/main" id="{0A5F6C4B-29F8-4B3F-899B-14CE762F2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16394" name="Rectangle 34">
              <a:extLst>
                <a:ext uri="{FF2B5EF4-FFF2-40B4-BE49-F238E27FC236}">
                  <a16:creationId xmlns:a16="http://schemas.microsoft.com/office/drawing/2014/main" id="{623AEDB8-A142-4CE4-9468-C460182BC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592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>
            <a:extLst>
              <a:ext uri="{FF2B5EF4-FFF2-40B4-BE49-F238E27FC236}">
                <a16:creationId xmlns:a16="http://schemas.microsoft.com/office/drawing/2014/main" id="{E0A5BB42-CDB5-4E0D-AF48-4C4DBC62CDA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209800" y="761146"/>
            <a:ext cx="7772400" cy="990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dirty="0"/>
              <a:t>Our tree is balanced and left-justified, but no longer a heap</a:t>
            </a:r>
          </a:p>
          <a:p>
            <a:pPr eaLnBrk="1" hangingPunct="1"/>
            <a:r>
              <a:rPr lang="en-US" altLang="en-US" sz="2400" dirty="0"/>
              <a:t>However, </a:t>
            </a:r>
            <a:r>
              <a:rPr lang="en-US" altLang="en-US" sz="2400" i="1" dirty="0"/>
              <a:t>only the root</a:t>
            </a:r>
            <a:r>
              <a:rPr lang="en-US" altLang="en-US" sz="2400" dirty="0"/>
              <a:t> lacks the heap property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750A8102-459F-42D8-93BB-CBE55D5930F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209800" y="5168046"/>
            <a:ext cx="7772400" cy="1447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dirty="0"/>
              <a:t>We can </a:t>
            </a:r>
            <a:r>
              <a:rPr lang="en-US" altLang="en-US" sz="2000" dirty="0" err="1">
                <a:solidFill>
                  <a:schemeClr val="accent2"/>
                </a:solidFill>
                <a:latin typeface="Verdana" panose="020B0604030504040204" pitchFamily="34" charset="0"/>
              </a:rPr>
              <a:t>downHeap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()</a:t>
            </a:r>
            <a:r>
              <a:rPr lang="en-US" altLang="en-US" sz="2400" dirty="0"/>
              <a:t> the root</a:t>
            </a:r>
            <a:endParaRPr lang="en-US" altLang="en-US" sz="2400" i="1" dirty="0"/>
          </a:p>
        </p:txBody>
      </p:sp>
      <p:grpSp>
        <p:nvGrpSpPr>
          <p:cNvPr id="17414" name="Group 36">
            <a:extLst>
              <a:ext uri="{FF2B5EF4-FFF2-40B4-BE49-F238E27FC236}">
                <a16:creationId xmlns:a16="http://schemas.microsoft.com/office/drawing/2014/main" id="{BE9E5091-72FB-4323-A326-2BB7B6AF139F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675546"/>
            <a:ext cx="6781800" cy="2590800"/>
            <a:chOff x="624" y="1392"/>
            <a:chExt cx="4272" cy="1632"/>
          </a:xfrm>
        </p:grpSpPr>
        <p:sp>
          <p:nvSpPr>
            <p:cNvPr id="17417" name="Oval 6">
              <a:extLst>
                <a:ext uri="{FF2B5EF4-FFF2-40B4-BE49-F238E27FC236}">
                  <a16:creationId xmlns:a16="http://schemas.microsoft.com/office/drawing/2014/main" id="{896DA137-6B35-4418-8B78-D5DEC83E2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 dirty="0"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17418" name="Oval 7">
              <a:extLst>
                <a:ext uri="{FF2B5EF4-FFF2-40B4-BE49-F238E27FC236}">
                  <a16:creationId xmlns:a16="http://schemas.microsoft.com/office/drawing/2014/main" id="{88D8E4D1-B6B4-4A9F-AEA2-2A260BA42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17419" name="Oval 8">
              <a:extLst>
                <a:ext uri="{FF2B5EF4-FFF2-40B4-BE49-F238E27FC236}">
                  <a16:creationId xmlns:a16="http://schemas.microsoft.com/office/drawing/2014/main" id="{2BA10748-D6B8-4770-87C5-0A386A83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17420" name="Line 9">
              <a:extLst>
                <a:ext uri="{FF2B5EF4-FFF2-40B4-BE49-F238E27FC236}">
                  <a16:creationId xmlns:a16="http://schemas.microsoft.com/office/drawing/2014/main" id="{027F64DC-E7D3-453D-AF0D-5E3B9370D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0">
              <a:extLst>
                <a:ext uri="{FF2B5EF4-FFF2-40B4-BE49-F238E27FC236}">
                  <a16:creationId xmlns:a16="http://schemas.microsoft.com/office/drawing/2014/main" id="{91BAD796-51B9-46E0-A6BF-1172DBF31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Oval 11">
              <a:extLst>
                <a:ext uri="{FF2B5EF4-FFF2-40B4-BE49-F238E27FC236}">
                  <a16:creationId xmlns:a16="http://schemas.microsoft.com/office/drawing/2014/main" id="{74585251-60FF-41CD-A50B-71A072C22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17423" name="Oval 12">
              <a:extLst>
                <a:ext uri="{FF2B5EF4-FFF2-40B4-BE49-F238E27FC236}">
                  <a16:creationId xmlns:a16="http://schemas.microsoft.com/office/drawing/2014/main" id="{66C6ADAF-98BD-47DA-AE84-475779E2F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17424" name="Oval 13">
              <a:extLst>
                <a:ext uri="{FF2B5EF4-FFF2-40B4-BE49-F238E27FC236}">
                  <a16:creationId xmlns:a16="http://schemas.microsoft.com/office/drawing/2014/main" id="{B413E3CE-D75F-4716-A2A5-0EE276154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17425" name="Line 14">
              <a:extLst>
                <a:ext uri="{FF2B5EF4-FFF2-40B4-BE49-F238E27FC236}">
                  <a16:creationId xmlns:a16="http://schemas.microsoft.com/office/drawing/2014/main" id="{781D8113-318A-424D-BDDA-C64559F44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5">
              <a:extLst>
                <a:ext uri="{FF2B5EF4-FFF2-40B4-BE49-F238E27FC236}">
                  <a16:creationId xmlns:a16="http://schemas.microsoft.com/office/drawing/2014/main" id="{7867CD31-AD2E-4D9A-A55D-BAE469DF0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Oval 16">
              <a:extLst>
                <a:ext uri="{FF2B5EF4-FFF2-40B4-BE49-F238E27FC236}">
                  <a16:creationId xmlns:a16="http://schemas.microsoft.com/office/drawing/2014/main" id="{1645F969-B74A-46CA-9BDB-91B0461D1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17428" name="Oval 18">
              <a:extLst>
                <a:ext uri="{FF2B5EF4-FFF2-40B4-BE49-F238E27FC236}">
                  <a16:creationId xmlns:a16="http://schemas.microsoft.com/office/drawing/2014/main" id="{3E2FB731-9A66-4322-97CB-5DE486264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17429" name="Line 19">
              <a:extLst>
                <a:ext uri="{FF2B5EF4-FFF2-40B4-BE49-F238E27FC236}">
                  <a16:creationId xmlns:a16="http://schemas.microsoft.com/office/drawing/2014/main" id="{904F3E5D-D285-4896-A846-AFE096B44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Oval 21">
              <a:extLst>
                <a:ext uri="{FF2B5EF4-FFF2-40B4-BE49-F238E27FC236}">
                  <a16:creationId xmlns:a16="http://schemas.microsoft.com/office/drawing/2014/main" id="{2AA5226E-8AD9-43DD-8604-56C61D0F7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17431" name="Oval 22">
              <a:extLst>
                <a:ext uri="{FF2B5EF4-FFF2-40B4-BE49-F238E27FC236}">
                  <a16:creationId xmlns:a16="http://schemas.microsoft.com/office/drawing/2014/main" id="{97495D39-0F5A-4D3D-A2A6-B503182C2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17432" name="Oval 23">
              <a:extLst>
                <a:ext uri="{FF2B5EF4-FFF2-40B4-BE49-F238E27FC236}">
                  <a16:creationId xmlns:a16="http://schemas.microsoft.com/office/drawing/2014/main" id="{A15294A0-4A40-4CA8-A561-E25BFFB34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17433" name="Line 24">
              <a:extLst>
                <a:ext uri="{FF2B5EF4-FFF2-40B4-BE49-F238E27FC236}">
                  <a16:creationId xmlns:a16="http://schemas.microsoft.com/office/drawing/2014/main" id="{0BEB484C-EBC3-40FB-B735-2BECCE3DE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Line 25">
              <a:extLst>
                <a:ext uri="{FF2B5EF4-FFF2-40B4-BE49-F238E27FC236}">
                  <a16:creationId xmlns:a16="http://schemas.microsoft.com/office/drawing/2014/main" id="{7E46D3E3-6CAE-4555-AEF2-BD6E9F080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26">
              <a:extLst>
                <a:ext uri="{FF2B5EF4-FFF2-40B4-BE49-F238E27FC236}">
                  <a16:creationId xmlns:a16="http://schemas.microsoft.com/office/drawing/2014/main" id="{0477384F-1BC5-4F5D-ACF3-F4DC15D75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27">
              <a:extLst>
                <a:ext uri="{FF2B5EF4-FFF2-40B4-BE49-F238E27FC236}">
                  <a16:creationId xmlns:a16="http://schemas.microsoft.com/office/drawing/2014/main" id="{2EA2BC65-304D-4FF1-9EC1-6D031369E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Line 28">
              <a:extLst>
                <a:ext uri="{FF2B5EF4-FFF2-40B4-BE49-F238E27FC236}">
                  <a16:creationId xmlns:a16="http://schemas.microsoft.com/office/drawing/2014/main" id="{FD304450-5ABC-4CFB-957C-49E5B423A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Line 29">
              <a:extLst>
                <a:ext uri="{FF2B5EF4-FFF2-40B4-BE49-F238E27FC236}">
                  <a16:creationId xmlns:a16="http://schemas.microsoft.com/office/drawing/2014/main" id="{A6032AD7-BBA2-440D-A0CD-AAA59A650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Oval 32">
              <a:extLst>
                <a:ext uri="{FF2B5EF4-FFF2-40B4-BE49-F238E27FC236}">
                  <a16:creationId xmlns:a16="http://schemas.microsoft.com/office/drawing/2014/main" id="{67F11418-1803-417F-B1CD-EC00BA66C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2"/>
                  </a:solidFill>
                  <a:latin typeface="Verdana" panose="020B0604030504040204" pitchFamily="34" charset="0"/>
                </a:rPr>
                <a:t>11</a:t>
              </a:r>
            </a:p>
          </p:txBody>
        </p:sp>
      </p:grpSp>
      <p:sp>
        <p:nvSpPr>
          <p:cNvPr id="21538" name="Freeform 34">
            <a:extLst>
              <a:ext uri="{FF2B5EF4-FFF2-40B4-BE49-F238E27FC236}">
                <a16:creationId xmlns:a16="http://schemas.microsoft.com/office/drawing/2014/main" id="{F4E60272-CB77-4E32-A036-6CE46AEE1171}"/>
              </a:ext>
            </a:extLst>
          </p:cNvPr>
          <p:cNvSpPr>
            <a:spLocks/>
          </p:cNvSpPr>
          <p:nvPr/>
        </p:nvSpPr>
        <p:spPr bwMode="auto">
          <a:xfrm>
            <a:off x="4567239" y="1740635"/>
            <a:ext cx="1298575" cy="466725"/>
          </a:xfrm>
          <a:custGeom>
            <a:avLst/>
            <a:gdLst>
              <a:gd name="T0" fmla="*/ 0 w 816"/>
              <a:gd name="T1" fmla="*/ 2147483647 h 296"/>
              <a:gd name="T2" fmla="*/ 2147483647 w 816"/>
              <a:gd name="T3" fmla="*/ 2147483647 h 296"/>
              <a:gd name="T4" fmla="*/ 2147483647 w 816"/>
              <a:gd name="T5" fmla="*/ 2147483647 h 296"/>
              <a:gd name="T6" fmla="*/ 2147483647 w 816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296"/>
              <a:gd name="T14" fmla="*/ 816 w 816"/>
              <a:gd name="T15" fmla="*/ 296 h 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296">
                <a:moveTo>
                  <a:pt x="0" y="296"/>
                </a:moveTo>
                <a:cubicBezTo>
                  <a:pt x="60" y="224"/>
                  <a:pt x="120" y="152"/>
                  <a:pt x="192" y="104"/>
                </a:cubicBezTo>
                <a:cubicBezTo>
                  <a:pt x="264" y="56"/>
                  <a:pt x="328" y="16"/>
                  <a:pt x="432" y="8"/>
                </a:cubicBezTo>
                <a:cubicBezTo>
                  <a:pt x="536" y="0"/>
                  <a:pt x="676" y="28"/>
                  <a:pt x="816" y="56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Freeform 35">
            <a:extLst>
              <a:ext uri="{FF2B5EF4-FFF2-40B4-BE49-F238E27FC236}">
                <a16:creationId xmlns:a16="http://schemas.microsoft.com/office/drawing/2014/main" id="{05761094-BAEF-4892-B4D5-42E0DA3738DA}"/>
              </a:ext>
            </a:extLst>
          </p:cNvPr>
          <p:cNvSpPr>
            <a:spLocks/>
          </p:cNvSpPr>
          <p:nvPr/>
        </p:nvSpPr>
        <p:spPr bwMode="auto">
          <a:xfrm>
            <a:off x="4724400" y="2132746"/>
            <a:ext cx="1371600" cy="469900"/>
          </a:xfrm>
          <a:custGeom>
            <a:avLst/>
            <a:gdLst>
              <a:gd name="T0" fmla="*/ 2147483647 w 864"/>
              <a:gd name="T1" fmla="*/ 0 h 296"/>
              <a:gd name="T2" fmla="*/ 2147483647 w 864"/>
              <a:gd name="T3" fmla="*/ 2147483647 h 296"/>
              <a:gd name="T4" fmla="*/ 2147483647 w 864"/>
              <a:gd name="T5" fmla="*/ 2147483647 h 296"/>
              <a:gd name="T6" fmla="*/ 0 w 864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296"/>
              <a:gd name="T14" fmla="*/ 864 w 864"/>
              <a:gd name="T15" fmla="*/ 296 h 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296">
                <a:moveTo>
                  <a:pt x="864" y="0"/>
                </a:moveTo>
                <a:cubicBezTo>
                  <a:pt x="812" y="72"/>
                  <a:pt x="760" y="144"/>
                  <a:pt x="672" y="192"/>
                </a:cubicBezTo>
                <a:cubicBezTo>
                  <a:pt x="584" y="240"/>
                  <a:pt x="448" y="280"/>
                  <a:pt x="336" y="288"/>
                </a:cubicBezTo>
                <a:cubicBezTo>
                  <a:pt x="224" y="296"/>
                  <a:pt x="48" y="248"/>
                  <a:pt x="0" y="24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  <p:bldP spid="17413" grpId="0" build="p"/>
      <p:bldP spid="21538" grpId="0" animBg="1"/>
      <p:bldP spid="2153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>
            <a:extLst>
              <a:ext uri="{FF2B5EF4-FFF2-40B4-BE49-F238E27FC236}">
                <a16:creationId xmlns:a16="http://schemas.microsoft.com/office/drawing/2014/main" id="{119CD5C8-5290-447A-B711-0E0A12B10F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209800" y="766285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2400"/>
              <a:t>Now the left child of the root (still the number </a:t>
            </a:r>
            <a:r>
              <a:rPr lang="en-US" altLang="en-US" sz="2000">
                <a:solidFill>
                  <a:schemeClr val="tx2"/>
                </a:solidFill>
                <a:latin typeface="Verdana" panose="020B0604030504040204" pitchFamily="34" charset="0"/>
              </a:rPr>
              <a:t>11</a:t>
            </a:r>
            <a:r>
              <a:rPr lang="en-US" altLang="en-US" sz="2400"/>
              <a:t>) lacks the heap property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87328413-3E02-4C3B-A9AA-F3011427FC3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209800" y="4986390"/>
            <a:ext cx="7772400" cy="1447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We can </a:t>
            </a:r>
            <a:r>
              <a:rPr lang="en-US" altLang="en-US" sz="2000" dirty="0" err="1">
                <a:solidFill>
                  <a:schemeClr val="accent2"/>
                </a:solidFill>
                <a:latin typeface="Verdana" panose="020B0604030504040204" pitchFamily="34" charset="0"/>
              </a:rPr>
              <a:t>downHeap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()</a:t>
            </a:r>
            <a:r>
              <a:rPr lang="en-US" altLang="en-US" sz="2400" dirty="0"/>
              <a:t> this node</a:t>
            </a:r>
            <a:endParaRPr lang="en-US" altLang="en-US" sz="2400" i="1" dirty="0"/>
          </a:p>
        </p:txBody>
      </p:sp>
      <p:grpSp>
        <p:nvGrpSpPr>
          <p:cNvPr id="18438" name="Group 5">
            <a:extLst>
              <a:ext uri="{FF2B5EF4-FFF2-40B4-BE49-F238E27FC236}">
                <a16:creationId xmlns:a16="http://schemas.microsoft.com/office/drawing/2014/main" id="{65D6318C-E91B-4612-B3AF-471159BDC0E2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680685"/>
            <a:ext cx="6781800" cy="2590800"/>
            <a:chOff x="624" y="1392"/>
            <a:chExt cx="4272" cy="1632"/>
          </a:xfrm>
        </p:grpSpPr>
        <p:sp>
          <p:nvSpPr>
            <p:cNvPr id="18441" name="Oval 6">
              <a:extLst>
                <a:ext uri="{FF2B5EF4-FFF2-40B4-BE49-F238E27FC236}">
                  <a16:creationId xmlns:a16="http://schemas.microsoft.com/office/drawing/2014/main" id="{90F6118D-3516-4657-8A79-2B1E836F3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18442" name="Oval 7">
              <a:extLst>
                <a:ext uri="{FF2B5EF4-FFF2-40B4-BE49-F238E27FC236}">
                  <a16:creationId xmlns:a16="http://schemas.microsoft.com/office/drawing/2014/main" id="{477F885E-43FE-4FD5-9117-1FA290E50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18443" name="Oval 8">
              <a:extLst>
                <a:ext uri="{FF2B5EF4-FFF2-40B4-BE49-F238E27FC236}">
                  <a16:creationId xmlns:a16="http://schemas.microsoft.com/office/drawing/2014/main" id="{693D21DF-B6C9-4CFB-879A-F2F119DD2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18444" name="Line 9">
              <a:extLst>
                <a:ext uri="{FF2B5EF4-FFF2-40B4-BE49-F238E27FC236}">
                  <a16:creationId xmlns:a16="http://schemas.microsoft.com/office/drawing/2014/main" id="{19564A05-879F-4561-B1A5-A1908B915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0">
              <a:extLst>
                <a:ext uri="{FF2B5EF4-FFF2-40B4-BE49-F238E27FC236}">
                  <a16:creationId xmlns:a16="http://schemas.microsoft.com/office/drawing/2014/main" id="{3B3B6C72-1597-4E9C-96FA-21497831C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Oval 11">
              <a:extLst>
                <a:ext uri="{FF2B5EF4-FFF2-40B4-BE49-F238E27FC236}">
                  <a16:creationId xmlns:a16="http://schemas.microsoft.com/office/drawing/2014/main" id="{139752F9-6CF6-4566-9FB9-FF7FA5274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18447" name="Oval 12">
              <a:extLst>
                <a:ext uri="{FF2B5EF4-FFF2-40B4-BE49-F238E27FC236}">
                  <a16:creationId xmlns:a16="http://schemas.microsoft.com/office/drawing/2014/main" id="{C879DE03-1A52-4CD4-BB40-CECB6F710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18448" name="Oval 13">
              <a:extLst>
                <a:ext uri="{FF2B5EF4-FFF2-40B4-BE49-F238E27FC236}">
                  <a16:creationId xmlns:a16="http://schemas.microsoft.com/office/drawing/2014/main" id="{CAD84AB8-5483-49BE-8961-89ED1006C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18449" name="Line 14">
              <a:extLst>
                <a:ext uri="{FF2B5EF4-FFF2-40B4-BE49-F238E27FC236}">
                  <a16:creationId xmlns:a16="http://schemas.microsoft.com/office/drawing/2014/main" id="{F50E823F-EFF9-4C76-B57B-C8801AB7B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15">
              <a:extLst>
                <a:ext uri="{FF2B5EF4-FFF2-40B4-BE49-F238E27FC236}">
                  <a16:creationId xmlns:a16="http://schemas.microsoft.com/office/drawing/2014/main" id="{5EDC927D-330E-4045-AC54-C06B78198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Oval 16">
              <a:extLst>
                <a:ext uri="{FF2B5EF4-FFF2-40B4-BE49-F238E27FC236}">
                  <a16:creationId xmlns:a16="http://schemas.microsoft.com/office/drawing/2014/main" id="{CE59455B-B60E-4DF2-981C-F47B02A4A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18452" name="Oval 17">
              <a:extLst>
                <a:ext uri="{FF2B5EF4-FFF2-40B4-BE49-F238E27FC236}">
                  <a16:creationId xmlns:a16="http://schemas.microsoft.com/office/drawing/2014/main" id="{FA90DDC9-73F0-4DBA-87F6-A27D37466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18453" name="Line 18">
              <a:extLst>
                <a:ext uri="{FF2B5EF4-FFF2-40B4-BE49-F238E27FC236}">
                  <a16:creationId xmlns:a16="http://schemas.microsoft.com/office/drawing/2014/main" id="{564DA024-D96D-44C3-AB5A-AF69C3FF4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Oval 19">
              <a:extLst>
                <a:ext uri="{FF2B5EF4-FFF2-40B4-BE49-F238E27FC236}">
                  <a16:creationId xmlns:a16="http://schemas.microsoft.com/office/drawing/2014/main" id="{92BBBC0F-6E0D-4E17-935A-1D41CD2DA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18455" name="Oval 20">
              <a:extLst>
                <a:ext uri="{FF2B5EF4-FFF2-40B4-BE49-F238E27FC236}">
                  <a16:creationId xmlns:a16="http://schemas.microsoft.com/office/drawing/2014/main" id="{5A0AC4A7-50C7-44CC-A608-1C1B5A222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18456" name="Oval 21">
              <a:extLst>
                <a:ext uri="{FF2B5EF4-FFF2-40B4-BE49-F238E27FC236}">
                  <a16:creationId xmlns:a16="http://schemas.microsoft.com/office/drawing/2014/main" id="{77FAA649-408C-4994-ADF6-80BF2E358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2"/>
                  </a:solidFill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18457" name="Line 22">
              <a:extLst>
                <a:ext uri="{FF2B5EF4-FFF2-40B4-BE49-F238E27FC236}">
                  <a16:creationId xmlns:a16="http://schemas.microsoft.com/office/drawing/2014/main" id="{04CED5F2-6129-4551-92F6-2617FAA72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23">
              <a:extLst>
                <a:ext uri="{FF2B5EF4-FFF2-40B4-BE49-F238E27FC236}">
                  <a16:creationId xmlns:a16="http://schemas.microsoft.com/office/drawing/2014/main" id="{22967A18-CD5A-43CF-AC5A-196A8FE07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24">
              <a:extLst>
                <a:ext uri="{FF2B5EF4-FFF2-40B4-BE49-F238E27FC236}">
                  <a16:creationId xmlns:a16="http://schemas.microsoft.com/office/drawing/2014/main" id="{7935E5B6-30F3-46B5-9A1D-6046320E1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25">
              <a:extLst>
                <a:ext uri="{FF2B5EF4-FFF2-40B4-BE49-F238E27FC236}">
                  <a16:creationId xmlns:a16="http://schemas.microsoft.com/office/drawing/2014/main" id="{CA69242C-AA93-42E8-A980-890261173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26">
              <a:extLst>
                <a:ext uri="{FF2B5EF4-FFF2-40B4-BE49-F238E27FC236}">
                  <a16:creationId xmlns:a16="http://schemas.microsoft.com/office/drawing/2014/main" id="{BF372669-016B-42EA-A6CD-A6AEE8A3C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Line 27">
              <a:extLst>
                <a:ext uri="{FF2B5EF4-FFF2-40B4-BE49-F238E27FC236}">
                  <a16:creationId xmlns:a16="http://schemas.microsoft.com/office/drawing/2014/main" id="{61D6501F-7A89-4755-9A2E-602B01DB7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Oval 28">
              <a:extLst>
                <a:ext uri="{FF2B5EF4-FFF2-40B4-BE49-F238E27FC236}">
                  <a16:creationId xmlns:a16="http://schemas.microsoft.com/office/drawing/2014/main" id="{4294D5FB-7D29-43B2-9BA4-B937C56AE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</p:grpSp>
      <p:sp>
        <p:nvSpPr>
          <p:cNvPr id="26653" name="Freeform 29">
            <a:extLst>
              <a:ext uri="{FF2B5EF4-FFF2-40B4-BE49-F238E27FC236}">
                <a16:creationId xmlns:a16="http://schemas.microsoft.com/office/drawing/2014/main" id="{CC436DD7-15FD-40C6-9DA4-32249297DC66}"/>
              </a:ext>
            </a:extLst>
          </p:cNvPr>
          <p:cNvSpPr>
            <a:spLocks/>
          </p:cNvSpPr>
          <p:nvPr/>
        </p:nvSpPr>
        <p:spPr bwMode="auto">
          <a:xfrm>
            <a:off x="4714876" y="2542698"/>
            <a:ext cx="523875" cy="652462"/>
          </a:xfrm>
          <a:custGeom>
            <a:avLst/>
            <a:gdLst>
              <a:gd name="T0" fmla="*/ 0 w 330"/>
              <a:gd name="T1" fmla="*/ 2147483647 h 411"/>
              <a:gd name="T2" fmla="*/ 2147483647 w 330"/>
              <a:gd name="T3" fmla="*/ 2147483647 h 411"/>
              <a:gd name="T4" fmla="*/ 2147483647 w 330"/>
              <a:gd name="T5" fmla="*/ 2147483647 h 411"/>
              <a:gd name="T6" fmla="*/ 2147483647 w 330"/>
              <a:gd name="T7" fmla="*/ 2147483647 h 411"/>
              <a:gd name="T8" fmla="*/ 0 60000 65536"/>
              <a:gd name="T9" fmla="*/ 0 60000 65536"/>
              <a:gd name="T10" fmla="*/ 0 60000 65536"/>
              <a:gd name="T11" fmla="*/ 0 60000 65536"/>
              <a:gd name="T12" fmla="*/ 0 w 330"/>
              <a:gd name="T13" fmla="*/ 0 h 411"/>
              <a:gd name="T14" fmla="*/ 330 w 330"/>
              <a:gd name="T15" fmla="*/ 411 h 4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" h="411">
                <a:moveTo>
                  <a:pt x="0" y="3"/>
                </a:moveTo>
                <a:cubicBezTo>
                  <a:pt x="30" y="7"/>
                  <a:pt x="131" y="0"/>
                  <a:pt x="180" y="27"/>
                </a:cubicBezTo>
                <a:cubicBezTo>
                  <a:pt x="229" y="54"/>
                  <a:pt x="269" y="101"/>
                  <a:pt x="294" y="165"/>
                </a:cubicBezTo>
                <a:cubicBezTo>
                  <a:pt x="319" y="229"/>
                  <a:pt x="323" y="360"/>
                  <a:pt x="330" y="411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Freeform 30">
            <a:extLst>
              <a:ext uri="{FF2B5EF4-FFF2-40B4-BE49-F238E27FC236}">
                <a16:creationId xmlns:a16="http://schemas.microsoft.com/office/drawing/2014/main" id="{5EBAC1B5-5088-433B-8431-D200A728DC8C}"/>
              </a:ext>
            </a:extLst>
          </p:cNvPr>
          <p:cNvSpPr>
            <a:spLocks/>
          </p:cNvSpPr>
          <p:nvPr/>
        </p:nvSpPr>
        <p:spPr bwMode="auto">
          <a:xfrm>
            <a:off x="4381500" y="2757010"/>
            <a:ext cx="514350" cy="628650"/>
          </a:xfrm>
          <a:custGeom>
            <a:avLst/>
            <a:gdLst>
              <a:gd name="T0" fmla="*/ 2147483647 w 324"/>
              <a:gd name="T1" fmla="*/ 2147483647 h 396"/>
              <a:gd name="T2" fmla="*/ 2147483647 w 324"/>
              <a:gd name="T3" fmla="*/ 2147483647 h 396"/>
              <a:gd name="T4" fmla="*/ 2147483647 w 324"/>
              <a:gd name="T5" fmla="*/ 2147483647 h 396"/>
              <a:gd name="T6" fmla="*/ 2147483647 w 324"/>
              <a:gd name="T7" fmla="*/ 0 h 396"/>
              <a:gd name="T8" fmla="*/ 0 60000 65536"/>
              <a:gd name="T9" fmla="*/ 0 60000 65536"/>
              <a:gd name="T10" fmla="*/ 0 60000 65536"/>
              <a:gd name="T11" fmla="*/ 0 60000 65536"/>
              <a:gd name="T12" fmla="*/ 0 w 324"/>
              <a:gd name="T13" fmla="*/ 0 h 396"/>
              <a:gd name="T14" fmla="*/ 324 w 324"/>
              <a:gd name="T15" fmla="*/ 396 h 3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" h="396">
                <a:moveTo>
                  <a:pt x="324" y="396"/>
                </a:moveTo>
                <a:cubicBezTo>
                  <a:pt x="296" y="389"/>
                  <a:pt x="206" y="381"/>
                  <a:pt x="156" y="348"/>
                </a:cubicBezTo>
                <a:cubicBezTo>
                  <a:pt x="106" y="315"/>
                  <a:pt x="48" y="256"/>
                  <a:pt x="24" y="198"/>
                </a:cubicBezTo>
                <a:cubicBezTo>
                  <a:pt x="0" y="140"/>
                  <a:pt x="14" y="41"/>
                  <a:pt x="12" y="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>
            <a:extLst>
              <a:ext uri="{FF2B5EF4-FFF2-40B4-BE49-F238E27FC236}">
                <a16:creationId xmlns:a16="http://schemas.microsoft.com/office/drawing/2014/main" id="{AE674C15-6BA3-45CF-89E8-23C0130C529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209800" y="87416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Now the right child of the left child of the root (still the number </a:t>
            </a:r>
            <a:r>
              <a:rPr lang="en-US" alt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11</a:t>
            </a:r>
            <a:r>
              <a:rPr lang="en-US" altLang="en-US" sz="2400" dirty="0"/>
              <a:t>) lacks the heap property: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066B1F9C-EC19-4987-A216-FCA07D73F69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209800" y="5027484"/>
            <a:ext cx="7772400" cy="1447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We can </a:t>
            </a:r>
            <a:r>
              <a:rPr lang="en-US" altLang="en-US" sz="2000" dirty="0" err="1">
                <a:solidFill>
                  <a:schemeClr val="accent2"/>
                </a:solidFill>
                <a:latin typeface="Verdana" panose="020B0604030504040204" pitchFamily="34" charset="0"/>
              </a:rPr>
              <a:t>downHeap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()</a:t>
            </a:r>
            <a:r>
              <a:rPr lang="en-US" altLang="en-US" sz="2400" dirty="0"/>
              <a:t> this node</a:t>
            </a:r>
            <a:endParaRPr lang="en-US" altLang="en-US" sz="2400" i="1" dirty="0"/>
          </a:p>
        </p:txBody>
      </p:sp>
      <p:grpSp>
        <p:nvGrpSpPr>
          <p:cNvPr id="19462" name="Group 5">
            <a:extLst>
              <a:ext uri="{FF2B5EF4-FFF2-40B4-BE49-F238E27FC236}">
                <a16:creationId xmlns:a16="http://schemas.microsoft.com/office/drawing/2014/main" id="{7B8C8600-7D44-4CE9-90AB-F7CB2020311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788560"/>
            <a:ext cx="6781800" cy="2590800"/>
            <a:chOff x="624" y="1392"/>
            <a:chExt cx="4272" cy="1632"/>
          </a:xfrm>
        </p:grpSpPr>
        <p:sp>
          <p:nvSpPr>
            <p:cNvPr id="19465" name="Oval 6">
              <a:extLst>
                <a:ext uri="{FF2B5EF4-FFF2-40B4-BE49-F238E27FC236}">
                  <a16:creationId xmlns:a16="http://schemas.microsoft.com/office/drawing/2014/main" id="{C1399DC7-871E-4FAD-A31D-7BEFE59B6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19466" name="Oval 7">
              <a:extLst>
                <a:ext uri="{FF2B5EF4-FFF2-40B4-BE49-F238E27FC236}">
                  <a16:creationId xmlns:a16="http://schemas.microsoft.com/office/drawing/2014/main" id="{B7022DE3-8B2F-42AC-BC0C-6A531A3A9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19467" name="Oval 8">
              <a:extLst>
                <a:ext uri="{FF2B5EF4-FFF2-40B4-BE49-F238E27FC236}">
                  <a16:creationId xmlns:a16="http://schemas.microsoft.com/office/drawing/2014/main" id="{E9D785A4-8820-451D-8C50-CF92194A4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19468" name="Line 9">
              <a:extLst>
                <a:ext uri="{FF2B5EF4-FFF2-40B4-BE49-F238E27FC236}">
                  <a16:creationId xmlns:a16="http://schemas.microsoft.com/office/drawing/2014/main" id="{54495424-295E-4AEE-9DFA-478EAC52D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Line 10">
              <a:extLst>
                <a:ext uri="{FF2B5EF4-FFF2-40B4-BE49-F238E27FC236}">
                  <a16:creationId xmlns:a16="http://schemas.microsoft.com/office/drawing/2014/main" id="{87C80007-EAAF-4029-9C8C-CC251C0E4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Oval 11">
              <a:extLst>
                <a:ext uri="{FF2B5EF4-FFF2-40B4-BE49-F238E27FC236}">
                  <a16:creationId xmlns:a16="http://schemas.microsoft.com/office/drawing/2014/main" id="{1CF0C09A-CCA6-48FF-B88C-D81C4E5B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2"/>
                  </a:solidFill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19471" name="Oval 12">
              <a:extLst>
                <a:ext uri="{FF2B5EF4-FFF2-40B4-BE49-F238E27FC236}">
                  <a16:creationId xmlns:a16="http://schemas.microsoft.com/office/drawing/2014/main" id="{5FEB7742-CAF4-42C3-B448-D817B4B9B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19472" name="Oval 13">
              <a:extLst>
                <a:ext uri="{FF2B5EF4-FFF2-40B4-BE49-F238E27FC236}">
                  <a16:creationId xmlns:a16="http://schemas.microsoft.com/office/drawing/2014/main" id="{62B93DEE-007A-4EFE-8F00-2A442F655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19473" name="Line 14">
              <a:extLst>
                <a:ext uri="{FF2B5EF4-FFF2-40B4-BE49-F238E27FC236}">
                  <a16:creationId xmlns:a16="http://schemas.microsoft.com/office/drawing/2014/main" id="{A7C0FA5F-52EE-416D-AA38-F4D4D1334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15">
              <a:extLst>
                <a:ext uri="{FF2B5EF4-FFF2-40B4-BE49-F238E27FC236}">
                  <a16:creationId xmlns:a16="http://schemas.microsoft.com/office/drawing/2014/main" id="{9A592F68-7A18-4413-A843-762EF4CF0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Oval 16">
              <a:extLst>
                <a:ext uri="{FF2B5EF4-FFF2-40B4-BE49-F238E27FC236}">
                  <a16:creationId xmlns:a16="http://schemas.microsoft.com/office/drawing/2014/main" id="{3BFD07CC-7E13-45AE-9AC8-A42424D70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19476" name="Oval 17">
              <a:extLst>
                <a:ext uri="{FF2B5EF4-FFF2-40B4-BE49-F238E27FC236}">
                  <a16:creationId xmlns:a16="http://schemas.microsoft.com/office/drawing/2014/main" id="{E3668F56-9B86-4C41-A57A-DD32E28DC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19477" name="Line 18">
              <a:extLst>
                <a:ext uri="{FF2B5EF4-FFF2-40B4-BE49-F238E27FC236}">
                  <a16:creationId xmlns:a16="http://schemas.microsoft.com/office/drawing/2014/main" id="{5005EEAD-2104-44FD-89B6-A27CA2125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Oval 19">
              <a:extLst>
                <a:ext uri="{FF2B5EF4-FFF2-40B4-BE49-F238E27FC236}">
                  <a16:creationId xmlns:a16="http://schemas.microsoft.com/office/drawing/2014/main" id="{9CA05A4A-2F93-41B0-B253-971CAD957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19479" name="Oval 20">
              <a:extLst>
                <a:ext uri="{FF2B5EF4-FFF2-40B4-BE49-F238E27FC236}">
                  <a16:creationId xmlns:a16="http://schemas.microsoft.com/office/drawing/2014/main" id="{9685252E-AAA5-47B5-8D09-6BA84995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19480" name="Oval 21">
              <a:extLst>
                <a:ext uri="{FF2B5EF4-FFF2-40B4-BE49-F238E27FC236}">
                  <a16:creationId xmlns:a16="http://schemas.microsoft.com/office/drawing/2014/main" id="{6248D9CE-101C-401C-94A3-0485AEF87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19481" name="Line 22">
              <a:extLst>
                <a:ext uri="{FF2B5EF4-FFF2-40B4-BE49-F238E27FC236}">
                  <a16:creationId xmlns:a16="http://schemas.microsoft.com/office/drawing/2014/main" id="{5A1E687A-93A6-4006-8E04-7A6EE4C25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Line 23">
              <a:extLst>
                <a:ext uri="{FF2B5EF4-FFF2-40B4-BE49-F238E27FC236}">
                  <a16:creationId xmlns:a16="http://schemas.microsoft.com/office/drawing/2014/main" id="{9DC00AF1-5591-4FAC-83A9-7977733CF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Line 24">
              <a:extLst>
                <a:ext uri="{FF2B5EF4-FFF2-40B4-BE49-F238E27FC236}">
                  <a16:creationId xmlns:a16="http://schemas.microsoft.com/office/drawing/2014/main" id="{DAF5DC91-2E6F-452C-918C-EBF7C47F4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Line 25">
              <a:extLst>
                <a:ext uri="{FF2B5EF4-FFF2-40B4-BE49-F238E27FC236}">
                  <a16:creationId xmlns:a16="http://schemas.microsoft.com/office/drawing/2014/main" id="{6F80623F-579F-4AB2-B1C3-461BB6D4C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Line 26">
              <a:extLst>
                <a:ext uri="{FF2B5EF4-FFF2-40B4-BE49-F238E27FC236}">
                  <a16:creationId xmlns:a16="http://schemas.microsoft.com/office/drawing/2014/main" id="{2F90ECC8-B7D3-4539-A66E-23F6E04E8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Line 27">
              <a:extLst>
                <a:ext uri="{FF2B5EF4-FFF2-40B4-BE49-F238E27FC236}">
                  <a16:creationId xmlns:a16="http://schemas.microsoft.com/office/drawing/2014/main" id="{AAF0C89C-3550-4F2A-9A2C-FE4BF8D14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Oval 28">
              <a:extLst>
                <a:ext uri="{FF2B5EF4-FFF2-40B4-BE49-F238E27FC236}">
                  <a16:creationId xmlns:a16="http://schemas.microsoft.com/office/drawing/2014/main" id="{BA74DEEA-7FAA-42EF-ABD5-395DDA03B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</p:grpSp>
      <p:sp>
        <p:nvSpPr>
          <p:cNvPr id="27677" name="Freeform 29">
            <a:extLst>
              <a:ext uri="{FF2B5EF4-FFF2-40B4-BE49-F238E27FC236}">
                <a16:creationId xmlns:a16="http://schemas.microsoft.com/office/drawing/2014/main" id="{CC27DBA6-1AA3-448E-9D40-7A61B0420FE1}"/>
              </a:ext>
            </a:extLst>
          </p:cNvPr>
          <p:cNvSpPr>
            <a:spLocks/>
          </p:cNvSpPr>
          <p:nvPr/>
        </p:nvSpPr>
        <p:spPr bwMode="auto">
          <a:xfrm>
            <a:off x="4543425" y="3553861"/>
            <a:ext cx="412750" cy="415925"/>
          </a:xfrm>
          <a:custGeom>
            <a:avLst/>
            <a:gdLst>
              <a:gd name="T0" fmla="*/ 0 w 260"/>
              <a:gd name="T1" fmla="*/ 2147483647 h 262"/>
              <a:gd name="T2" fmla="*/ 2147483647 w 260"/>
              <a:gd name="T3" fmla="*/ 2147483647 h 262"/>
              <a:gd name="T4" fmla="*/ 2147483647 w 260"/>
              <a:gd name="T5" fmla="*/ 2147483647 h 262"/>
              <a:gd name="T6" fmla="*/ 2147483647 w 260"/>
              <a:gd name="T7" fmla="*/ 0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60"/>
              <a:gd name="T13" fmla="*/ 0 h 262"/>
              <a:gd name="T14" fmla="*/ 260 w 260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0" h="262">
                <a:moveTo>
                  <a:pt x="0" y="262"/>
                </a:moveTo>
                <a:cubicBezTo>
                  <a:pt x="5" y="243"/>
                  <a:pt x="15" y="180"/>
                  <a:pt x="30" y="148"/>
                </a:cubicBezTo>
                <a:cubicBezTo>
                  <a:pt x="45" y="116"/>
                  <a:pt x="52" y="95"/>
                  <a:pt x="90" y="70"/>
                </a:cubicBezTo>
                <a:cubicBezTo>
                  <a:pt x="128" y="45"/>
                  <a:pt x="225" y="15"/>
                  <a:pt x="260" y="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8" name="Freeform 30">
            <a:extLst>
              <a:ext uri="{FF2B5EF4-FFF2-40B4-BE49-F238E27FC236}">
                <a16:creationId xmlns:a16="http://schemas.microsoft.com/office/drawing/2014/main" id="{958FBF79-9328-4340-8D07-03E0771C1AFF}"/>
              </a:ext>
            </a:extLst>
          </p:cNvPr>
          <p:cNvSpPr>
            <a:spLocks/>
          </p:cNvSpPr>
          <p:nvPr/>
        </p:nvSpPr>
        <p:spPr bwMode="auto">
          <a:xfrm>
            <a:off x="4972051" y="3798336"/>
            <a:ext cx="263525" cy="390525"/>
          </a:xfrm>
          <a:custGeom>
            <a:avLst/>
            <a:gdLst>
              <a:gd name="T0" fmla="*/ 2147483647 w 166"/>
              <a:gd name="T1" fmla="*/ 0 h 246"/>
              <a:gd name="T2" fmla="*/ 2147483647 w 166"/>
              <a:gd name="T3" fmla="*/ 2147483647 h 246"/>
              <a:gd name="T4" fmla="*/ 2147483647 w 166"/>
              <a:gd name="T5" fmla="*/ 2147483647 h 246"/>
              <a:gd name="T6" fmla="*/ 0 w 166"/>
              <a:gd name="T7" fmla="*/ 2147483647 h 246"/>
              <a:gd name="T8" fmla="*/ 0 60000 65536"/>
              <a:gd name="T9" fmla="*/ 0 60000 65536"/>
              <a:gd name="T10" fmla="*/ 0 60000 65536"/>
              <a:gd name="T11" fmla="*/ 0 60000 65536"/>
              <a:gd name="T12" fmla="*/ 0 w 166"/>
              <a:gd name="T13" fmla="*/ 0 h 246"/>
              <a:gd name="T14" fmla="*/ 166 w 166"/>
              <a:gd name="T15" fmla="*/ 246 h 2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" h="246">
                <a:moveTo>
                  <a:pt x="150" y="0"/>
                </a:moveTo>
                <a:cubicBezTo>
                  <a:pt x="152" y="16"/>
                  <a:pt x="166" y="69"/>
                  <a:pt x="162" y="96"/>
                </a:cubicBezTo>
                <a:cubicBezTo>
                  <a:pt x="158" y="123"/>
                  <a:pt x="153" y="137"/>
                  <a:pt x="126" y="162"/>
                </a:cubicBezTo>
                <a:cubicBezTo>
                  <a:pt x="99" y="187"/>
                  <a:pt x="26" y="229"/>
                  <a:pt x="0" y="246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  <p:bldP spid="19461" grpId="0" build="p"/>
      <p:bldP spid="27677" grpId="0" animBg="1"/>
      <p:bldP spid="2767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>
            <a:extLst>
              <a:ext uri="{FF2B5EF4-FFF2-40B4-BE49-F238E27FC236}">
                <a16:creationId xmlns:a16="http://schemas.microsoft.com/office/drawing/2014/main" id="{7E46C9E4-78ED-4BF8-8B16-CA4EFDC77B0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209800" y="740597"/>
            <a:ext cx="7772400" cy="990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dirty="0"/>
              <a:t>Our tree is once again a heap, because every node in it has the heap property</a:t>
            </a: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858E0A8F-11A6-4DE8-B5C7-C6F19B800B4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209800" y="4626797"/>
            <a:ext cx="8305800" cy="1447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dirty="0"/>
              <a:t>Once again, the largest (or</a:t>
            </a:r>
            <a:r>
              <a:rPr lang="en-US" altLang="en-US" sz="2400" i="1" dirty="0"/>
              <a:t> a</a:t>
            </a:r>
            <a:r>
              <a:rPr lang="en-US" altLang="en-US" sz="2400" dirty="0"/>
              <a:t> largest) value is in the root</a:t>
            </a:r>
          </a:p>
          <a:p>
            <a:pPr eaLnBrk="1" hangingPunct="1"/>
            <a:r>
              <a:rPr lang="en-US" altLang="en-US" sz="2400" dirty="0"/>
              <a:t>We can repeat this process until the tree becomes empty</a:t>
            </a:r>
          </a:p>
          <a:p>
            <a:pPr eaLnBrk="1" hangingPunct="1"/>
            <a:r>
              <a:rPr lang="en-US" altLang="en-US" sz="2400" dirty="0"/>
              <a:t>This produces a sequence of values in order largest to smallest</a:t>
            </a:r>
          </a:p>
        </p:txBody>
      </p:sp>
      <p:grpSp>
        <p:nvGrpSpPr>
          <p:cNvPr id="20486" name="Group 5">
            <a:extLst>
              <a:ext uri="{FF2B5EF4-FFF2-40B4-BE49-F238E27FC236}">
                <a16:creationId xmlns:a16="http://schemas.microsoft.com/office/drawing/2014/main" id="{3565908D-CBC3-41FB-9417-06E3CA5C6C0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654997"/>
            <a:ext cx="6781800" cy="2590800"/>
            <a:chOff x="624" y="1392"/>
            <a:chExt cx="4272" cy="1632"/>
          </a:xfrm>
        </p:grpSpPr>
        <p:sp>
          <p:nvSpPr>
            <p:cNvPr id="20487" name="Oval 6">
              <a:extLst>
                <a:ext uri="{FF2B5EF4-FFF2-40B4-BE49-F238E27FC236}">
                  <a16:creationId xmlns:a16="http://schemas.microsoft.com/office/drawing/2014/main" id="{89C0A8EA-4AF0-43E3-BB36-91D5E98C1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 dirty="0"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20488" name="Oval 7">
              <a:extLst>
                <a:ext uri="{FF2B5EF4-FFF2-40B4-BE49-F238E27FC236}">
                  <a16:creationId xmlns:a16="http://schemas.microsoft.com/office/drawing/2014/main" id="{57D46832-4105-4FD5-BD2E-476A6265B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20489" name="Oval 8">
              <a:extLst>
                <a:ext uri="{FF2B5EF4-FFF2-40B4-BE49-F238E27FC236}">
                  <a16:creationId xmlns:a16="http://schemas.microsoft.com/office/drawing/2014/main" id="{44BC7648-FE38-45A5-B64B-D7F5208E8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20490" name="Line 9">
              <a:extLst>
                <a:ext uri="{FF2B5EF4-FFF2-40B4-BE49-F238E27FC236}">
                  <a16:creationId xmlns:a16="http://schemas.microsoft.com/office/drawing/2014/main" id="{AD2621D6-676E-4163-8EBC-50CAF76A9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Line 10">
              <a:extLst>
                <a:ext uri="{FF2B5EF4-FFF2-40B4-BE49-F238E27FC236}">
                  <a16:creationId xmlns:a16="http://schemas.microsoft.com/office/drawing/2014/main" id="{8998D4E9-7B32-4119-8BF4-DAF9EE48A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Oval 11">
              <a:extLst>
                <a:ext uri="{FF2B5EF4-FFF2-40B4-BE49-F238E27FC236}">
                  <a16:creationId xmlns:a16="http://schemas.microsoft.com/office/drawing/2014/main" id="{3D666AA0-481E-4E13-A06D-EE1C0CDEA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20493" name="Oval 12">
              <a:extLst>
                <a:ext uri="{FF2B5EF4-FFF2-40B4-BE49-F238E27FC236}">
                  <a16:creationId xmlns:a16="http://schemas.microsoft.com/office/drawing/2014/main" id="{2EFBD3F5-0EA0-497F-957F-162F6BA74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20494" name="Oval 13">
              <a:extLst>
                <a:ext uri="{FF2B5EF4-FFF2-40B4-BE49-F238E27FC236}">
                  <a16:creationId xmlns:a16="http://schemas.microsoft.com/office/drawing/2014/main" id="{A7F87505-61D4-4DCB-8490-48CEE46B7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20495" name="Line 14">
              <a:extLst>
                <a:ext uri="{FF2B5EF4-FFF2-40B4-BE49-F238E27FC236}">
                  <a16:creationId xmlns:a16="http://schemas.microsoft.com/office/drawing/2014/main" id="{2097E7EB-F491-4CBA-8D02-250917E98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5">
              <a:extLst>
                <a:ext uri="{FF2B5EF4-FFF2-40B4-BE49-F238E27FC236}">
                  <a16:creationId xmlns:a16="http://schemas.microsoft.com/office/drawing/2014/main" id="{610C7F5E-EEFE-4441-9704-53920A6FD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Oval 16">
              <a:extLst>
                <a:ext uri="{FF2B5EF4-FFF2-40B4-BE49-F238E27FC236}">
                  <a16:creationId xmlns:a16="http://schemas.microsoft.com/office/drawing/2014/main" id="{AEA9360A-9FDB-4D7F-8120-988A18F7F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20498" name="Oval 17">
              <a:extLst>
                <a:ext uri="{FF2B5EF4-FFF2-40B4-BE49-F238E27FC236}">
                  <a16:creationId xmlns:a16="http://schemas.microsoft.com/office/drawing/2014/main" id="{D9CFB757-2345-458F-ADC0-44315C443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20499" name="Line 18">
              <a:extLst>
                <a:ext uri="{FF2B5EF4-FFF2-40B4-BE49-F238E27FC236}">
                  <a16:creationId xmlns:a16="http://schemas.microsoft.com/office/drawing/2014/main" id="{9A7E4200-586D-4376-80DB-AFEE08BDB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Oval 19">
              <a:extLst>
                <a:ext uri="{FF2B5EF4-FFF2-40B4-BE49-F238E27FC236}">
                  <a16:creationId xmlns:a16="http://schemas.microsoft.com/office/drawing/2014/main" id="{0D3545A5-B806-4E45-B99A-FDB81F8F4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20501" name="Oval 20">
              <a:extLst>
                <a:ext uri="{FF2B5EF4-FFF2-40B4-BE49-F238E27FC236}">
                  <a16:creationId xmlns:a16="http://schemas.microsoft.com/office/drawing/2014/main" id="{0469B058-74F2-43B9-8CDF-D93E13AC6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20502" name="Oval 21">
              <a:extLst>
                <a:ext uri="{FF2B5EF4-FFF2-40B4-BE49-F238E27FC236}">
                  <a16:creationId xmlns:a16="http://schemas.microsoft.com/office/drawing/2014/main" id="{51FAA664-BA41-43DB-B60C-363D2539D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 dirty="0"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20503" name="Line 22">
              <a:extLst>
                <a:ext uri="{FF2B5EF4-FFF2-40B4-BE49-F238E27FC236}">
                  <a16:creationId xmlns:a16="http://schemas.microsoft.com/office/drawing/2014/main" id="{CDDA2CFE-8357-4715-9243-BFBCFFF08D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3">
              <a:extLst>
                <a:ext uri="{FF2B5EF4-FFF2-40B4-BE49-F238E27FC236}">
                  <a16:creationId xmlns:a16="http://schemas.microsoft.com/office/drawing/2014/main" id="{8300CBE9-6133-403E-9CC5-7EC330F76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24">
              <a:extLst>
                <a:ext uri="{FF2B5EF4-FFF2-40B4-BE49-F238E27FC236}">
                  <a16:creationId xmlns:a16="http://schemas.microsoft.com/office/drawing/2014/main" id="{8B49646C-8C21-42A1-9642-F8818D9E7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25">
              <a:extLst>
                <a:ext uri="{FF2B5EF4-FFF2-40B4-BE49-F238E27FC236}">
                  <a16:creationId xmlns:a16="http://schemas.microsoft.com/office/drawing/2014/main" id="{3291D6E6-2FAC-48D5-BF1D-517525106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26">
              <a:extLst>
                <a:ext uri="{FF2B5EF4-FFF2-40B4-BE49-F238E27FC236}">
                  <a16:creationId xmlns:a16="http://schemas.microsoft.com/office/drawing/2014/main" id="{1EF6FB5D-A314-44CE-B4EE-3E1861FE22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27">
              <a:extLst>
                <a:ext uri="{FF2B5EF4-FFF2-40B4-BE49-F238E27FC236}">
                  <a16:creationId xmlns:a16="http://schemas.microsoft.com/office/drawing/2014/main" id="{DA516D66-5715-457B-8676-57A57B750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Oval 28">
              <a:extLst>
                <a:ext uri="{FF2B5EF4-FFF2-40B4-BE49-F238E27FC236}">
                  <a16:creationId xmlns:a16="http://schemas.microsoft.com/office/drawing/2014/main" id="{62FA02A2-D44D-42CB-8D3F-0536F737D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22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  <p:bldP spid="2048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F58071-C453-4552-B937-F24F87C6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Heap Sort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8DC54-DBBC-4CC6-A25C-6D4627B0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Traversing the Heap is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O(log n)</a:t>
            </a:r>
            <a:endParaRPr lang="en-US" altLang="en-US" dirty="0"/>
          </a:p>
          <a:p>
            <a:pPr lvl="1"/>
            <a:r>
              <a:rPr lang="en-US" altLang="en-US" dirty="0"/>
              <a:t>And we only do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O(1)</a:t>
            </a:r>
            <a:r>
              <a:rPr lang="en-US" altLang="en-US" dirty="0"/>
              <a:t> operations at each node – Removal of root is constant time.</a:t>
            </a:r>
          </a:p>
          <a:p>
            <a:r>
              <a:rPr lang="en-US" altLang="en-US" dirty="0"/>
              <a:t>Since we </a:t>
            </a:r>
            <a:r>
              <a:rPr lang="en-US" altLang="en-US" dirty="0" err="1"/>
              <a:t>downHeap</a:t>
            </a:r>
            <a:r>
              <a:rPr lang="en-US" altLang="en-US" dirty="0"/>
              <a:t> inside a while loop that we do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en-US" dirty="0"/>
              <a:t> times, the total time for the while loop is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n*O(log n)</a:t>
            </a:r>
            <a:r>
              <a:rPr lang="en-US" altLang="en-US" dirty="0"/>
              <a:t>, or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O(n log n)</a:t>
            </a:r>
          </a:p>
          <a:p>
            <a:pPr marL="4572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Building the heap</a:t>
            </a:r>
            <a:r>
              <a:rPr lang="en-US" altLang="en-US" dirty="0"/>
              <a:t>	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O(n log n)</a:t>
            </a:r>
          </a:p>
          <a:p>
            <a:r>
              <a:rPr lang="en-US" altLang="en-US" sz="2400" dirty="0"/>
              <a:t>Remove and re-heap	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O(log n)</a:t>
            </a:r>
            <a:endParaRPr lang="en-US" altLang="en-US" sz="1800" dirty="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en-US" dirty="0">
                <a:latin typeface="Verdana" panose="020B0604030504040204" pitchFamily="34" charset="0"/>
              </a:rPr>
              <a:t>Do this n times    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O(n log n)</a:t>
            </a:r>
            <a:endParaRPr lang="en-US" altLang="en-US" dirty="0"/>
          </a:p>
          <a:p>
            <a:r>
              <a:rPr lang="en-US" altLang="en-US" sz="2400" dirty="0"/>
              <a:t>Total time</a:t>
            </a:r>
            <a:r>
              <a:rPr lang="en-US" altLang="en-US" dirty="0"/>
              <a:t>		 </a:t>
            </a:r>
            <a:r>
              <a:rPr lang="en-US" altLang="en-US" sz="2400" dirty="0">
                <a:solidFill>
                  <a:schemeClr val="accent2"/>
                </a:solidFill>
                <a:latin typeface="Verdana" panose="020B0604030504040204" pitchFamily="34" charset="0"/>
              </a:rPr>
              <a:t>O(n log n) + O(n log n) ~ </a:t>
            </a:r>
            <a:r>
              <a:rPr lang="en-US" alt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O(</a:t>
            </a:r>
            <a:r>
              <a:rPr lang="en-US" altLang="en-US" sz="2400" dirty="0" err="1">
                <a:solidFill>
                  <a:srgbClr val="FF0000"/>
                </a:solidFill>
                <a:latin typeface="Verdana" panose="020B0604030504040204" pitchFamily="34" charset="0"/>
              </a:rPr>
              <a:t>nlogn</a:t>
            </a:r>
            <a:r>
              <a:rPr lang="en-US" alt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</a:p>
          <a:p>
            <a:r>
              <a:rPr lang="en-US" alt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Heap Sort is not stable and in-place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51DA1-F9AF-4845-8EBA-D5062B36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6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CDEA-B925-4AA9-B312-1422CFF8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80E93-33C4-47D3-BB5E-1EB711E7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Named after Donald Shell.</a:t>
            </a:r>
          </a:p>
          <a:p>
            <a:r>
              <a:rPr lang="en-US" dirty="0"/>
              <a:t>Problem with Insertion sort :</a:t>
            </a:r>
          </a:p>
          <a:p>
            <a:pPr lvl="1"/>
            <a:r>
              <a:rPr lang="en-US" dirty="0"/>
              <a:t>We have to move many items in the sorted part of the array to insert a new element.</a:t>
            </a:r>
          </a:p>
          <a:p>
            <a:pPr lvl="1"/>
            <a:r>
              <a:rPr lang="en-US" dirty="0"/>
              <a:t>The problem arises when we have to move a smaller element from the back of the array to the first.</a:t>
            </a:r>
          </a:p>
          <a:p>
            <a:r>
              <a:rPr lang="en-US" altLang="en-US" dirty="0"/>
              <a:t>Divide and conquer approach to insertion sort</a:t>
            </a:r>
          </a:p>
          <a:p>
            <a:pPr lvl="1"/>
            <a:r>
              <a:rPr lang="en-US" altLang="en-US" dirty="0"/>
              <a:t>Sort many smaller subarrays using insertion sort</a:t>
            </a:r>
          </a:p>
          <a:p>
            <a:pPr lvl="1"/>
            <a:r>
              <a:rPr lang="en-US" altLang="en-US" dirty="0"/>
              <a:t>Sort progressively larger arrays</a:t>
            </a:r>
          </a:p>
          <a:p>
            <a:pPr lvl="1"/>
            <a:r>
              <a:rPr lang="en-US" altLang="en-US" dirty="0"/>
              <a:t>Finally sort the entire array</a:t>
            </a:r>
          </a:p>
          <a:p>
            <a:r>
              <a:rPr lang="en-US" altLang="en-US" dirty="0"/>
              <a:t>Shell sort works by comparing elements that are distant rather than adjacent.</a:t>
            </a:r>
          </a:p>
          <a:p>
            <a:r>
              <a:rPr lang="en-US" altLang="en-US" dirty="0"/>
              <a:t>These arrays are elements separated by a </a:t>
            </a:r>
            <a:r>
              <a:rPr lang="en-US" altLang="en-US" i="1" u="sng" dirty="0"/>
              <a:t>gap</a:t>
            </a:r>
            <a:endParaRPr lang="en-US" altLang="en-US" dirty="0"/>
          </a:p>
          <a:p>
            <a:pPr lvl="1"/>
            <a:r>
              <a:rPr lang="en-US" altLang="en-US" dirty="0"/>
              <a:t>Start with </a:t>
            </a:r>
            <a:r>
              <a:rPr lang="en-US" altLang="en-US" i="1" u="sng" dirty="0"/>
              <a:t>large gap</a:t>
            </a:r>
            <a:endParaRPr lang="en-US" altLang="en-US" dirty="0"/>
          </a:p>
          <a:p>
            <a:pPr lvl="1"/>
            <a:r>
              <a:rPr lang="en-US" altLang="en-US" dirty="0"/>
              <a:t>Decrease the gap on each “pass”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F787-304C-4CB2-9294-35F56760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2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8DA6-AF90-400C-AAB6-E9A1D1C3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8675D-F2BF-4449-907E-802E99B2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0C7375-375C-4519-9AE0-D2A370F5E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94" y="2455916"/>
            <a:ext cx="8874411" cy="289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21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7F53-45D5-40AA-AE75-DC464F12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–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AA9B-5422-41DD-9B6F-B6ADA4F1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78" y="2057400"/>
            <a:ext cx="11414588" cy="4038600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static &lt;T extends Comparable&lt;T&gt;&gt; void sort (T[] a) {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	int j;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	for(int gap =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a.length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/2; gap&gt;0; gap/=2){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		for(int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=gap;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a.length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++){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			T temp = a[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			for(j=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; j&gt;=gap &amp;&amp;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temp.compareTo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(a[j-gap])&lt;0; j-=gap){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				a[j]=a[j-gap];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			a[j]=temp;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		}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F5215-8FD6-492E-9BB4-D5032B2A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91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4464</Words>
  <Application>Microsoft Office PowerPoint</Application>
  <PresentationFormat>Widescreen</PresentationFormat>
  <Paragraphs>984</Paragraphs>
  <Slides>65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9" baseType="lpstr">
      <vt:lpstr>Arial</vt:lpstr>
      <vt:lpstr>Bitstream Vera Sans Mono</vt:lpstr>
      <vt:lpstr>Calibri</vt:lpstr>
      <vt:lpstr>Cambria Math</vt:lpstr>
      <vt:lpstr>Corbel</vt:lpstr>
      <vt:lpstr>Courier New</vt:lpstr>
      <vt:lpstr>Rockwell</vt:lpstr>
      <vt:lpstr>Rockwell Condensed</vt:lpstr>
      <vt:lpstr>Symbol</vt:lpstr>
      <vt:lpstr>Times</vt:lpstr>
      <vt:lpstr>Times New Roman</vt:lpstr>
      <vt:lpstr>Verdana</vt:lpstr>
      <vt:lpstr>Wingdings</vt:lpstr>
      <vt:lpstr>Wood Type</vt:lpstr>
      <vt:lpstr>SORTING ALGORITHMS</vt:lpstr>
      <vt:lpstr>Insertion Sort</vt:lpstr>
      <vt:lpstr>Insertion Sort</vt:lpstr>
      <vt:lpstr>Insertion Sort</vt:lpstr>
      <vt:lpstr>Implementing Insertion Sort</vt:lpstr>
      <vt:lpstr>Analysis of Insertion Sort</vt:lpstr>
      <vt:lpstr>Shell Sort</vt:lpstr>
      <vt:lpstr>Shell Sort</vt:lpstr>
      <vt:lpstr>Shell Sort – Code</vt:lpstr>
      <vt:lpstr>Shell Sort - Analysis</vt:lpstr>
      <vt:lpstr>Shell Sort - Analysis</vt:lpstr>
      <vt:lpstr>Shell Sort – Choosing Increments</vt:lpstr>
      <vt:lpstr>QuickSort</vt:lpstr>
      <vt:lpstr>Quicksort - Steps</vt:lpstr>
      <vt:lpstr>Quicksort - Partitioning</vt:lpstr>
      <vt:lpstr>In-place partitioning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 Result</vt:lpstr>
      <vt:lpstr>Recursion: Quicksort Sub-arrays</vt:lpstr>
      <vt:lpstr>Analysis of Quicksort – Best Case</vt:lpstr>
      <vt:lpstr>Analysis of Quicksort – Worst Case</vt:lpstr>
      <vt:lpstr>Worst Case - contd</vt:lpstr>
      <vt:lpstr>Merge Sort</vt:lpstr>
      <vt:lpstr>Merge Sort - Example</vt:lpstr>
      <vt:lpstr>Merge Sort – Indexes</vt:lpstr>
      <vt:lpstr>Analysis of Merge Sort</vt:lpstr>
      <vt:lpstr>Radix Sort</vt:lpstr>
      <vt:lpstr>Radix Sort - Example</vt:lpstr>
      <vt:lpstr>Implementation of Radix Sort</vt:lpstr>
      <vt:lpstr>Analysis of Radix Sort</vt:lpstr>
      <vt:lpstr>Heap Sort</vt:lpstr>
      <vt:lpstr>Steps to Heap Sort</vt:lpstr>
      <vt:lpstr>Building a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Heap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2019-08-23T04:47:07Z</dcterms:created>
  <dcterms:modified xsi:type="dcterms:W3CDTF">2020-02-25T06:48:45Z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