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7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83707" autoAdjust="0"/>
  </p:normalViewPr>
  <p:slideViewPr>
    <p:cSldViewPr snapToGrid="0">
      <p:cViewPr>
        <p:scale>
          <a:sx n="91" d="100"/>
          <a:sy n="91" d="100"/>
        </p:scale>
        <p:origin x="63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6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1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5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0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9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5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" TargetMode="External"/><Relationship Id="rId3" Type="http://schemas.openxmlformats.org/officeDocument/2006/relationships/hyperlink" Target="https://www.youtube.com/watch?v=ko-KkSmp-Lk" TargetMode="External"/><Relationship Id="rId7" Type="http://schemas.openxmlformats.org/officeDocument/2006/relationships/hyperlink" Target="https://projecteuler.net/" TargetMode="External"/><Relationship Id="rId2" Type="http://schemas.openxmlformats.org/officeDocument/2006/relationships/hyperlink" Target="https://www.youtube.com/watch?v=k-baHBzWe4k&amp;t=9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m/books/about/Cracking_the_Coding_Interview.html?id=jD8iswEACAAJ" TargetMode="External"/><Relationship Id="rId5" Type="http://schemas.openxmlformats.org/officeDocument/2006/relationships/hyperlink" Target="https://www.youtube.com/watch?v=XOtrOSatBoY" TargetMode="External"/><Relationship Id="rId10" Type="http://schemas.openxmlformats.org/officeDocument/2006/relationships/hyperlink" Target="https://google.github.io/styleguide/" TargetMode="External"/><Relationship Id="rId4" Type="http://schemas.openxmlformats.org/officeDocument/2006/relationships/hyperlink" Target="https://www.youtube.com/watch?v=XKu_SEDAykw&amp;t=1s" TargetMode="External"/><Relationship Id="rId9" Type="http://schemas.openxmlformats.org/officeDocument/2006/relationships/hyperlink" Target="http://stackoverflow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4interview.com/data-structures/" TargetMode="External"/><Relationship Id="rId2" Type="http://schemas.openxmlformats.org/officeDocument/2006/relationships/hyperlink" Target="https://hackernoon.com/50-data-structure-and-algorithms-interview-questions-for-programmers-b4b1ac61f5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ata_structures_algorithms/index.htm" TargetMode="External"/><Relationship Id="rId4" Type="http://schemas.openxmlformats.org/officeDocument/2006/relationships/hyperlink" Target="http://examradar.com/mcq-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CS 310-02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sz="8900" dirty="0">
                <a:latin typeface="Rockwell" panose="02060603020205020403" pitchFamily="18" charset="0"/>
              </a:rPr>
              <a:t>DATA STRUCTURES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67CC-14F4-4262-81E6-868DCF8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TextBook</a:t>
            </a:r>
            <a:r>
              <a:rPr lang="en-US" dirty="0"/>
              <a:t> Chapter coverage (Goodrich)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DFFF-D8F7-45D5-B718-55FC3533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Chapter 3 : Arrays, and Linked Lists</a:t>
            </a:r>
          </a:p>
          <a:p>
            <a:pPr marL="0" indent="0">
              <a:buNone/>
            </a:pPr>
            <a:r>
              <a:rPr lang="en-US" dirty="0"/>
              <a:t>	3.2, 3.3, 3.4</a:t>
            </a:r>
          </a:p>
          <a:p>
            <a:pPr marL="0" indent="0">
              <a:buNone/>
            </a:pPr>
            <a:r>
              <a:rPr lang="en-US" dirty="0"/>
              <a:t>Chapter 4 : Analysis Tools</a:t>
            </a:r>
          </a:p>
          <a:p>
            <a:pPr marL="0" indent="0">
              <a:buNone/>
            </a:pPr>
            <a:r>
              <a:rPr lang="en-US" dirty="0"/>
              <a:t>	4.1, 4.2, 4.3</a:t>
            </a:r>
          </a:p>
          <a:p>
            <a:pPr marL="0" indent="0">
              <a:buNone/>
            </a:pPr>
            <a:r>
              <a:rPr lang="en-US" dirty="0"/>
              <a:t>Chapter 6 : Stacks &amp; Queues</a:t>
            </a:r>
          </a:p>
          <a:p>
            <a:pPr marL="0" indent="0">
              <a:buNone/>
            </a:pPr>
            <a:r>
              <a:rPr lang="en-US" dirty="0"/>
              <a:t>	6.1, 6.2</a:t>
            </a:r>
          </a:p>
          <a:p>
            <a:pPr marL="0" indent="0">
              <a:buNone/>
            </a:pPr>
            <a:r>
              <a:rPr lang="en-US" dirty="0"/>
              <a:t>Chapter 8 : Tree Structures</a:t>
            </a:r>
          </a:p>
          <a:p>
            <a:pPr marL="0" indent="0">
              <a:buNone/>
            </a:pPr>
            <a:r>
              <a:rPr lang="en-US" dirty="0"/>
              <a:t>	8.1, 8.2, 8.3, 8.4.1, 8.4.3, 8.4.4, 8.4.5</a:t>
            </a:r>
          </a:p>
          <a:p>
            <a:pPr marL="0" indent="0">
              <a:buNone/>
            </a:pPr>
            <a:r>
              <a:rPr lang="en-US" dirty="0"/>
              <a:t>Chapter 9 : Heaps &amp; Priority Queues</a:t>
            </a:r>
          </a:p>
          <a:p>
            <a:pPr marL="0" indent="0">
              <a:buNone/>
            </a:pPr>
            <a:r>
              <a:rPr lang="en-US" dirty="0"/>
              <a:t>	9.1, 9.2.3, 9.2.4, 9.2.5, 9.3</a:t>
            </a:r>
          </a:p>
        </p:txBody>
      </p:sp>
    </p:spTree>
    <p:extLst>
      <p:ext uri="{BB962C8B-B14F-4D97-AF65-F5344CB8AC3E}">
        <p14:creationId xmlns:p14="http://schemas.microsoft.com/office/powerpoint/2010/main" val="217052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F84-6ABF-4138-9F53-BE2A3AAE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TextBook</a:t>
            </a:r>
            <a:r>
              <a:rPr lang="en-US" dirty="0"/>
              <a:t> Chapter coverage (Goodrich)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6987-1569-4648-8A9A-2A2A7DBE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10 : </a:t>
            </a:r>
            <a:r>
              <a:rPr lang="en-US" dirty="0" err="1"/>
              <a:t>Hashtables</a:t>
            </a:r>
            <a:r>
              <a:rPr lang="en-US" dirty="0"/>
              <a:t> &amp; Maps (Dictionaries)</a:t>
            </a:r>
          </a:p>
          <a:p>
            <a:pPr marL="0" indent="0">
              <a:buNone/>
            </a:pPr>
            <a:r>
              <a:rPr lang="en-US" dirty="0"/>
              <a:t>	10.1, 10.2</a:t>
            </a:r>
          </a:p>
          <a:p>
            <a:pPr marL="0" indent="0">
              <a:buNone/>
            </a:pPr>
            <a:r>
              <a:rPr lang="en-US" dirty="0"/>
              <a:t>Chapter 11 : Search Tree Structures</a:t>
            </a:r>
          </a:p>
          <a:p>
            <a:pPr marL="0" indent="0">
              <a:buNone/>
            </a:pPr>
            <a:r>
              <a:rPr lang="en-US" dirty="0"/>
              <a:t>	11.1, 11.3, 11.5</a:t>
            </a:r>
          </a:p>
          <a:p>
            <a:pPr marL="0" indent="0">
              <a:buNone/>
            </a:pPr>
            <a:r>
              <a:rPr lang="en-US" dirty="0"/>
              <a:t>Chapter 13 : Sorting</a:t>
            </a:r>
          </a:p>
          <a:p>
            <a:pPr marL="0" indent="0">
              <a:buNone/>
            </a:pPr>
            <a:r>
              <a:rPr lang="en-US" dirty="0"/>
              <a:t>	13.1, 13.2</a:t>
            </a:r>
          </a:p>
          <a:p>
            <a:pPr marL="0" indent="0">
              <a:buNone/>
            </a:pPr>
            <a:r>
              <a:rPr lang="en-US" dirty="0"/>
              <a:t>Chapter 14 : Graphs</a:t>
            </a:r>
          </a:p>
          <a:p>
            <a:pPr marL="0" indent="0">
              <a:buNone/>
            </a:pPr>
            <a:r>
              <a:rPr lang="en-US" dirty="0"/>
              <a:t>	14.1, 14.2.2, 14.2.4, 14.6, 14.7.1, 14.7.2</a:t>
            </a:r>
          </a:p>
        </p:txBody>
      </p:sp>
    </p:spTree>
    <p:extLst>
      <p:ext uri="{BB962C8B-B14F-4D97-AF65-F5344CB8AC3E}">
        <p14:creationId xmlns:p14="http://schemas.microsoft.com/office/powerpoint/2010/main" val="165143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094A-30EE-4474-B6E0-59EADAE4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5CE1-3358-467F-915A-41855484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submission is allowed.</a:t>
            </a:r>
          </a:p>
          <a:p>
            <a:r>
              <a:rPr lang="en-US" dirty="0"/>
              <a:t>Please do not email me submissions, I will not accept them</a:t>
            </a:r>
          </a:p>
          <a:p>
            <a:r>
              <a:rPr lang="en-US" dirty="0"/>
              <a:t>Date &amp; Time are on announcements in Blackboard.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focuses on your conceptual understanding of the topics covered in class.</a:t>
            </a:r>
          </a:p>
          <a:p>
            <a:pPr marL="0" indent="0">
              <a:buNone/>
            </a:pPr>
            <a:r>
              <a:rPr lang="en-US" dirty="0"/>
              <a:t>Pay attention to theory behind each of the Data Structures and their applications. Also to the time complexities when using each data structure.</a:t>
            </a:r>
          </a:p>
          <a:p>
            <a:pPr marL="0" indent="0">
              <a:buNone/>
            </a:pPr>
            <a:r>
              <a:rPr lang="en-US" dirty="0"/>
              <a:t>Final also focuses on problem solving.</a:t>
            </a:r>
          </a:p>
          <a:p>
            <a:pPr marL="0" indent="0">
              <a:buNone/>
            </a:pPr>
            <a:r>
              <a:rPr lang="en-US" dirty="0"/>
              <a:t>There are no coding problems.</a:t>
            </a:r>
          </a:p>
        </p:txBody>
      </p:sp>
    </p:spTree>
    <p:extLst>
      <p:ext uri="{BB962C8B-B14F-4D97-AF65-F5344CB8AC3E}">
        <p14:creationId xmlns:p14="http://schemas.microsoft.com/office/powerpoint/2010/main" val="17007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0001-D5D2-4376-909C-1E4F1461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F701-0035-44DA-8FC6-54E5395A4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25BC-DF2D-4C8B-80C3-74D758D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BF33-9FA6-4D8D-A915-0B1C33F2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Contrast usage of certain data structures for a given scenario</a:t>
            </a:r>
          </a:p>
          <a:p>
            <a:r>
              <a:rPr lang="en-US" dirty="0"/>
              <a:t>Pros and Cons of Using a particular data structure for a given scenario</a:t>
            </a:r>
          </a:p>
          <a:p>
            <a:r>
              <a:rPr lang="en-US" dirty="0"/>
              <a:t>Complete a method that performs a particular operation using a data structure</a:t>
            </a:r>
          </a:p>
          <a:p>
            <a:pPr lvl="1"/>
            <a:r>
              <a:rPr lang="en-US" dirty="0"/>
              <a:t>Example: Finding the second to last element in a linked list in a single traversal</a:t>
            </a:r>
          </a:p>
          <a:p>
            <a:pPr lvl="1"/>
            <a:r>
              <a:rPr lang="en-US" dirty="0"/>
              <a:t>Reverse a Linked List</a:t>
            </a:r>
          </a:p>
          <a:p>
            <a:pPr lvl="1"/>
            <a:r>
              <a:rPr lang="en-US" dirty="0"/>
              <a:t>Manipulate an array of numbers using a stack / queue to get a certain result</a:t>
            </a:r>
          </a:p>
          <a:p>
            <a:r>
              <a:rPr lang="en-US" dirty="0"/>
              <a:t>Efficiency / Time complexity calculation for a scenario using certain data structures / algorithms</a:t>
            </a:r>
          </a:p>
          <a:p>
            <a:r>
              <a:rPr lang="en-US" dirty="0"/>
              <a:t>Applications of Data Structures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46CD-9361-433A-B889-4EE4776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Interview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5E0E-F3B8-45A7-9FD6-EF42534E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Videos</a:t>
            </a:r>
            <a:r>
              <a:rPr lang="en-US" dirty="0"/>
              <a:t>: </a:t>
            </a:r>
          </a:p>
          <a:p>
            <a:pPr lvl="1" fontAlgn="base"/>
            <a:r>
              <a:rPr lang="en-US" dirty="0">
                <a:hlinkClick r:id="rId2"/>
              </a:rPr>
              <a:t>Hiring Process Overview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How to Prepare</a:t>
            </a:r>
            <a:endParaRPr lang="en-US" dirty="0"/>
          </a:p>
          <a:p>
            <a:pPr lvl="1" fontAlgn="base"/>
            <a:r>
              <a:rPr lang="en-US" dirty="0">
                <a:hlinkClick r:id="rId4"/>
              </a:rPr>
              <a:t>Example Coding Interview</a:t>
            </a:r>
            <a:endParaRPr lang="en-US" dirty="0"/>
          </a:p>
          <a:p>
            <a:pPr lvl="1" fontAlgn="base"/>
            <a:r>
              <a:rPr lang="en-US" dirty="0">
                <a:hlinkClick r:id="rId5"/>
              </a:rPr>
              <a:t>Interview Tips from Google Software Engineers</a:t>
            </a:r>
            <a:r>
              <a:rPr lang="en-US" dirty="0"/>
              <a:t> </a:t>
            </a:r>
          </a:p>
          <a:p>
            <a:pPr fontAlgn="base"/>
            <a:r>
              <a:rPr lang="en-US" b="1" dirty="0"/>
              <a:t>Practice</a:t>
            </a:r>
            <a:r>
              <a:rPr lang="en-US" dirty="0"/>
              <a:t>:</a:t>
            </a:r>
          </a:p>
          <a:p>
            <a:pPr lvl="1" fontAlgn="base"/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Project Euler</a:t>
            </a:r>
            <a:endParaRPr lang="en-US" dirty="0"/>
          </a:p>
          <a:p>
            <a:pPr lvl="1" fontAlgn="base"/>
            <a:r>
              <a:rPr lang="en-US" dirty="0" err="1">
                <a:hlinkClick r:id="rId8"/>
              </a:rPr>
              <a:t>LeetCode</a:t>
            </a:r>
            <a:endParaRPr lang="en-US" dirty="0"/>
          </a:p>
          <a:p>
            <a:pPr lvl="1" fontAlgn="base"/>
            <a:r>
              <a:rPr lang="en-US" dirty="0">
                <a:hlinkClick r:id="rId9"/>
              </a:rPr>
              <a:t>Stack Overflow</a:t>
            </a:r>
            <a:endParaRPr lang="en-US" dirty="0"/>
          </a:p>
          <a:p>
            <a:pPr lvl="1" fontAlgn="base"/>
            <a:r>
              <a:rPr lang="en-US" dirty="0">
                <a:hlinkClick r:id=""/>
              </a:rPr>
              <a:t>Cracking the Coding Interview</a:t>
            </a:r>
          </a:p>
          <a:p>
            <a:pPr lvl="1" fontAlgn="base"/>
            <a:r>
              <a:rPr lang="en-US" dirty="0">
                <a:hlinkClick r:id=""/>
              </a:rPr>
              <a:t> </a:t>
            </a:r>
            <a:r>
              <a:rPr lang="en-US" dirty="0">
                <a:hlinkClick r:id="rId10"/>
              </a:rPr>
              <a:t>Google Style Guide</a:t>
            </a:r>
            <a:endParaRPr lang="en-US" dirty="0"/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3966-B408-4AF1-A5B8-8572BBF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3ADE-289B-49D3-96E2-F9CFA21A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base">
              <a:buNone/>
            </a:pPr>
            <a:r>
              <a:rPr lang="en-US" dirty="0"/>
              <a:t>Data Structures Questions</a:t>
            </a:r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8620" indent="-342900" fontAlgn="base"/>
            <a:r>
              <a:rPr lang="en-US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https://hackernoon.com/50-data-structure-and-algorithms-interview-questions-for-programmers-b4b1ac61f5b0</a:t>
            </a:r>
            <a:endParaRPr lang="en-US" dirty="0">
              <a:solidFill>
                <a:srgbClr val="CC9900"/>
              </a:solidFill>
            </a:endParaRPr>
          </a:p>
          <a:p>
            <a:pPr marL="388620" indent="-342900" fontAlgn="base"/>
            <a:r>
              <a:rPr lang="en-US" dirty="0">
                <a:hlinkClick r:id="rId3"/>
              </a:rPr>
              <a:t>https://q4interview.com/data-structures/</a:t>
            </a:r>
            <a:endParaRPr lang="en-US" dirty="0"/>
          </a:p>
          <a:p>
            <a:pPr marL="388620" indent="-342900" fontAlgn="base"/>
            <a:r>
              <a:rPr lang="en-US" dirty="0">
                <a:hlinkClick r:id="rId4"/>
              </a:rPr>
              <a:t>http://examradar.com/mcq-set/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Structures Tutorials</a:t>
            </a:r>
          </a:p>
          <a:p>
            <a:r>
              <a:rPr lang="en-US" dirty="0">
                <a:hlinkClick r:id="rId5"/>
              </a:rPr>
              <a:t>https://www.tutorialspoint.com/data_structures_algorithms/index.htm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7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459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Tahoma</vt:lpstr>
      <vt:lpstr>Wingdings</vt:lpstr>
      <vt:lpstr>Wood Type</vt:lpstr>
      <vt:lpstr>CS 310-02 DATA STRUCTURES</vt:lpstr>
      <vt:lpstr>TextBook Chapter coverage (Goodrich)</vt:lpstr>
      <vt:lpstr>TextBook Chapter coverage (Goodrich)</vt:lpstr>
      <vt:lpstr>Final EXAM</vt:lpstr>
      <vt:lpstr>NOW WHAT?</vt:lpstr>
      <vt:lpstr>Common Interview Questions</vt:lpstr>
      <vt:lpstr>Coding Interview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2019-08-23T03:40:57Z</dcterms:created>
  <dcterms:modified xsi:type="dcterms:W3CDTF">2020-05-07T07:41:00Z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