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7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19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74D94-BBE7-4966-BF44-2E5A4F00647E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20F36-F6FA-4FEC-807F-D22CFDC49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mic Sans MS" pitchFamily="66" charset="0"/>
              </a:rPr>
              <a:t>Conventional C programming techniques often make programmers work harder than necessary. For instance, consider how you might represent the date and time, a typical task that most programs need to do.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0F36-F6FA-4FEC-807F-D22CFDC493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0F36-F6FA-4FEC-807F-D22CFDC493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far, so good!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20F36-F6FA-4FEC-807F-D22CFDC493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E3B-8E7E-4720-82EA-FBDD69F7839A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BA59-293D-4CF2-869D-F3F513B48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E3B-8E7E-4720-82EA-FBDD69F7839A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BA59-293D-4CF2-869D-F3F513B48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E3B-8E7E-4720-82EA-FBDD69F7839A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BA59-293D-4CF2-869D-F3F513B48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E3B-8E7E-4720-82EA-FBDD69F7839A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BA59-293D-4CF2-869D-F3F513B48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E3B-8E7E-4720-82EA-FBDD69F7839A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BA59-293D-4CF2-869D-F3F513B48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E3B-8E7E-4720-82EA-FBDD69F7839A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BA59-293D-4CF2-869D-F3F513B48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E3B-8E7E-4720-82EA-FBDD69F7839A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BA59-293D-4CF2-869D-F3F513B48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E3B-8E7E-4720-82EA-FBDD69F7839A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BA59-293D-4CF2-869D-F3F513B48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E3B-8E7E-4720-82EA-FBDD69F7839A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BA59-293D-4CF2-869D-F3F513B48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E3B-8E7E-4720-82EA-FBDD69F7839A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BA59-293D-4CF2-869D-F3F513B48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E3B-8E7E-4720-82EA-FBDD69F7839A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CBA59-293D-4CF2-869D-F3F513B48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6E3B-8E7E-4720-82EA-FBDD69F7839A}" type="datetimeFigureOut">
              <a:rPr lang="en-US" smtClean="0"/>
              <a:pPr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CBA59-293D-4CF2-869D-F3F513B482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C++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Object-oriented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C++ Classes </a:t>
            </a:r>
            <a:r>
              <a:rPr lang="en-US" b="1" dirty="0" err="1">
                <a:solidFill>
                  <a:srgbClr val="00B0F0"/>
                </a:solidFill>
              </a:rPr>
              <a:t>vs</a:t>
            </a:r>
            <a:r>
              <a:rPr lang="en-US" b="1" dirty="0">
                <a:solidFill>
                  <a:srgbClr val="00B0F0"/>
                </a:solidFill>
              </a:rPr>
              <a:t> C </a:t>
            </a:r>
            <a:r>
              <a:rPr lang="en-US" b="1" dirty="0" err="1">
                <a:solidFill>
                  <a:srgbClr val="00B0F0"/>
                </a:solidFill>
              </a:rPr>
              <a:t>Structs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But keep in mind that classes are much more powerful than C </a:t>
            </a:r>
            <a:r>
              <a:rPr lang="en-US" dirty="0" err="1"/>
              <a:t>structs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● classes have facilities for </a:t>
            </a:r>
            <a:r>
              <a:rPr lang="en-US" dirty="0">
                <a:solidFill>
                  <a:srgbClr val="00FF00"/>
                </a:solidFill>
              </a:rPr>
              <a:t>information hiding </a:t>
            </a:r>
            <a:r>
              <a:rPr lang="en-US" dirty="0"/>
              <a:t>with public, private, protected, and friend declarations</a:t>
            </a:r>
          </a:p>
          <a:p>
            <a:pPr>
              <a:buNone/>
            </a:pPr>
            <a:r>
              <a:rPr lang="en-US" dirty="0"/>
              <a:t>	● classes can have functions as members</a:t>
            </a:r>
          </a:p>
          <a:p>
            <a:pPr>
              <a:buNone/>
            </a:pPr>
            <a:r>
              <a:rPr lang="en-US" dirty="0"/>
              <a:t>	● classes have facilities for initializing and cleaning up objects using special features called </a:t>
            </a:r>
            <a:r>
              <a:rPr lang="en-US" dirty="0">
                <a:solidFill>
                  <a:srgbClr val="00FF00"/>
                </a:solidFill>
              </a:rPr>
              <a:t>constructor</a:t>
            </a:r>
            <a:r>
              <a:rPr lang="en-US" dirty="0"/>
              <a:t> and </a:t>
            </a:r>
            <a:r>
              <a:rPr lang="en-US" dirty="0">
                <a:solidFill>
                  <a:srgbClr val="00FF00"/>
                </a:solidFill>
              </a:rPr>
              <a:t>destructor</a:t>
            </a:r>
            <a:r>
              <a:rPr lang="en-US" dirty="0"/>
              <a:t> functions</a:t>
            </a:r>
          </a:p>
          <a:p>
            <a:pPr>
              <a:buNone/>
            </a:pPr>
            <a:r>
              <a:rPr lang="en-US" dirty="0"/>
              <a:t>	● classes have facilities to support </a:t>
            </a:r>
            <a:r>
              <a:rPr lang="en-US" dirty="0">
                <a:solidFill>
                  <a:srgbClr val="00FF00"/>
                </a:solidFill>
              </a:rPr>
              <a:t>inheritance</a:t>
            </a:r>
            <a:r>
              <a:rPr lang="en-US" dirty="0"/>
              <a:t> with derived classes and virtual functions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Class Data Members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Data members in a class are exactly like data members in a </a:t>
            </a:r>
            <a:r>
              <a:rPr lang="en-US" dirty="0" err="1"/>
              <a:t>struct</a:t>
            </a:r>
            <a:r>
              <a:rPr lang="en-US" dirty="0"/>
              <a:t>. They may be: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● variables</a:t>
            </a:r>
          </a:p>
          <a:p>
            <a:pPr>
              <a:buNone/>
            </a:pPr>
            <a:r>
              <a:rPr lang="en-US" dirty="0"/>
              <a:t>	● pointers</a:t>
            </a:r>
          </a:p>
          <a:p>
            <a:pPr>
              <a:buNone/>
            </a:pPr>
            <a:r>
              <a:rPr lang="en-US" dirty="0"/>
              <a:t>	● references</a:t>
            </a:r>
          </a:p>
          <a:p>
            <a:pPr>
              <a:buNone/>
            </a:pPr>
            <a:r>
              <a:rPr lang="en-US" dirty="0"/>
              <a:t>	● arrays</a:t>
            </a:r>
          </a:p>
          <a:p>
            <a:pPr>
              <a:buNone/>
            </a:pPr>
            <a:r>
              <a:rPr lang="en-US" dirty="0"/>
              <a:t>	● structures</a:t>
            </a:r>
          </a:p>
          <a:p>
            <a:pPr>
              <a:buNone/>
            </a:pPr>
            <a:r>
              <a:rPr lang="en-US" dirty="0"/>
              <a:t>	● class objects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However, class data members may not use the storage class </a:t>
            </a:r>
            <a:r>
              <a:rPr lang="en-US" dirty="0" err="1"/>
              <a:t>specifiers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● auto</a:t>
            </a:r>
          </a:p>
          <a:p>
            <a:pPr>
              <a:buNone/>
            </a:pPr>
            <a:r>
              <a:rPr lang="en-US" dirty="0"/>
              <a:t>	● extern</a:t>
            </a:r>
          </a:p>
          <a:p>
            <a:pPr>
              <a:buNone/>
            </a:pPr>
            <a:r>
              <a:rPr lang="en-US" dirty="0"/>
              <a:t>	● register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Class Function Members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Class member functions such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display() </a:t>
            </a:r>
            <a:r>
              <a:rPr lang="en-US" dirty="0"/>
              <a:t>are declared as function prototypes. The actual function statements are provided at another place in the program.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Let's implement the member function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display()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void Time::display() {</a:t>
            </a:r>
          </a:p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 &lt;&lt; ((hour == 0 || hour == 12) ? 12 : hour % 12) &lt;&lt; ":"</a:t>
            </a:r>
          </a:p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	&lt;&lt; (minute &lt; 10 ? "0" : " ") &lt;&lt; minute &lt;&lt; ":"</a:t>
            </a:r>
          </a:p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	&lt;&lt; (second &lt; 10 ? "0" : " ") &lt;&lt; second</a:t>
            </a:r>
          </a:p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		&lt;&lt; (hour &lt; 12 ? "am" : "pm") &lt;&lt; </a:t>
            </a:r>
            <a:r>
              <a:rPr lang="en-US" sz="23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23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3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Class Function Members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There are two main differences between the implementation of a member function and the implementation of a common function: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● The member function name is prefaced by the class name and the </a:t>
            </a:r>
            <a:r>
              <a:rPr lang="en-US" dirty="0">
                <a:solidFill>
                  <a:srgbClr val="00FF00"/>
                </a:solidFill>
              </a:rPr>
              <a:t>scope resolution operator (::)</a:t>
            </a:r>
            <a:r>
              <a:rPr lang="en-US" dirty="0"/>
              <a:t>. This tells the compiler that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display()</a:t>
            </a:r>
            <a:r>
              <a:rPr lang="en-US" dirty="0"/>
              <a:t> is a member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/>
              <a:t> class.  Because the class name uniquely qualifies the member function's name, the program may have other functions and other class member functions names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display() </a:t>
            </a:r>
            <a:r>
              <a:rPr lang="en-US" dirty="0"/>
              <a:t>without conflicts.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● Inside the member function, statements have direct access to the class's members without the need for pointers or even parameter passing.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Time Class main() Function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Time appt;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appt.month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appt.day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23;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appt.year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1993;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appt.hour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appt.minute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30;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appt.second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"Appointment = ";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appt.display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Time Class main() Function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main() </a:t>
            </a:r>
            <a:r>
              <a:rPr lang="en-US" dirty="0"/>
              <a:t>program uses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/>
              <a:t> class as much as it would any other data type.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● It declares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appt</a:t>
            </a:r>
            <a:r>
              <a:rPr lang="en-US" dirty="0"/>
              <a:t> as an object of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/>
              <a:t>. The class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/>
              <a:t> is a template that describes the format of the class members. You must create an object such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appt</a:t>
            </a:r>
            <a:r>
              <a:rPr lang="en-US" dirty="0"/>
              <a:t> of the class type in order to use the class.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● It assigns values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appt</a:t>
            </a:r>
            <a:r>
              <a:rPr lang="en-US" dirty="0" err="1"/>
              <a:t>'s</a:t>
            </a:r>
            <a:r>
              <a:rPr lang="en-US" dirty="0"/>
              <a:t> data members, initializing a date and time.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Note that we use the dot notation to refer to a class object's public data members just as you refer to members of a </a:t>
            </a:r>
            <a:r>
              <a:rPr lang="en-US" dirty="0" err="1"/>
              <a:t>struct</a:t>
            </a:r>
            <a:r>
              <a:rPr lang="en-US" dirty="0"/>
              <a:t> variable. When such a member is a function, C++ calls the function which typically performs some action upon the class object's data.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Additional Time Objects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Note that a program might have other Time objects declared as: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 today;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Time yesterday;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Time tomorrow;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These objects could be assigned values and then displayed with the statements: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today.display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tomorrow.display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yesterday.display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Additional Time Objects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Note, however, that our program does nothing to prevent the problem with data representation mentioned earlier. All data members in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/>
              <a:t> class are </a:t>
            </a:r>
            <a:r>
              <a:rPr lang="en-US" dirty="0">
                <a:solidFill>
                  <a:srgbClr val="00FF00"/>
                </a:solidFill>
              </a:rPr>
              <a:t>public</a:t>
            </a:r>
            <a:r>
              <a:rPr lang="en-US" dirty="0"/>
              <a:t> and are therefore directly accessible by other statements in the program. A change to the classes data members would require modifying all such statements.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Additional Time Objects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A C++ class is exactly the same thing as a C or C++ </a:t>
            </a:r>
            <a:r>
              <a:rPr lang="en-US" dirty="0" err="1"/>
              <a:t>struct</a:t>
            </a:r>
            <a:r>
              <a:rPr lang="en-US" dirty="0"/>
              <a:t> with one key difference: 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ym typeface="Symbol"/>
              </a:rPr>
              <a:t>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 default to </a:t>
            </a:r>
            <a:r>
              <a:rPr lang="en-US" dirty="0">
                <a:solidFill>
                  <a:srgbClr val="00FF00"/>
                </a:solidFill>
              </a:rPr>
              <a:t>public</a:t>
            </a:r>
            <a:r>
              <a:rPr lang="en-US" dirty="0"/>
              <a:t> so all the data within them is available to programmers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ym typeface="Symbol"/>
              </a:rPr>
              <a:t></a:t>
            </a:r>
            <a:r>
              <a:rPr lang="en-US" dirty="0"/>
              <a:t> classes default to </a:t>
            </a:r>
            <a:r>
              <a:rPr lang="en-US" dirty="0">
                <a:solidFill>
                  <a:srgbClr val="00FF00"/>
                </a:solidFill>
              </a:rPr>
              <a:t>private</a:t>
            </a:r>
            <a:r>
              <a:rPr lang="en-US" dirty="0"/>
              <a:t> so using classes is another way to hide data within C++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Classes are an important concept in C++; so important that when </a:t>
            </a:r>
            <a:r>
              <a:rPr lang="en-US" dirty="0" err="1"/>
              <a:t>Bjorne</a:t>
            </a:r>
            <a:r>
              <a:rPr lang="en-US" dirty="0"/>
              <a:t> </a:t>
            </a:r>
            <a:r>
              <a:rPr lang="en-US" dirty="0" err="1"/>
              <a:t>Stroustrup</a:t>
            </a:r>
            <a:r>
              <a:rPr lang="en-US" dirty="0"/>
              <a:t> created the C++ language he called it C with classes. It wasn’t called C++ for another 3 years!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  <a:latin typeface="Comic Sans MS" pitchFamily="66" charset="0"/>
              </a:rPr>
              <a:t>Classes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Comic Sans MS" pitchFamily="66" charset="0"/>
              </a:rPr>
              <a:t>C struct</a:t>
            </a:r>
            <a:endParaRPr lang="en-US" dirty="0">
              <a:solidFill>
                <a:srgbClr val="00B0F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In ANSI C, you could declare a </a:t>
            </a:r>
            <a:r>
              <a:rPr lang="en-US" dirty="0" err="1">
                <a:latin typeface="Comic Sans MS" pitchFamily="66" charset="0"/>
              </a:rPr>
              <a:t>struct</a:t>
            </a:r>
            <a:r>
              <a:rPr lang="en-US" dirty="0">
                <a:latin typeface="Comic Sans MS" pitchFamily="66" charset="0"/>
              </a:rPr>
              <a:t> like: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 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Time {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month;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day;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year;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hour;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minute;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second;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mic Sans MS" pitchFamily="66" charset="0"/>
              </a:rPr>
              <a:t>The members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struct</a:t>
            </a:r>
            <a:r>
              <a:rPr lang="en-US" dirty="0">
                <a:latin typeface="Comic Sans MS" pitchFamily="66" charset="0"/>
              </a:rPr>
              <a:t> store the component values of a single date and time.</a:t>
            </a:r>
          </a:p>
          <a:p>
            <a:pPr>
              <a:buNone/>
            </a:pPr>
            <a:r>
              <a:rPr lang="en-US" dirty="0"/>
              <a:t>Given this </a:t>
            </a:r>
            <a:r>
              <a:rPr lang="en-US" dirty="0" err="1"/>
              <a:t>struct</a:t>
            </a:r>
            <a:r>
              <a:rPr lang="en-US" dirty="0"/>
              <a:t>, you can declare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/>
              <a:t>variable such as: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Time appt;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Given: 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Time appt;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/>
              <a:t>Assign values to </a:t>
            </a:r>
            <a:r>
              <a:rPr lang="en-US" dirty="0" err="1"/>
              <a:t>appt's</a:t>
            </a:r>
            <a:r>
              <a:rPr lang="en-US" dirty="0"/>
              <a:t> members with statements such as: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appt.month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7;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appt.day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23;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appt.year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1993;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appt.hour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9;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appt.minute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30;</a:t>
            </a:r>
          </a:p>
          <a:p>
            <a:pPr>
              <a:buNone/>
            </a:pPr>
            <a:r>
              <a:rPr lang="en-U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appt.second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>
              <a:buNone/>
            </a:pP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900" dirty="0"/>
              <a:t>A program that uses lots of 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2900" dirty="0"/>
              <a:t> </a:t>
            </a:r>
            <a:r>
              <a:rPr lang="en-US" sz="2900" dirty="0" err="1"/>
              <a:t>structs</a:t>
            </a:r>
            <a:r>
              <a:rPr lang="en-US" sz="2900" dirty="0"/>
              <a:t> probably needs functions to:</a:t>
            </a:r>
          </a:p>
          <a:p>
            <a:pPr>
              <a:buNone/>
            </a:pPr>
            <a:r>
              <a:rPr lang="en-US" sz="2900" dirty="0"/>
              <a:t> </a:t>
            </a:r>
          </a:p>
          <a:p>
            <a:pPr>
              <a:buNone/>
            </a:pPr>
            <a:r>
              <a:rPr lang="en-US" sz="2900" dirty="0"/>
              <a:t>	display times and dates</a:t>
            </a:r>
          </a:p>
          <a:p>
            <a:pPr>
              <a:buNone/>
            </a:pPr>
            <a:r>
              <a:rPr lang="en-US" sz="2900" dirty="0"/>
              <a:t>	update </a:t>
            </a:r>
            <a:r>
              <a:rPr lang="en-US" sz="2900" dirty="0" err="1"/>
              <a:t>struct</a:t>
            </a:r>
            <a:r>
              <a:rPr lang="en-US" sz="2900" dirty="0"/>
              <a:t> members</a:t>
            </a:r>
          </a:p>
          <a:p>
            <a:pPr>
              <a:buNone/>
            </a:pPr>
            <a:r>
              <a:rPr lang="en-US" sz="2900" dirty="0"/>
              <a:t>	compare two dates</a:t>
            </a:r>
          </a:p>
          <a:p>
            <a:pPr>
              <a:buNone/>
            </a:pPr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  <a:latin typeface="Comic Sans MS" pitchFamily="66" charset="0"/>
              </a:rPr>
              <a:t>Using C Structs</a:t>
            </a:r>
            <a:endParaRPr lang="en-US" dirty="0">
              <a:solidFill>
                <a:srgbClr val="00B0F0"/>
              </a:solidFill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In C, you could write a display function like this: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void display(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Time *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("Date: %02d / %02d / %04d\n", </a:t>
            </a:r>
            <a:br>
              <a:rPr lang="en-US" sz="2900" dirty="0">
                <a:latin typeface="Courier New" pitchFamily="49" charset="0"/>
                <a:cs typeface="Courier New" pitchFamily="49" charset="0"/>
              </a:rPr>
            </a:br>
            <a:r>
              <a:rPr lang="en-US" sz="29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-&gt;month,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-&gt;day,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-&gt;year);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("Time: %02d : %02d : %02d\n", </a:t>
            </a:r>
            <a:br>
              <a:rPr lang="en-US" sz="2900" dirty="0">
                <a:latin typeface="Courier New" pitchFamily="49" charset="0"/>
                <a:cs typeface="Courier New" pitchFamily="49" charset="0"/>
              </a:rPr>
            </a:br>
            <a:r>
              <a:rPr lang="en-US" sz="2900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-&gt;hour,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-&gt;minute, </a:t>
            </a: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-&gt;second);</a:t>
            </a:r>
          </a:p>
          <a:p>
            <a:pPr>
              <a:buNone/>
            </a:pPr>
            <a:r>
              <a:rPr lang="en-US" sz="2900" dirty="0">
                <a:latin typeface="Courier New" pitchFamily="49" charset="0"/>
                <a:cs typeface="Courier New" pitchFamily="49" charset="0"/>
              </a:rPr>
              <a:t>}</a:t>
            </a:r>
            <a:br>
              <a:rPr lang="en-US" sz="2900" dirty="0">
                <a:latin typeface="Courier New" pitchFamily="49" charset="0"/>
                <a:cs typeface="Courier New" pitchFamily="49" charset="0"/>
              </a:rPr>
            </a:br>
            <a:endParaRPr lang="en-US" sz="29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3100" dirty="0"/>
              <a:t>To display a date and time, a statement can pass to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display() </a:t>
            </a:r>
            <a:r>
              <a:rPr lang="en-US" sz="3100" dirty="0"/>
              <a:t>the address of a 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3100" dirty="0"/>
              <a:t> </a:t>
            </a:r>
            <a:r>
              <a:rPr lang="en-US" sz="3100" dirty="0" err="1"/>
              <a:t>struct</a:t>
            </a:r>
            <a:r>
              <a:rPr lang="en-US" sz="3100" dirty="0"/>
              <a:t>, such as:</a:t>
            </a:r>
          </a:p>
          <a:p>
            <a:pPr>
              <a:buNone/>
            </a:pPr>
            <a:r>
              <a:rPr lang="en-US" sz="3100" dirty="0"/>
              <a:t> </a:t>
            </a:r>
          </a:p>
          <a:p>
            <a:pPr>
              <a:buNone/>
            </a:pPr>
            <a:r>
              <a:rPr lang="en-US" sz="3100" dirty="0"/>
              <a:t>	</a:t>
            </a:r>
            <a:r>
              <a:rPr lang="en-US" sz="3100" dirty="0">
                <a:latin typeface="Courier New" pitchFamily="49" charset="0"/>
                <a:cs typeface="Courier New" pitchFamily="49" charset="0"/>
              </a:rPr>
              <a:t>display(&amp;appt);</a:t>
            </a:r>
            <a:endParaRPr lang="en-US" sz="36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Problems with C </a:t>
            </a:r>
            <a:r>
              <a:rPr lang="en-US" b="1" dirty="0" err="1">
                <a:solidFill>
                  <a:srgbClr val="00B0F0"/>
                </a:solidFill>
              </a:rPr>
              <a:t>Structs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After designing a </a:t>
            </a:r>
            <a:r>
              <a:rPr lang="en-US" dirty="0" err="1"/>
              <a:t>struct</a:t>
            </a:r>
            <a:r>
              <a:rPr lang="en-US" dirty="0"/>
              <a:t>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/>
              <a:t> and writing a zillion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date()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time() </a:t>
            </a:r>
            <a:r>
              <a:rPr lang="en-US" dirty="0"/>
              <a:t>functions, you discover a superior way to store the date and time that would greatly improve your program's runtime (either faster execution time or better memory utilization).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For example, you might use a long integer that represents the number of seconds from a fixed date. This change also makes it possible to use date and time library functions that recognize the date and time stored in this way.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Too bad you didn't think of this great idea earlier! To change the program's representation at this late stage, you have to: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● modify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, deleting the current members and adding a single new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data member… or you might not even decide to use a </a:t>
            </a:r>
            <a:r>
              <a:rPr lang="en-US" dirty="0" err="1"/>
              <a:t>struct</a:t>
            </a:r>
            <a:r>
              <a:rPr lang="en-US" dirty="0"/>
              <a:t> after all.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	● revise all functions such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display() </a:t>
            </a:r>
            <a:r>
              <a:rPr lang="en-US" dirty="0"/>
              <a:t>that declare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/>
              <a:t> parameters or that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 or pointers.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19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	● hunt for and modify statements that assign or use component values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. These statements must be revised to use the new date and time format.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In a large program with thousands of lines of code, the prospect of tracking down every use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dirty="0"/>
              <a:t> is disheartening. The change to the data structure forces you to revise code that has already been tested, thus requiring new debugging sessions and wasting valuable development time.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The old rule of thumb is: "Let the data structure the code".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In the real world, however, data specifications are likely to change during a program's development making extra work for programmers. With conventional programming, the data representations you choose early in a program's development limit your freedom to make changes later.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We'll see that with object-oriented programming, data may change with only limited effects on the code. C++ classes can restrict a program's access to internal data storage details. So changes to data representations do not necessarily affect every use of that information.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C++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3400" dirty="0"/>
              <a:t>A C++ class is a kind of structure that encapsulates </a:t>
            </a:r>
            <a:r>
              <a:rPr lang="en-US" sz="3400" dirty="0">
                <a:solidFill>
                  <a:srgbClr val="00FF00"/>
                </a:solidFill>
              </a:rPr>
              <a:t>data</a:t>
            </a:r>
            <a:r>
              <a:rPr lang="en-US" sz="3400" dirty="0"/>
              <a:t> and </a:t>
            </a:r>
            <a:r>
              <a:rPr lang="en-US" sz="3400" dirty="0">
                <a:solidFill>
                  <a:srgbClr val="00FF00"/>
                </a:solidFill>
              </a:rPr>
              <a:t>functions</a:t>
            </a:r>
            <a:r>
              <a:rPr lang="en-US" sz="3400" dirty="0"/>
              <a:t> into a handy package. Below we rewrite the C </a:t>
            </a:r>
            <a:r>
              <a:rPr lang="en-US" sz="3800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3800" dirty="0"/>
              <a:t> </a:t>
            </a:r>
            <a:r>
              <a:rPr lang="en-US" sz="3400" dirty="0" err="1"/>
              <a:t>struct</a:t>
            </a:r>
            <a:r>
              <a:rPr lang="en-US" sz="3400" dirty="0"/>
              <a:t> as a C++ class and encapsulate data and functions: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// time1.cpp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class Time1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month;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day;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year;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hour;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minute;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second;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void display();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void Time1::display()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(month &lt; 10 ? "0" : "") &lt;&lt; month &lt;&lt; "/" 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	     &lt;&lt; (day   &lt; 10 ? "0" : "") &lt;&lt; day   &lt;&lt; "/"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   &lt;&lt; year &lt;&lt; "  ";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((hour == 0 || hour == 12) ? 12 : hour % 12) &lt;&lt; ":"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   &lt;&lt; (minute &lt; 10 ? "0" : "")    &lt;&lt; minute &lt;&lt; ":"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   &lt;&lt; (second &lt; 10 ? "0" : "")    &lt;&lt; second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     &lt;&lt; (hour &lt; 12 ? " AM" : " PM") &lt;&lt;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Time1 appt;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appt.month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= 7;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appt.day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= 29;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appt.year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= 1993;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appt.hour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= 8;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appt.minute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31;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appt.second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30;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&lt;&lt; "Appointment = ";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appt.display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lnSpc>
                <a:spcPct val="170000"/>
              </a:lnSpc>
              <a:buNone/>
            </a:pPr>
            <a:r>
              <a:rPr lang="en-US" sz="4000" dirty="0"/>
              <a:t>The class looks very much like the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Time</a:t>
            </a:r>
            <a:r>
              <a:rPr lang="en-US" sz="4000" dirty="0"/>
              <a:t> </a:t>
            </a:r>
            <a:r>
              <a:rPr lang="en-US" sz="4000" dirty="0" err="1"/>
              <a:t>struct</a:t>
            </a:r>
            <a:r>
              <a:rPr lang="en-US" sz="4000" dirty="0"/>
              <a:t> except that it begins with the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sz="4000" dirty="0"/>
              <a:t> keyword.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C++ Classes </a:t>
            </a:r>
            <a:r>
              <a:rPr lang="en-US" b="1" dirty="0" err="1">
                <a:solidFill>
                  <a:srgbClr val="00B0F0"/>
                </a:solidFill>
              </a:rPr>
              <a:t>vs</a:t>
            </a:r>
            <a:r>
              <a:rPr lang="en-US" b="1" dirty="0">
                <a:solidFill>
                  <a:srgbClr val="00B0F0"/>
                </a:solidFill>
              </a:rPr>
              <a:t> C </a:t>
            </a:r>
            <a:r>
              <a:rPr lang="en-US" b="1" dirty="0" err="1">
                <a:solidFill>
                  <a:srgbClr val="00B0F0"/>
                </a:solidFill>
              </a:rPr>
              <a:t>Structs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Keep in mind that classes and C </a:t>
            </a:r>
            <a:r>
              <a:rPr lang="en-US" sz="2400" dirty="0" err="1"/>
              <a:t>structs</a:t>
            </a:r>
            <a:r>
              <a:rPr lang="en-US" sz="2400" dirty="0"/>
              <a:t> have much in common. In fact, all of the features supported by </a:t>
            </a:r>
            <a:r>
              <a:rPr lang="en-US" sz="2400" dirty="0" err="1"/>
              <a:t>structs</a:t>
            </a:r>
            <a:r>
              <a:rPr lang="en-US" sz="2400" dirty="0"/>
              <a:t> are supported by classes:</a:t>
            </a:r>
          </a:p>
          <a:p>
            <a:pPr>
              <a:buNone/>
            </a:pPr>
            <a:r>
              <a:rPr lang="en-US" sz="2400" dirty="0"/>
              <a:t> </a:t>
            </a:r>
          </a:p>
          <a:p>
            <a:pPr>
              <a:buNone/>
            </a:pPr>
            <a:r>
              <a:rPr lang="en-US" sz="2400" dirty="0"/>
              <a:t>	● class objects can be passed to functions</a:t>
            </a:r>
          </a:p>
          <a:p>
            <a:pPr>
              <a:buNone/>
            </a:pPr>
            <a:r>
              <a:rPr lang="en-US" sz="2400" dirty="0"/>
              <a:t>	● class objects can be returned by functions</a:t>
            </a:r>
          </a:p>
          <a:p>
            <a:pPr>
              <a:buNone/>
            </a:pPr>
            <a:r>
              <a:rPr lang="en-US" sz="2400" dirty="0"/>
              <a:t>	● pointers can be used to access class objects</a:t>
            </a:r>
          </a:p>
          <a:p>
            <a:pPr>
              <a:buNone/>
            </a:pPr>
            <a:r>
              <a:rPr lang="en-US" sz="2400" dirty="0"/>
              <a:t>	● classes can be used as array types</a:t>
            </a:r>
          </a:p>
          <a:p>
            <a:pPr>
              <a:buNone/>
            </a:pPr>
            <a:r>
              <a:rPr lang="en-US" sz="2400" dirty="0"/>
              <a:t>	● classes can be nested</a:t>
            </a:r>
          </a:p>
          <a:p>
            <a:pPr>
              <a:buNone/>
            </a:pPr>
            <a:r>
              <a:rPr lang="en-US" sz="2400" dirty="0"/>
              <a:t>	● memory can be allocated dynamically for class objects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pp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434</Words>
  <Application>Microsoft Office PowerPoint</Application>
  <PresentationFormat>On-screen Show (4:3)</PresentationFormat>
  <Paragraphs>210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Comic Sans MS</vt:lpstr>
      <vt:lpstr>Courier New</vt:lpstr>
      <vt:lpstr>Office Theme</vt:lpstr>
      <vt:lpstr>C++ </vt:lpstr>
      <vt:lpstr>Classes </vt:lpstr>
      <vt:lpstr>PowerPoint Presentation</vt:lpstr>
      <vt:lpstr>Using C Structs</vt:lpstr>
      <vt:lpstr>Problems with C Structs </vt:lpstr>
      <vt:lpstr>PowerPoint Presentation</vt:lpstr>
      <vt:lpstr>C++ Classes</vt:lpstr>
      <vt:lpstr>PowerPoint Presentation</vt:lpstr>
      <vt:lpstr>C++ Classes vs C Structs </vt:lpstr>
      <vt:lpstr>C++ Classes vs C Structs</vt:lpstr>
      <vt:lpstr>Class Data Members</vt:lpstr>
      <vt:lpstr>Class Function Members</vt:lpstr>
      <vt:lpstr>Class Function Members</vt:lpstr>
      <vt:lpstr>Time Class main() Function</vt:lpstr>
      <vt:lpstr>Time Class main() Function</vt:lpstr>
      <vt:lpstr>Additional Time Objects</vt:lpstr>
      <vt:lpstr>Additional Time Objects</vt:lpstr>
      <vt:lpstr>Additional Time Objects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Patty</dc:creator>
  <cp:lastModifiedBy>Patricia Kraft</cp:lastModifiedBy>
  <cp:revision>32</cp:revision>
  <dcterms:created xsi:type="dcterms:W3CDTF">2009-10-27T03:11:59Z</dcterms:created>
  <dcterms:modified xsi:type="dcterms:W3CDTF">2019-10-30T16:13:12Z</dcterms:modified>
</cp:coreProperties>
</file>