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4/11/2021</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22631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4/11/2021</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940615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4/11/2021</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15992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4/11/2021</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80737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4/11/2021</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114327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4/11/2021</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8493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4/11/2021</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33225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4/11/2021</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93270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4/11/2021</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80086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4/11/2021</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7879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4/11/2021</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6867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4/11/2021</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445110917"/>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20" name="Picture 3" descr="Three neatly stacked books">
            <a:extLst>
              <a:ext uri="{FF2B5EF4-FFF2-40B4-BE49-F238E27FC236}">
                <a16:creationId xmlns:a16="http://schemas.microsoft.com/office/drawing/2014/main" id="{72696D4C-1BA4-49E9-B583-1D7B3CBF1E54}"/>
              </a:ext>
            </a:extLst>
          </p:cNvPr>
          <p:cNvPicPr>
            <a:picLocks noChangeAspect="1"/>
          </p:cNvPicPr>
          <p:nvPr/>
        </p:nvPicPr>
        <p:blipFill rotWithShape="1">
          <a:blip r:embed="rId2"/>
          <a:srcRect l="40193" r="473" b="-1"/>
          <a:stretch/>
        </p:blipFill>
        <p:spPr>
          <a:xfrm>
            <a:off x="20" y="10"/>
            <a:ext cx="6095980" cy="6857990"/>
          </a:xfrm>
          <a:custGeom>
            <a:avLst/>
            <a:gdLst/>
            <a:ahLst/>
            <a:cxnLst/>
            <a:rect l="l" t="t" r="r" b="b"/>
            <a:pathLst>
              <a:path w="6096000" h="6858000">
                <a:moveTo>
                  <a:pt x="0" y="0"/>
                </a:moveTo>
                <a:lnTo>
                  <a:pt x="2758239" y="0"/>
                </a:lnTo>
                <a:lnTo>
                  <a:pt x="2916747" y="218181"/>
                </a:lnTo>
                <a:cubicBezTo>
                  <a:pt x="3525935" y="1023180"/>
                  <a:pt x="4281133" y="1818277"/>
                  <a:pt x="4839749" y="2631787"/>
                </a:cubicBezTo>
                <a:cubicBezTo>
                  <a:pt x="5571203" y="3696928"/>
                  <a:pt x="6122704" y="4799581"/>
                  <a:pt x="6095001" y="5672947"/>
                </a:cubicBezTo>
                <a:cubicBezTo>
                  <a:pt x="6083564" y="6040467"/>
                  <a:pt x="5972980" y="6348559"/>
                  <a:pt x="5792922" y="6612444"/>
                </a:cubicBezTo>
                <a:cubicBezTo>
                  <a:pt x="5755410" y="6667420"/>
                  <a:pt x="5714882" y="6720477"/>
                  <a:pt x="5671607" y="6771753"/>
                </a:cubicBezTo>
                <a:lnTo>
                  <a:pt x="5591643" y="6858000"/>
                </a:lnTo>
                <a:lnTo>
                  <a:pt x="0" y="6858000"/>
                </a:lnTo>
                <a:close/>
              </a:path>
            </a:pathLst>
          </a:custGeom>
        </p:spPr>
      </p:pic>
      <p:sp>
        <p:nvSpPr>
          <p:cNvPr id="21" name="Freeform: Shape 10">
            <a:extLst>
              <a:ext uri="{FF2B5EF4-FFF2-40B4-BE49-F238E27FC236}">
                <a16:creationId xmlns:a16="http://schemas.microsoft.com/office/drawing/2014/main" id="{55F5D1E8-E605-4EFC-8912-6E191F84F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789134">
            <a:off x="2400596" y="454890"/>
            <a:ext cx="3969651" cy="5948221"/>
          </a:xfrm>
          <a:custGeom>
            <a:avLst/>
            <a:gdLst>
              <a:gd name="connsiteX0" fmla="*/ 4594048 w 9861488"/>
              <a:gd name="connsiteY0" fmla="*/ 11458472 h 11458472"/>
              <a:gd name="connsiteX1" fmla="*/ 0 w 9861488"/>
              <a:gd name="connsiteY1" fmla="*/ 5948221 h 11458472"/>
              <a:gd name="connsiteX2" fmla="*/ 1863 w 9861488"/>
              <a:gd name="connsiteY2" fmla="*/ 5698862 h 11458472"/>
              <a:gd name="connsiteX3" fmla="*/ 320025 w 9861488"/>
              <a:gd name="connsiteY3" fmla="*/ 3799836 h 11458472"/>
              <a:gd name="connsiteX4" fmla="*/ 3430486 w 9861488"/>
              <a:gd name="connsiteY4" fmla="*/ 295907 h 11458472"/>
              <a:gd name="connsiteX5" fmla="*/ 3863859 w 9861488"/>
              <a:gd name="connsiteY5" fmla="*/ 55612 h 11458472"/>
              <a:gd name="connsiteX6" fmla="*/ 3969651 w 9861488"/>
              <a:gd name="connsiteY6" fmla="*/ 0 h 11458472"/>
              <a:gd name="connsiteX7" fmla="*/ 9861488 w 9861488"/>
              <a:gd name="connsiteY7" fmla="*/ 7066862 h 11458472"/>
              <a:gd name="connsiteX8" fmla="*/ 4594048 w 9861488"/>
              <a:gd name="connsiteY8" fmla="*/ 11458472 h 11458472"/>
              <a:gd name="connsiteX0" fmla="*/ 0 w 9861488"/>
              <a:gd name="connsiteY0" fmla="*/ 5948221 h 11549912"/>
              <a:gd name="connsiteX1" fmla="*/ 1863 w 9861488"/>
              <a:gd name="connsiteY1" fmla="*/ 5698862 h 11549912"/>
              <a:gd name="connsiteX2" fmla="*/ 320025 w 9861488"/>
              <a:gd name="connsiteY2" fmla="*/ 3799836 h 11549912"/>
              <a:gd name="connsiteX3" fmla="*/ 3430486 w 9861488"/>
              <a:gd name="connsiteY3" fmla="*/ 295907 h 11549912"/>
              <a:gd name="connsiteX4" fmla="*/ 3863859 w 9861488"/>
              <a:gd name="connsiteY4" fmla="*/ 55612 h 11549912"/>
              <a:gd name="connsiteX5" fmla="*/ 3969651 w 9861488"/>
              <a:gd name="connsiteY5" fmla="*/ 0 h 11549912"/>
              <a:gd name="connsiteX6" fmla="*/ 9861488 w 9861488"/>
              <a:gd name="connsiteY6" fmla="*/ 7066862 h 11549912"/>
              <a:gd name="connsiteX7" fmla="*/ 4685488 w 9861488"/>
              <a:gd name="connsiteY7" fmla="*/ 11549912 h 11549912"/>
              <a:gd name="connsiteX0" fmla="*/ 0 w 9861488"/>
              <a:gd name="connsiteY0" fmla="*/ 5948221 h 7066862"/>
              <a:gd name="connsiteX1" fmla="*/ 1863 w 9861488"/>
              <a:gd name="connsiteY1" fmla="*/ 5698862 h 7066862"/>
              <a:gd name="connsiteX2" fmla="*/ 320025 w 9861488"/>
              <a:gd name="connsiteY2" fmla="*/ 3799836 h 7066862"/>
              <a:gd name="connsiteX3" fmla="*/ 3430486 w 9861488"/>
              <a:gd name="connsiteY3" fmla="*/ 295907 h 7066862"/>
              <a:gd name="connsiteX4" fmla="*/ 3863859 w 9861488"/>
              <a:gd name="connsiteY4" fmla="*/ 55612 h 7066862"/>
              <a:gd name="connsiteX5" fmla="*/ 3969651 w 9861488"/>
              <a:gd name="connsiteY5" fmla="*/ 0 h 7066862"/>
              <a:gd name="connsiteX6" fmla="*/ 9861488 w 9861488"/>
              <a:gd name="connsiteY6" fmla="*/ 7066862 h 7066862"/>
              <a:gd name="connsiteX0" fmla="*/ 0 w 3969651"/>
              <a:gd name="connsiteY0" fmla="*/ 5948221 h 5948221"/>
              <a:gd name="connsiteX1" fmla="*/ 1863 w 3969651"/>
              <a:gd name="connsiteY1" fmla="*/ 5698862 h 5948221"/>
              <a:gd name="connsiteX2" fmla="*/ 320025 w 3969651"/>
              <a:gd name="connsiteY2" fmla="*/ 3799836 h 5948221"/>
              <a:gd name="connsiteX3" fmla="*/ 3430486 w 3969651"/>
              <a:gd name="connsiteY3" fmla="*/ 295907 h 5948221"/>
              <a:gd name="connsiteX4" fmla="*/ 3863859 w 3969651"/>
              <a:gd name="connsiteY4" fmla="*/ 55612 h 5948221"/>
              <a:gd name="connsiteX5" fmla="*/ 3969651 w 3969651"/>
              <a:gd name="connsiteY5" fmla="*/ 0 h 5948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69651" h="5948221">
                <a:moveTo>
                  <a:pt x="0" y="5948221"/>
                </a:moveTo>
                <a:lnTo>
                  <a:pt x="1863" y="5698862"/>
                </a:lnTo>
                <a:cubicBezTo>
                  <a:pt x="27184" y="5017139"/>
                  <a:pt x="133214" y="4368297"/>
                  <a:pt x="320025" y="3799836"/>
                </a:cubicBezTo>
                <a:cubicBezTo>
                  <a:pt x="810579" y="2305232"/>
                  <a:pt x="2027133" y="1118138"/>
                  <a:pt x="3430486" y="295907"/>
                </a:cubicBezTo>
                <a:cubicBezTo>
                  <a:pt x="3545941" y="228312"/>
                  <a:pt x="3692079" y="146862"/>
                  <a:pt x="3863859" y="55612"/>
                </a:cubicBezTo>
                <a:lnTo>
                  <a:pt x="3969651" y="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1">
            <a:extLst>
              <a:ext uri="{FF2B5EF4-FFF2-40B4-BE49-F238E27FC236}">
                <a16:creationId xmlns:a16="http://schemas.microsoft.com/office/drawing/2014/main" id="{E28880CF-5812-4FBC-A79A-32027D5CB1E9}"/>
              </a:ext>
            </a:extLst>
          </p:cNvPr>
          <p:cNvSpPr>
            <a:spLocks noGrp="1"/>
          </p:cNvSpPr>
          <p:nvPr>
            <p:ph type="ctrTitle"/>
          </p:nvPr>
        </p:nvSpPr>
        <p:spPr>
          <a:xfrm>
            <a:off x="6858000" y="1524000"/>
            <a:ext cx="4572000" cy="2286000"/>
          </a:xfrm>
        </p:spPr>
        <p:txBody>
          <a:bodyPr>
            <a:normAutofit/>
          </a:bodyPr>
          <a:lstStyle/>
          <a:p>
            <a:pPr algn="l"/>
            <a:r>
              <a:rPr lang="en-US" sz="4400"/>
              <a:t>Field Notes 6</a:t>
            </a:r>
          </a:p>
        </p:txBody>
      </p:sp>
      <p:sp>
        <p:nvSpPr>
          <p:cNvPr id="3" name="Subtitle 2">
            <a:extLst>
              <a:ext uri="{FF2B5EF4-FFF2-40B4-BE49-F238E27FC236}">
                <a16:creationId xmlns:a16="http://schemas.microsoft.com/office/drawing/2014/main" id="{99E793C2-5F86-4732-B3BA-B63B7F2921DC}"/>
              </a:ext>
            </a:extLst>
          </p:cNvPr>
          <p:cNvSpPr>
            <a:spLocks noGrp="1"/>
          </p:cNvSpPr>
          <p:nvPr>
            <p:ph type="subTitle" idx="1"/>
          </p:nvPr>
        </p:nvSpPr>
        <p:spPr>
          <a:xfrm>
            <a:off x="6858000" y="4571999"/>
            <a:ext cx="4572000" cy="1524000"/>
          </a:xfrm>
        </p:spPr>
        <p:txBody>
          <a:bodyPr>
            <a:normAutofit/>
          </a:bodyPr>
          <a:lstStyle/>
          <a:p>
            <a:pPr algn="l"/>
            <a:r>
              <a:rPr lang="en-US"/>
              <a:t>Stephen Giang</a:t>
            </a:r>
          </a:p>
        </p:txBody>
      </p:sp>
    </p:spTree>
    <p:extLst>
      <p:ext uri="{BB962C8B-B14F-4D97-AF65-F5344CB8AC3E}">
        <p14:creationId xmlns:p14="http://schemas.microsoft.com/office/powerpoint/2010/main" val="1087259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par>
                                <p:cTn id="11" presetID="10" presetClass="entr" presetSubtype="0" fill="hold" nodeType="withEffect">
                                  <p:stCondLst>
                                    <p:cond delay="0"/>
                                  </p:stCondLst>
                                  <p:iterate>
                                    <p:tmPct val="10000"/>
                                  </p:iterate>
                                  <p:childTnLst>
                                    <p:set>
                                      <p:cBhvr>
                                        <p:cTn id="12" dur="1" fill="hold">
                                          <p:stCondLst>
                                            <p:cond delay="0"/>
                                          </p:stCondLst>
                                        </p:cTn>
                                        <p:tgtEl>
                                          <p:spTgt spid="20"/>
                                        </p:tgtEl>
                                        <p:attrNameLst>
                                          <p:attrName>style.visibility</p:attrName>
                                        </p:attrNameLst>
                                      </p:cBhvr>
                                      <p:to>
                                        <p:strVal val="visible"/>
                                      </p:to>
                                    </p:set>
                                    <p:animEffect transition="in" filter="fade">
                                      <p:cBhvr>
                                        <p:cTn id="13" dur="7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BE49E26-E7E1-46A4-8824-A813A258E91B}"/>
              </a:ext>
            </a:extLst>
          </p:cNvPr>
          <p:cNvSpPr>
            <a:spLocks noGrp="1"/>
          </p:cNvSpPr>
          <p:nvPr>
            <p:ph type="body" sz="half" idx="2"/>
          </p:nvPr>
        </p:nvSpPr>
        <p:spPr>
          <a:xfrm>
            <a:off x="7100172" y="1278242"/>
            <a:ext cx="3809999" cy="4301516"/>
          </a:xfrm>
        </p:spPr>
        <p:txBody>
          <a:bodyPr/>
          <a:lstStyle/>
          <a:p>
            <a:r>
              <a:rPr lang="en-US" sz="1200" dirty="0">
                <a:effectLst/>
              </a:rPr>
              <a:t>L. </a:t>
            </a:r>
            <a:r>
              <a:rPr lang="en-US" sz="1200" dirty="0" err="1">
                <a:effectLst/>
              </a:rPr>
              <a:t>Swarns</a:t>
            </a:r>
            <a:r>
              <a:rPr lang="en-US" sz="1200" dirty="0">
                <a:effectLst/>
              </a:rPr>
              <a:t>, Rachel, et al. “The Promise and Limits of School Integration.” </a:t>
            </a:r>
            <a:r>
              <a:rPr lang="en-US" sz="1200" i="1" dirty="0">
                <a:effectLst/>
              </a:rPr>
              <a:t>The New York Times</a:t>
            </a:r>
            <a:r>
              <a:rPr lang="en-US" sz="1200" dirty="0">
                <a:effectLst/>
              </a:rPr>
              <a:t>, The New York Times, 31 Jan. 2016, www.nytimes.com/interactive/projects/cp/national/unpublished-black-history/school-integration-in-princeton-nj-1964-race-racism. </a:t>
            </a:r>
          </a:p>
          <a:p>
            <a:endParaRPr lang="en-US" dirty="0"/>
          </a:p>
          <a:p>
            <a:r>
              <a:rPr lang="en-US" dirty="0"/>
              <a:t>This shows the integration of black and white children in schools.  This was shown in the film to be very infuriating to the white parents.</a:t>
            </a:r>
          </a:p>
        </p:txBody>
      </p:sp>
      <p:pic>
        <p:nvPicPr>
          <p:cNvPr id="8194" name="Picture 2" descr="The Promise and Limits of School Integration - NYTimes.com">
            <a:extLst>
              <a:ext uri="{FF2B5EF4-FFF2-40B4-BE49-F238E27FC236}">
                <a16:creationId xmlns:a16="http://schemas.microsoft.com/office/drawing/2014/main" id="{2FFAD84B-0BA4-4EA4-902F-FA2B256DF8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78242"/>
            <a:ext cx="5920366" cy="4301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2072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EF12F-EE94-4019-89A7-C1B77E9BD034}"/>
              </a:ext>
            </a:extLst>
          </p:cNvPr>
          <p:cNvSpPr>
            <a:spLocks noGrp="1"/>
          </p:cNvSpPr>
          <p:nvPr>
            <p:ph type="title"/>
          </p:nvPr>
        </p:nvSpPr>
        <p:spPr>
          <a:xfrm>
            <a:off x="762001" y="1356986"/>
            <a:ext cx="3809999" cy="929014"/>
          </a:xfrm>
        </p:spPr>
        <p:txBody>
          <a:bodyPr>
            <a:noAutofit/>
          </a:bodyPr>
          <a:lstStyle/>
          <a:p>
            <a:r>
              <a:rPr lang="en-US" sz="1200" dirty="0">
                <a:effectLst/>
              </a:rPr>
              <a:t>Burks, </a:t>
            </a:r>
            <a:r>
              <a:rPr lang="en-US" sz="1200" dirty="0" err="1">
                <a:effectLst/>
              </a:rPr>
              <a:t>Raychelle</a:t>
            </a:r>
            <a:r>
              <a:rPr lang="en-US" sz="1200" dirty="0">
                <a:effectLst/>
              </a:rPr>
              <a:t>. “How to Break up a Christmas Party.” </a:t>
            </a:r>
            <a:r>
              <a:rPr lang="en-US" sz="1200" i="1" dirty="0">
                <a:effectLst/>
              </a:rPr>
              <a:t>Chemistry World</a:t>
            </a:r>
            <a:r>
              <a:rPr lang="en-US" sz="1200" dirty="0">
                <a:effectLst/>
              </a:rPr>
              <a:t>, Chemistry World, 12 Dec. 2019, www.chemistryworld.com/opinion/how-to-break-up-a-christmas-party/4010727.article. </a:t>
            </a:r>
            <a:br>
              <a:rPr lang="en-US" sz="1200" dirty="0">
                <a:effectLst/>
              </a:rPr>
            </a:br>
            <a:endParaRPr lang="en-US" sz="1200" dirty="0"/>
          </a:p>
        </p:txBody>
      </p:sp>
      <p:sp>
        <p:nvSpPr>
          <p:cNvPr id="4" name="Text Placeholder 3">
            <a:extLst>
              <a:ext uri="{FF2B5EF4-FFF2-40B4-BE49-F238E27FC236}">
                <a16:creationId xmlns:a16="http://schemas.microsoft.com/office/drawing/2014/main" id="{DFFF1D6F-CF85-4EE7-AE5F-79DA5DBAD343}"/>
              </a:ext>
            </a:extLst>
          </p:cNvPr>
          <p:cNvSpPr>
            <a:spLocks noGrp="1"/>
          </p:cNvSpPr>
          <p:nvPr>
            <p:ph type="body" sz="half" idx="2"/>
          </p:nvPr>
        </p:nvSpPr>
        <p:spPr>
          <a:xfrm>
            <a:off x="762001" y="2667001"/>
            <a:ext cx="3809999" cy="1704583"/>
          </a:xfrm>
        </p:spPr>
        <p:txBody>
          <a:bodyPr/>
          <a:lstStyle/>
          <a:p>
            <a:r>
              <a:rPr lang="en-US" dirty="0"/>
              <a:t>This image represents the aggression that the white family's felt towards the new black coach yelling at their white children. </a:t>
            </a:r>
          </a:p>
        </p:txBody>
      </p:sp>
      <p:pic>
        <p:nvPicPr>
          <p:cNvPr id="9218" name="Picture 2" descr="How to break up a Christmas party | Opinion | Chemistry World">
            <a:extLst>
              <a:ext uri="{FF2B5EF4-FFF2-40B4-BE49-F238E27FC236}">
                <a16:creationId xmlns:a16="http://schemas.microsoft.com/office/drawing/2014/main" id="{944DD29F-519C-4363-8F6B-E36C2D65E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8532" y="1462479"/>
            <a:ext cx="6095997" cy="3972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35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31A1A-902E-48F4-92CB-2CA7AF98E2AE}"/>
              </a:ext>
            </a:extLst>
          </p:cNvPr>
          <p:cNvSpPr>
            <a:spLocks noGrp="1"/>
          </p:cNvSpPr>
          <p:nvPr>
            <p:ph type="title"/>
          </p:nvPr>
        </p:nvSpPr>
        <p:spPr/>
        <p:txBody>
          <a:bodyPr>
            <a:noAutofit/>
          </a:bodyPr>
          <a:lstStyle/>
          <a:p>
            <a:r>
              <a:rPr lang="en-US" sz="1200" dirty="0">
                <a:effectLst/>
              </a:rPr>
              <a:t>“Responses Coming from the Civil Rights Movement.” </a:t>
            </a:r>
            <a:r>
              <a:rPr lang="en-US" sz="1200" i="1" dirty="0">
                <a:effectLst/>
              </a:rPr>
              <a:t>PBS</a:t>
            </a:r>
            <a:r>
              <a:rPr lang="en-US" sz="1200" dirty="0">
                <a:effectLst/>
              </a:rPr>
              <a:t>, Public Broadcasting Service, www.pbs.org/wgbh/americanexperience/features/eyesontheprize-responses-coming-civil-rights-movement/. </a:t>
            </a:r>
            <a:br>
              <a:rPr lang="en-US" sz="1200" dirty="0">
                <a:effectLst/>
              </a:rPr>
            </a:br>
            <a:endParaRPr lang="en-US" sz="1200" dirty="0"/>
          </a:p>
        </p:txBody>
      </p:sp>
      <p:sp>
        <p:nvSpPr>
          <p:cNvPr id="4" name="Text Placeholder 3">
            <a:extLst>
              <a:ext uri="{FF2B5EF4-FFF2-40B4-BE49-F238E27FC236}">
                <a16:creationId xmlns:a16="http://schemas.microsoft.com/office/drawing/2014/main" id="{1D792CE4-5792-43BB-9B41-AB8BB79C9771}"/>
              </a:ext>
            </a:extLst>
          </p:cNvPr>
          <p:cNvSpPr>
            <a:spLocks noGrp="1"/>
          </p:cNvSpPr>
          <p:nvPr>
            <p:ph type="body" sz="half" idx="2"/>
          </p:nvPr>
        </p:nvSpPr>
        <p:spPr/>
        <p:txBody>
          <a:bodyPr/>
          <a:lstStyle/>
          <a:p>
            <a:r>
              <a:rPr lang="en-US" dirty="0"/>
              <a:t>This image was the entire them of the movie, in the fact that there was so much aggression that the blacks and whites had for each other. Until football united them.</a:t>
            </a:r>
          </a:p>
        </p:txBody>
      </p:sp>
      <p:pic>
        <p:nvPicPr>
          <p:cNvPr id="10242" name="Picture 2" descr="Responses Coming from the Civil Rights Movement | American Experience |  Official Site | PBS">
            <a:extLst>
              <a:ext uri="{FF2B5EF4-FFF2-40B4-BE49-F238E27FC236}">
                <a16:creationId xmlns:a16="http://schemas.microsoft.com/office/drawing/2014/main" id="{4DCF5215-EB9E-4B52-B447-990F09CC91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3748" y="1376875"/>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1434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4A03-5A81-4AB2-9A0A-CB8006A73FA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1710A867-1119-4FAE-9390-0DA5CEB102D1}"/>
              </a:ext>
            </a:extLst>
          </p:cNvPr>
          <p:cNvSpPr>
            <a:spLocks noGrp="1"/>
          </p:cNvSpPr>
          <p:nvPr>
            <p:ph idx="1"/>
          </p:nvPr>
        </p:nvSpPr>
        <p:spPr/>
        <p:txBody>
          <a:bodyPr/>
          <a:lstStyle/>
          <a:p>
            <a:r>
              <a:rPr lang="en-US" dirty="0"/>
              <a:t>Overall, the entire film really highlights the racism in the America and the struggle that both faced in overcoming the environmental factors.  When pulled from their environment and treated as equals, they were able to truly see each other as humans and ignore race.</a:t>
            </a:r>
          </a:p>
        </p:txBody>
      </p:sp>
    </p:spTree>
    <p:extLst>
      <p:ext uri="{BB962C8B-B14F-4D97-AF65-F5344CB8AC3E}">
        <p14:creationId xmlns:p14="http://schemas.microsoft.com/office/powerpoint/2010/main" val="905908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1F6F945-08BE-4D33-9FAA-86D383E8D2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78823" cy="6028256"/>
          </a:xfrm>
          <a:custGeom>
            <a:avLst/>
            <a:gdLst>
              <a:gd name="connsiteX0" fmla="*/ 0 w 5578823"/>
              <a:gd name="connsiteY0" fmla="*/ 0 h 6028256"/>
              <a:gd name="connsiteX1" fmla="*/ 3897606 w 5578823"/>
              <a:gd name="connsiteY1" fmla="*/ 0 h 6028256"/>
              <a:gd name="connsiteX2" fmla="*/ 4274232 w 5578823"/>
              <a:gd name="connsiteY2" fmla="*/ 360545 h 6028256"/>
              <a:gd name="connsiteX3" fmla="*/ 4673934 w 5578823"/>
              <a:gd name="connsiteY3" fmla="*/ 738354 h 6028256"/>
              <a:gd name="connsiteX4" fmla="*/ 5421862 w 5578823"/>
              <a:gd name="connsiteY4" fmla="*/ 1773839 h 6028256"/>
              <a:gd name="connsiteX5" fmla="*/ 5469198 w 5578823"/>
              <a:gd name="connsiteY5" fmla="*/ 3329255 h 6028256"/>
              <a:gd name="connsiteX6" fmla="*/ 4741546 w 5578823"/>
              <a:gd name="connsiteY6" fmla="*/ 4877588 h 6028256"/>
              <a:gd name="connsiteX7" fmla="*/ 1325600 w 5578823"/>
              <a:gd name="connsiteY7" fmla="*/ 5980388 h 6028256"/>
              <a:gd name="connsiteX8" fmla="*/ 137593 w 5578823"/>
              <a:gd name="connsiteY8" fmla="*/ 5804042 h 6028256"/>
              <a:gd name="connsiteX9" fmla="*/ 0 w 5578823"/>
              <a:gd name="connsiteY9" fmla="*/ 5760161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E633B38B-B87A-4288-A20F-0223A6C27A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Content Placeholder 2">
            <a:extLst>
              <a:ext uri="{FF2B5EF4-FFF2-40B4-BE49-F238E27FC236}">
                <a16:creationId xmlns:a16="http://schemas.microsoft.com/office/drawing/2014/main" id="{24C8E964-2B8F-465A-8A72-F0EB85923941}"/>
              </a:ext>
            </a:extLst>
          </p:cNvPr>
          <p:cNvSpPr>
            <a:spLocks noGrp="1"/>
          </p:cNvSpPr>
          <p:nvPr>
            <p:ph idx="1"/>
          </p:nvPr>
        </p:nvSpPr>
        <p:spPr>
          <a:xfrm>
            <a:off x="6096000" y="2286000"/>
            <a:ext cx="5334000" cy="3810001"/>
          </a:xfrm>
        </p:spPr>
        <p:txBody>
          <a:bodyPr>
            <a:normAutofit/>
          </a:bodyPr>
          <a:lstStyle/>
          <a:p>
            <a:pPr>
              <a:lnSpc>
                <a:spcPct val="115000"/>
              </a:lnSpc>
            </a:pPr>
            <a:r>
              <a:rPr lang="en-US" sz="2000"/>
              <a:t>Remember the Titans was a film that showed its audience about overcoming discrimination and displayed a theme that no matter the skin color, everyone is equal as humans.  This film has a positive message about race with the knowledge that its audience members are pro-equality and against discrimination about skin color.  </a:t>
            </a:r>
          </a:p>
        </p:txBody>
      </p:sp>
      <p:sp>
        <p:nvSpPr>
          <p:cNvPr id="2" name="Title 1">
            <a:extLst>
              <a:ext uri="{FF2B5EF4-FFF2-40B4-BE49-F238E27FC236}">
                <a16:creationId xmlns:a16="http://schemas.microsoft.com/office/drawing/2014/main" id="{4E7248AC-D49D-4B96-B7BF-0E8808D3BE1F}"/>
              </a:ext>
            </a:extLst>
          </p:cNvPr>
          <p:cNvSpPr>
            <a:spLocks noGrp="1"/>
          </p:cNvSpPr>
          <p:nvPr>
            <p:ph type="title"/>
          </p:nvPr>
        </p:nvSpPr>
        <p:spPr>
          <a:xfrm>
            <a:off x="6096000" y="762000"/>
            <a:ext cx="5334000" cy="1524000"/>
          </a:xfrm>
        </p:spPr>
        <p:txBody>
          <a:bodyPr>
            <a:normAutofit/>
          </a:bodyPr>
          <a:lstStyle/>
          <a:p>
            <a:r>
              <a:rPr lang="en-US" sz="3200"/>
              <a:t>Remember the Titans (2000)</a:t>
            </a:r>
          </a:p>
        </p:txBody>
      </p:sp>
    </p:spTree>
    <p:extLst>
      <p:ext uri="{BB962C8B-B14F-4D97-AF65-F5344CB8AC3E}">
        <p14:creationId xmlns:p14="http://schemas.microsoft.com/office/powerpoint/2010/main" val="1939923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FD9DA22-1496-4414-B00D-595C00A22D65}"/>
              </a:ext>
            </a:extLst>
          </p:cNvPr>
          <p:cNvSpPr>
            <a:spLocks noGrp="1"/>
          </p:cNvSpPr>
          <p:nvPr>
            <p:ph type="body" sz="half" idx="2"/>
          </p:nvPr>
        </p:nvSpPr>
        <p:spPr>
          <a:xfrm>
            <a:off x="762001" y="762000"/>
            <a:ext cx="3809999" cy="1768258"/>
          </a:xfrm>
        </p:spPr>
        <p:txBody>
          <a:bodyPr>
            <a:normAutofit/>
          </a:bodyPr>
          <a:lstStyle/>
          <a:p>
            <a:r>
              <a:rPr lang="en-US" dirty="0"/>
              <a:t>This Image represents the segregation of black and white people during this time in America.  The film shows that looking closer, there is a gray area that shows equality between both races.</a:t>
            </a:r>
          </a:p>
          <a:p>
            <a:endParaRPr lang="en-US" dirty="0"/>
          </a:p>
          <a:p>
            <a:endParaRPr lang="en-US" dirty="0"/>
          </a:p>
          <a:p>
            <a:endParaRPr lang="en-US" dirty="0"/>
          </a:p>
          <a:p>
            <a:endParaRPr lang="en-US" dirty="0">
              <a:effectLst/>
            </a:endParaRPr>
          </a:p>
          <a:p>
            <a:endParaRPr lang="en-US" dirty="0"/>
          </a:p>
          <a:p>
            <a:endParaRPr lang="en-US" dirty="0">
              <a:effectLst/>
            </a:endParaRPr>
          </a:p>
        </p:txBody>
      </p:sp>
      <p:pic>
        <p:nvPicPr>
          <p:cNvPr id="9" name="Picture 6" descr="POEM: Melanin Conscious America or America in Black and White">
            <a:extLst>
              <a:ext uri="{FF2B5EF4-FFF2-40B4-BE49-F238E27FC236}">
                <a16:creationId xmlns:a16="http://schemas.microsoft.com/office/drawing/2014/main" id="{3CB3F377-2E75-44E0-9B20-61A96EA9A3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9" y="761999"/>
            <a:ext cx="5999091" cy="53340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EF920-7C61-46E7-A970-1105E5DB647F}"/>
              </a:ext>
            </a:extLst>
          </p:cNvPr>
          <p:cNvSpPr txBox="1"/>
          <p:nvPr/>
        </p:nvSpPr>
        <p:spPr>
          <a:xfrm>
            <a:off x="744254" y="5080336"/>
            <a:ext cx="4208745" cy="1015663"/>
          </a:xfrm>
          <a:prstGeom prst="rect">
            <a:avLst/>
          </a:prstGeom>
          <a:noFill/>
        </p:spPr>
        <p:txBody>
          <a:bodyPr wrap="square" rtlCol="0">
            <a:spAutoFit/>
          </a:bodyPr>
          <a:lstStyle/>
          <a:p>
            <a:r>
              <a:rPr lang="en-US" sz="1200" dirty="0">
                <a:effectLst/>
              </a:rPr>
              <a:t>“Melanin Conscious America or America in Black and White.” </a:t>
            </a:r>
            <a:r>
              <a:rPr lang="en-US" sz="1200" i="1" dirty="0" err="1">
                <a:effectLst/>
              </a:rPr>
              <a:t>Afripol</a:t>
            </a:r>
            <a:r>
              <a:rPr lang="en-US" sz="1200" dirty="0">
                <a:effectLst/>
              </a:rPr>
              <a:t>, www.afripol.org/afripol/item/1980-poem-melanin-conscious-america-or-america-in-black-and-white.html. “</a:t>
            </a:r>
          </a:p>
          <a:p>
            <a:endParaRPr lang="en-US" sz="1200" dirty="0"/>
          </a:p>
        </p:txBody>
      </p:sp>
    </p:spTree>
    <p:extLst>
      <p:ext uri="{BB962C8B-B14F-4D97-AF65-F5344CB8AC3E}">
        <p14:creationId xmlns:p14="http://schemas.microsoft.com/office/powerpoint/2010/main" val="305825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C9B614F-4BB1-43DF-89F8-C617BF94E054}"/>
              </a:ext>
            </a:extLst>
          </p:cNvPr>
          <p:cNvSpPr>
            <a:spLocks noGrp="1"/>
          </p:cNvSpPr>
          <p:nvPr>
            <p:ph type="body" sz="half" idx="2"/>
          </p:nvPr>
        </p:nvSpPr>
        <p:spPr>
          <a:xfrm>
            <a:off x="7645053" y="3028166"/>
            <a:ext cx="3809999" cy="801666"/>
          </a:xfrm>
        </p:spPr>
        <p:txBody>
          <a:bodyPr/>
          <a:lstStyle/>
          <a:p>
            <a:r>
              <a:rPr lang="en-US" sz="1200" dirty="0">
                <a:effectLst/>
              </a:rPr>
              <a:t>“What Was Jim Crow.” </a:t>
            </a:r>
            <a:r>
              <a:rPr lang="en-US" sz="1200" i="1" dirty="0">
                <a:effectLst/>
              </a:rPr>
              <a:t>What Was Jim Crow - Jim Crow Museum - Ferris State University</a:t>
            </a:r>
            <a:r>
              <a:rPr lang="en-US" sz="1200" dirty="0">
                <a:effectLst/>
              </a:rPr>
              <a:t>, www.ferris.edu/jimcrow/what.htm. </a:t>
            </a:r>
          </a:p>
          <a:p>
            <a:endParaRPr lang="en-US" dirty="0"/>
          </a:p>
        </p:txBody>
      </p:sp>
      <p:pic>
        <p:nvPicPr>
          <p:cNvPr id="2052" name="Picture 4" descr="What was Jim Crow - Jim Crow Museum - Ferris State University">
            <a:extLst>
              <a:ext uri="{FF2B5EF4-FFF2-40B4-BE49-F238E27FC236}">
                <a16:creationId xmlns:a16="http://schemas.microsoft.com/office/drawing/2014/main" id="{BB4DF843-CE3A-4A9A-98FC-83DD6D0E6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48" y="2368571"/>
            <a:ext cx="6515621" cy="212085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5E0F6E-A00D-4596-BD60-AD1D01BF2540}"/>
              </a:ext>
            </a:extLst>
          </p:cNvPr>
          <p:cNvSpPr txBox="1"/>
          <p:nvPr/>
        </p:nvSpPr>
        <p:spPr>
          <a:xfrm>
            <a:off x="736948" y="4659682"/>
            <a:ext cx="5486400" cy="646331"/>
          </a:xfrm>
          <a:prstGeom prst="rect">
            <a:avLst/>
          </a:prstGeom>
          <a:noFill/>
        </p:spPr>
        <p:txBody>
          <a:bodyPr wrap="square" rtlCol="0">
            <a:spAutoFit/>
          </a:bodyPr>
          <a:lstStyle/>
          <a:p>
            <a:r>
              <a:rPr lang="en-US" dirty="0"/>
              <a:t>This was an actual sign that most restaurants had to segregate the blacks with the whites. </a:t>
            </a:r>
          </a:p>
        </p:txBody>
      </p:sp>
    </p:spTree>
    <p:extLst>
      <p:ext uri="{BB962C8B-B14F-4D97-AF65-F5344CB8AC3E}">
        <p14:creationId xmlns:p14="http://schemas.microsoft.com/office/powerpoint/2010/main" val="293558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90D3DDB-DDFE-423D-83DD-900A19C3EAF5}"/>
              </a:ext>
            </a:extLst>
          </p:cNvPr>
          <p:cNvSpPr>
            <a:spLocks noGrp="1"/>
          </p:cNvSpPr>
          <p:nvPr>
            <p:ph type="body" sz="half" idx="2"/>
          </p:nvPr>
        </p:nvSpPr>
        <p:spPr>
          <a:xfrm>
            <a:off x="7551108" y="2282869"/>
            <a:ext cx="3809999" cy="1146131"/>
          </a:xfrm>
        </p:spPr>
        <p:txBody>
          <a:bodyPr>
            <a:normAutofit/>
          </a:bodyPr>
          <a:lstStyle/>
          <a:p>
            <a:r>
              <a:rPr lang="en-US" sz="1100" dirty="0" err="1">
                <a:effectLst/>
              </a:rPr>
              <a:t>Lassan</a:t>
            </a:r>
            <a:r>
              <a:rPr lang="en-US" sz="1100" dirty="0">
                <a:effectLst/>
              </a:rPr>
              <a:t>, Steven. “College Football Week 13 2020 Schedule.” </a:t>
            </a:r>
            <a:r>
              <a:rPr lang="en-US" sz="1100" i="1" dirty="0">
                <a:effectLst/>
              </a:rPr>
              <a:t>AthlonSports.com</a:t>
            </a:r>
            <a:r>
              <a:rPr lang="en-US" sz="1100" dirty="0">
                <a:effectLst/>
              </a:rPr>
              <a:t>, athlonsports.com/college-football/college-football-week-13-2020-schedule-games-tv-times-dates. </a:t>
            </a:r>
          </a:p>
          <a:p>
            <a:endParaRPr lang="en-US" sz="1100" dirty="0"/>
          </a:p>
        </p:txBody>
      </p:sp>
      <p:pic>
        <p:nvPicPr>
          <p:cNvPr id="3074" name="Picture 2" descr="College Football Week 13 2020 Schedule">
            <a:extLst>
              <a:ext uri="{FF2B5EF4-FFF2-40B4-BE49-F238E27FC236}">
                <a16:creationId xmlns:a16="http://schemas.microsoft.com/office/drawing/2014/main" id="{CE14719A-4AE8-45EE-B5FC-AD3AB57B7D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41" y="1258344"/>
            <a:ext cx="6376828" cy="35516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ECC9AE6-E2A1-4789-B811-2AC65DE6CDB6}"/>
              </a:ext>
            </a:extLst>
          </p:cNvPr>
          <p:cNvSpPr txBox="1"/>
          <p:nvPr/>
        </p:nvSpPr>
        <p:spPr>
          <a:xfrm>
            <a:off x="705241" y="5230324"/>
            <a:ext cx="7575159" cy="646331"/>
          </a:xfrm>
          <a:prstGeom prst="rect">
            <a:avLst/>
          </a:prstGeom>
          <a:noFill/>
        </p:spPr>
        <p:txBody>
          <a:bodyPr wrap="square" rtlCol="0">
            <a:spAutoFit/>
          </a:bodyPr>
          <a:lstStyle/>
          <a:p>
            <a:r>
              <a:rPr lang="en-US" dirty="0"/>
              <a:t>Football was used as the glue to join blacks and whites as Americans who love the most American sport, Football</a:t>
            </a:r>
          </a:p>
        </p:txBody>
      </p:sp>
    </p:spTree>
    <p:extLst>
      <p:ext uri="{BB962C8B-B14F-4D97-AF65-F5344CB8AC3E}">
        <p14:creationId xmlns:p14="http://schemas.microsoft.com/office/powerpoint/2010/main" val="743511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81B8028-4E50-496B-8160-F5710D90D7DC}"/>
              </a:ext>
            </a:extLst>
          </p:cNvPr>
          <p:cNvSpPr>
            <a:spLocks noGrp="1"/>
          </p:cNvSpPr>
          <p:nvPr>
            <p:ph type="body" sz="half" idx="2"/>
          </p:nvPr>
        </p:nvSpPr>
        <p:spPr>
          <a:xfrm>
            <a:off x="790137" y="762000"/>
            <a:ext cx="3809999" cy="3810000"/>
          </a:xfrm>
        </p:spPr>
        <p:txBody>
          <a:bodyPr>
            <a:normAutofit/>
          </a:bodyPr>
          <a:lstStyle/>
          <a:p>
            <a:r>
              <a:rPr lang="en-US" sz="1200" dirty="0">
                <a:effectLst/>
              </a:rPr>
              <a:t>“GRAY (Adjective) American English Definition and Synonyms: Macmillan Dictionary.” </a:t>
            </a:r>
            <a:r>
              <a:rPr lang="en-US" sz="1200" i="1" dirty="0">
                <a:effectLst/>
              </a:rPr>
              <a:t>GRAY (Adjective) American English Definition and Synonyms | Macmillan Dictionary</a:t>
            </a:r>
            <a:r>
              <a:rPr lang="en-US" sz="1200" dirty="0">
                <a:effectLst/>
              </a:rPr>
              <a:t>, www.macmillandictionary.com/us/dictionary/american/gray_1. </a:t>
            </a:r>
          </a:p>
          <a:p>
            <a:endParaRPr lang="en-US" sz="1200" dirty="0"/>
          </a:p>
          <a:p>
            <a:r>
              <a:rPr lang="en-US" dirty="0"/>
              <a:t>This Image represents the fact that black and white people are the same and should be treated equally because underneath they're all human, or in this case gray. </a:t>
            </a:r>
          </a:p>
        </p:txBody>
      </p:sp>
      <p:pic>
        <p:nvPicPr>
          <p:cNvPr id="4100" name="Picture 4" descr="GRAY (adjective) American English definition and synonyms | Macmillan  Dictionary">
            <a:extLst>
              <a:ext uri="{FF2B5EF4-FFF2-40B4-BE49-F238E27FC236}">
                <a16:creationId xmlns:a16="http://schemas.microsoft.com/office/drawing/2014/main" id="{81CA3BC3-1431-4987-B3B9-6E24926B0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131" y="762000"/>
            <a:ext cx="6667502" cy="51417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9526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D7E5FD5-D5B4-416F-AF8E-094DEA8B4C22}"/>
              </a:ext>
            </a:extLst>
          </p:cNvPr>
          <p:cNvSpPr>
            <a:spLocks noGrp="1"/>
          </p:cNvSpPr>
          <p:nvPr>
            <p:ph type="body" sz="half" idx="2"/>
          </p:nvPr>
        </p:nvSpPr>
        <p:spPr>
          <a:xfrm>
            <a:off x="6924807" y="1570892"/>
            <a:ext cx="3809999" cy="3810000"/>
          </a:xfrm>
        </p:spPr>
        <p:txBody>
          <a:bodyPr>
            <a:normAutofit/>
          </a:bodyPr>
          <a:lstStyle/>
          <a:p>
            <a:r>
              <a:rPr lang="en-US" sz="1200" dirty="0">
                <a:effectLst/>
              </a:rPr>
              <a:t>“Battle of Gettysburg.” </a:t>
            </a:r>
            <a:r>
              <a:rPr lang="en-US" sz="1200" i="1" dirty="0">
                <a:effectLst/>
              </a:rPr>
              <a:t>Wikipedia</a:t>
            </a:r>
            <a:r>
              <a:rPr lang="en-US" sz="1200" dirty="0">
                <a:effectLst/>
              </a:rPr>
              <a:t>, Wikimedia Foundation, 30 Mar. 2021, en.wikipedia.org/wiki/</a:t>
            </a:r>
            <a:r>
              <a:rPr lang="en-US" sz="1200" dirty="0" err="1">
                <a:effectLst/>
              </a:rPr>
              <a:t>Battle_of_Gettysburg</a:t>
            </a:r>
            <a:r>
              <a:rPr lang="en-US" sz="1200" dirty="0">
                <a:effectLst/>
              </a:rPr>
              <a:t>.</a:t>
            </a:r>
          </a:p>
          <a:p>
            <a:endParaRPr lang="en-US" sz="1200" dirty="0"/>
          </a:p>
          <a:p>
            <a:r>
              <a:rPr lang="en-US" sz="1200" dirty="0">
                <a:effectLst/>
              </a:rPr>
              <a:t>This was a battle between the confederates and the Union.  This was a scene in the movie talking about how the war was so many years ago, and yet it still was being fought today.  </a:t>
            </a:r>
          </a:p>
          <a:p>
            <a:endParaRPr lang="en-US" sz="1200" dirty="0"/>
          </a:p>
        </p:txBody>
      </p:sp>
      <p:pic>
        <p:nvPicPr>
          <p:cNvPr id="5122" name="Picture 2" descr="Battle of Gettysburg - Wikipedia">
            <a:extLst>
              <a:ext uri="{FF2B5EF4-FFF2-40B4-BE49-F238E27FC236}">
                <a16:creationId xmlns:a16="http://schemas.microsoft.com/office/drawing/2014/main" id="{2AB7DA10-A829-4CC1-BCB0-25F3192AF2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56" y="1236463"/>
            <a:ext cx="6048762" cy="4385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25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2E3A-6309-48BD-8103-520C94747FF7}"/>
              </a:ext>
            </a:extLst>
          </p:cNvPr>
          <p:cNvSpPr>
            <a:spLocks noGrp="1"/>
          </p:cNvSpPr>
          <p:nvPr>
            <p:ph type="title"/>
          </p:nvPr>
        </p:nvSpPr>
        <p:spPr/>
        <p:txBody>
          <a:bodyPr>
            <a:normAutofit/>
          </a:bodyPr>
          <a:lstStyle/>
          <a:p>
            <a:r>
              <a:rPr lang="en-US" sz="1200" dirty="0">
                <a:effectLst/>
              </a:rPr>
              <a:t>“Opinion: Long Hospital Stays Don't Affect Only The Patient.” </a:t>
            </a:r>
            <a:r>
              <a:rPr lang="en-US" sz="1200" i="1" dirty="0">
                <a:effectLst/>
              </a:rPr>
              <a:t>HuffPost</a:t>
            </a:r>
            <a:r>
              <a:rPr lang="en-US" sz="1200" dirty="0">
                <a:effectLst/>
              </a:rPr>
              <a:t>, HuffPost, 3 Apr. 2018, www.huffpost.com/entry/opinion-briggs-icu-families_n_5ac2365be4b0f112dc9dd1d3. </a:t>
            </a:r>
            <a:br>
              <a:rPr lang="en-US" sz="1200" dirty="0">
                <a:effectLst/>
              </a:rPr>
            </a:br>
            <a:endParaRPr lang="en-US" sz="1200" dirty="0"/>
          </a:p>
        </p:txBody>
      </p:sp>
      <p:sp>
        <p:nvSpPr>
          <p:cNvPr id="4" name="Text Placeholder 3">
            <a:extLst>
              <a:ext uri="{FF2B5EF4-FFF2-40B4-BE49-F238E27FC236}">
                <a16:creationId xmlns:a16="http://schemas.microsoft.com/office/drawing/2014/main" id="{EDED6894-8670-4443-8EC0-97755C02A83B}"/>
              </a:ext>
            </a:extLst>
          </p:cNvPr>
          <p:cNvSpPr>
            <a:spLocks noGrp="1"/>
          </p:cNvSpPr>
          <p:nvPr>
            <p:ph type="body" sz="half" idx="2"/>
          </p:nvPr>
        </p:nvSpPr>
        <p:spPr/>
        <p:txBody>
          <a:bodyPr/>
          <a:lstStyle/>
          <a:p>
            <a:r>
              <a:rPr lang="en-US" dirty="0"/>
              <a:t>There was  a scene in the movie in which a nurse tells one of the main characters that the visitors was only for family.  And the other main character told her “cant you see that this is my brother” despite the difference in skin color.</a:t>
            </a:r>
          </a:p>
        </p:txBody>
      </p:sp>
      <p:pic>
        <p:nvPicPr>
          <p:cNvPr id="6146" name="Picture 2" descr="Long Hospital Stays Don't Affect Only The Patient | HuffPost">
            <a:extLst>
              <a:ext uri="{FF2B5EF4-FFF2-40B4-BE49-F238E27FC236}">
                <a16:creationId xmlns:a16="http://schemas.microsoft.com/office/drawing/2014/main" id="{8F31107B-7FF7-4A98-8C11-F94D0E21D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842" y="1043836"/>
            <a:ext cx="600075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763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9EB1-E6F3-49D0-B462-D794787809DD}"/>
              </a:ext>
            </a:extLst>
          </p:cNvPr>
          <p:cNvSpPr>
            <a:spLocks noGrp="1"/>
          </p:cNvSpPr>
          <p:nvPr>
            <p:ph type="title"/>
          </p:nvPr>
        </p:nvSpPr>
        <p:spPr>
          <a:xfrm>
            <a:off x="762000" y="1405069"/>
            <a:ext cx="3809999" cy="741123"/>
          </a:xfrm>
        </p:spPr>
        <p:txBody>
          <a:bodyPr>
            <a:normAutofit fontScale="90000"/>
          </a:bodyPr>
          <a:lstStyle/>
          <a:p>
            <a:r>
              <a:rPr lang="en-US" sz="1200" dirty="0">
                <a:effectLst/>
              </a:rPr>
              <a:t>“Environmental Factor: Environmental Factors, Physical Activities, Health Services.” </a:t>
            </a:r>
            <a:r>
              <a:rPr lang="en-US" sz="1200" i="1" dirty="0">
                <a:effectLst/>
              </a:rPr>
              <a:t>Pinterest</a:t>
            </a:r>
            <a:r>
              <a:rPr lang="en-US" sz="1200" dirty="0">
                <a:effectLst/>
              </a:rPr>
              <a:t>, www.pinterest.com/pin/184999497180525069/. </a:t>
            </a:r>
            <a:br>
              <a:rPr lang="en-US" sz="1200" dirty="0">
                <a:effectLst/>
              </a:rPr>
            </a:br>
            <a:endParaRPr lang="en-US" sz="1200" dirty="0"/>
          </a:p>
        </p:txBody>
      </p:sp>
      <p:sp>
        <p:nvSpPr>
          <p:cNvPr id="4" name="Text Placeholder 3">
            <a:extLst>
              <a:ext uri="{FF2B5EF4-FFF2-40B4-BE49-F238E27FC236}">
                <a16:creationId xmlns:a16="http://schemas.microsoft.com/office/drawing/2014/main" id="{D04C660A-AFEA-4F04-A4F7-6BC820C89455}"/>
              </a:ext>
            </a:extLst>
          </p:cNvPr>
          <p:cNvSpPr>
            <a:spLocks noGrp="1"/>
          </p:cNvSpPr>
          <p:nvPr>
            <p:ph type="body" sz="half" idx="2"/>
          </p:nvPr>
        </p:nvSpPr>
        <p:spPr>
          <a:xfrm>
            <a:off x="762001" y="2705622"/>
            <a:ext cx="3809999" cy="3390378"/>
          </a:xfrm>
        </p:spPr>
        <p:txBody>
          <a:bodyPr/>
          <a:lstStyle/>
          <a:p>
            <a:r>
              <a:rPr lang="en-US" dirty="0"/>
              <a:t>Environmental factors played a huge role in the film.  They showed that it was the taught racism and the parents that made the children and the teenagers racist. </a:t>
            </a:r>
          </a:p>
        </p:txBody>
      </p:sp>
      <p:pic>
        <p:nvPicPr>
          <p:cNvPr id="7170" name="Picture 2" descr="Environmental factor | Environmental factors, Physical activities, Health  services">
            <a:extLst>
              <a:ext uri="{FF2B5EF4-FFF2-40B4-BE49-F238E27FC236}">
                <a16:creationId xmlns:a16="http://schemas.microsoft.com/office/drawing/2014/main" id="{F5B81958-29AF-48DC-BA74-076320BB30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9261" y="1405069"/>
            <a:ext cx="5943076" cy="4381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544857"/>
      </p:ext>
    </p:extLst>
  </p:cSld>
  <p:clrMapOvr>
    <a:masterClrMapping/>
  </p:clrMapOvr>
</p:sld>
</file>

<file path=ppt/theme/theme1.xml><?xml version="1.0" encoding="utf-8"?>
<a:theme xmlns:a="http://schemas.openxmlformats.org/drawingml/2006/main" name="PebbleVTI">
  <a:themeElements>
    <a:clrScheme name="AnalogousFromRegularSeed_2SEEDS">
      <a:dk1>
        <a:srgbClr val="000000"/>
      </a:dk1>
      <a:lt1>
        <a:srgbClr val="FFFFFF"/>
      </a:lt1>
      <a:dk2>
        <a:srgbClr val="1C2F31"/>
      </a:dk2>
      <a:lt2>
        <a:srgbClr val="F3F1F0"/>
      </a:lt2>
      <a:accent1>
        <a:srgbClr val="3BA4B1"/>
      </a:accent1>
      <a:accent2>
        <a:srgbClr val="46B291"/>
      </a:accent2>
      <a:accent3>
        <a:srgbClr val="4D85C3"/>
      </a:accent3>
      <a:accent4>
        <a:srgbClr val="B13B77"/>
      </a:accent4>
      <a:accent5>
        <a:srgbClr val="C34D58"/>
      </a:accent5>
      <a:accent6>
        <a:srgbClr val="B1613B"/>
      </a:accent6>
      <a:hlink>
        <a:srgbClr val="C05144"/>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emplate/>
  <TotalTime>115</TotalTime>
  <Words>753</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Avenir Next LT Pro</vt:lpstr>
      <vt:lpstr>Avenir Next LT Pro Light</vt:lpstr>
      <vt:lpstr>Sitka Subheading</vt:lpstr>
      <vt:lpstr>PebbleVTI</vt:lpstr>
      <vt:lpstr>Field Notes 6</vt:lpstr>
      <vt:lpstr>Remember the Titans (2000)</vt:lpstr>
      <vt:lpstr>PowerPoint Presentation</vt:lpstr>
      <vt:lpstr>PowerPoint Presentation</vt:lpstr>
      <vt:lpstr>PowerPoint Presentation</vt:lpstr>
      <vt:lpstr>PowerPoint Presentation</vt:lpstr>
      <vt:lpstr>PowerPoint Presentation</vt:lpstr>
      <vt:lpstr>“Opinion: Long Hospital Stays Don't Affect Only The Patient.” HuffPost, HuffPost, 3 Apr. 2018, www.huffpost.com/entry/opinion-briggs-icu-families_n_5ac2365be4b0f112dc9dd1d3.  </vt:lpstr>
      <vt:lpstr>“Environmental Factor: Environmental Factors, Physical Activities, Health Services.” Pinterest, www.pinterest.com/pin/184999497180525069/.  </vt:lpstr>
      <vt:lpstr>PowerPoint Presentation</vt:lpstr>
      <vt:lpstr>Burks, Raychelle. “How to Break up a Christmas Party.” Chemistry World, Chemistry World, 12 Dec. 2019, www.chemistryworld.com/opinion/how-to-break-up-a-christmas-party/4010727.article.  </vt:lpstr>
      <vt:lpstr>“Responses Coming from the Civil Rights Movement.” PBS, Public Broadcasting Service, www.pbs.org/wgbh/americanexperience/features/eyesontheprize-responses-coming-civil-rights-movement/.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Field Notes 6</dc:title>
  <dc:creator>Stephen Giang</dc:creator>
  <cp:lastModifiedBy>Stephen Giang</cp:lastModifiedBy>
  <cp:revision>7</cp:revision>
  <dcterms:created xsi:type="dcterms:W3CDTF">2021-04-12T01:10:22Z</dcterms:created>
  <dcterms:modified xsi:type="dcterms:W3CDTF">2021-04-12T03:05:49Z</dcterms:modified>
</cp:coreProperties>
</file>