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1" r:id="rId12"/>
    <p:sldId id="262" r:id="rId13"/>
    <p:sldId id="263" r:id="rId14"/>
    <p:sldId id="267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83707" autoAdjust="0"/>
  </p:normalViewPr>
  <p:slideViewPr>
    <p:cSldViewPr snapToGrid="0">
      <p:cViewPr varScale="1">
        <p:scale>
          <a:sx n="91" d="100"/>
          <a:sy n="91" d="100"/>
        </p:scale>
        <p:origin x="63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6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7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966-2D45-4979-8C45-1D727E2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9E61-1A30-4DE8-A722-748D6DDD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A sequence of edges that connect two vertices / nodes in a graph</a:t>
            </a:r>
          </a:p>
          <a:p>
            <a:r>
              <a:rPr lang="en-US" altLang="en-US" sz="2800" dirty="0"/>
              <a:t>In a directed graph the direction of the edges must be considered</a:t>
            </a:r>
          </a:p>
          <a:p>
            <a:pPr lvl="1"/>
            <a:r>
              <a:rPr lang="en-US" altLang="en-US" sz="2800" dirty="0"/>
              <a:t>Called a directed path</a:t>
            </a:r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cycle</a:t>
            </a:r>
            <a:r>
              <a:rPr lang="en-US" altLang="en-US" sz="2800" dirty="0"/>
              <a:t> is a path that begins and ends at same vertex</a:t>
            </a:r>
          </a:p>
          <a:p>
            <a:pPr lvl="1"/>
            <a:r>
              <a:rPr lang="en-US" altLang="en-US" sz="2800" dirty="0"/>
              <a:t>Simple path does not pass through any vertex more than once</a:t>
            </a:r>
          </a:p>
          <a:p>
            <a:r>
              <a:rPr lang="en-US" altLang="en-US" sz="2800" dirty="0"/>
              <a:t>A graph with no cycles is acyclic</a:t>
            </a:r>
          </a:p>
        </p:txBody>
      </p:sp>
    </p:spTree>
    <p:extLst>
      <p:ext uri="{BB962C8B-B14F-4D97-AF65-F5344CB8AC3E}">
        <p14:creationId xmlns:p14="http://schemas.microsoft.com/office/powerpoint/2010/main" val="19248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0B9-348A-4115-8826-BC655825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485502-82D1-49AF-A05E-0C07FD46A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1050" y="15240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EG:  could get from 1 to 3 as 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1-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>
                <a:sym typeface="Wingdings" panose="05000000000000000000" pitchFamily="2" charset="2"/>
              </a:rPr>
              <a:t>2</a:t>
            </a:r>
            <a:r>
              <a:rPr lang="en-US" altLang="en-US" sz="2800" dirty="0"/>
              <a:t>-</a:t>
            </a:r>
            <a:r>
              <a:rPr lang="en-US" altLang="en-US" sz="2800" i="1" dirty="0"/>
              <a:t>e</a:t>
            </a:r>
            <a:r>
              <a:rPr lang="en-US" altLang="en-US" sz="2800" i="1" baseline="-25000" dirty="0"/>
              <a:t>4</a:t>
            </a:r>
            <a:r>
              <a:rPr lang="en-US" altLang="en-US" sz="2800" dirty="0">
                <a:sym typeface="Wingdings" panose="05000000000000000000" pitchFamily="2" charset="2"/>
              </a:rPr>
              <a:t>3</a:t>
            </a:r>
            <a:endParaRPr lang="en-US" altLang="en-US" sz="2800" i="1" baseline="-25000" dirty="0"/>
          </a:p>
          <a:p>
            <a:pPr algn="ctr">
              <a:buNone/>
            </a:pPr>
            <a:r>
              <a:rPr lang="en-US" altLang="en-US" sz="2800" dirty="0"/>
              <a:t>1-</a:t>
            </a:r>
            <a:r>
              <a:rPr lang="en-US" altLang="en-US" sz="2800" i="1" dirty="0"/>
              <a:t>e</a:t>
            </a:r>
            <a:r>
              <a:rPr lang="en-US" altLang="en-US" sz="2800" i="1" baseline="-25000" dirty="0"/>
              <a:t>3</a:t>
            </a:r>
            <a:r>
              <a:rPr lang="en-US" altLang="en-US" sz="2800" dirty="0">
                <a:sym typeface="Wingdings" panose="05000000000000000000" pitchFamily="2" charset="2"/>
              </a:rPr>
              <a:t>3</a:t>
            </a:r>
            <a:endParaRPr lang="en-US" altLang="en-US" sz="28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76BF18-909F-42A5-8564-6C91F4EF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895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A0A429-454A-4B8E-93CF-25AFBA8F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2895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23BC4-237F-4567-8492-D4782CAD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038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C3BC89-919F-4BBE-9E39-C0779139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4038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55926661-88B6-49B9-BE76-884E6860A71C}"/>
              </a:ext>
            </a:extLst>
          </p:cNvPr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4108450" y="3086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DAA1CDF-EBC9-4A82-9B2F-E51305066FA0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052888" y="32210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78F7CBB-84D5-4409-BE9A-11E8D7B6D745}"/>
              </a:ext>
            </a:extLst>
          </p:cNvPr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5348288" y="32210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AB7E12D0-D5FA-43B2-8FB8-2FAE9E41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356644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 dirty="0"/>
              <a:t>e</a:t>
            </a:r>
            <a:r>
              <a:rPr lang="en-US" altLang="en-US" sz="3200" baseline="-25000" dirty="0"/>
              <a:t>1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399366A-CF7A-43D8-973A-F303820ED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27400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 dirty="0"/>
              <a:t>e</a:t>
            </a:r>
            <a:r>
              <a:rPr lang="en-US" altLang="en-US" sz="3200" baseline="-25000" dirty="0"/>
              <a:t>3</a:t>
            </a:r>
          </a:p>
        </p:txBody>
      </p: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AE1B6852-6E5A-4A54-8498-A603359490CC}"/>
              </a:ext>
            </a:extLst>
          </p:cNvPr>
          <p:cNvCxnSpPr>
            <a:cxnSpLocks noChangeShapeType="1"/>
            <a:stCxn id="5" idx="7"/>
            <a:endCxn id="6" idx="1"/>
          </p:cNvCxnSpPr>
          <p:nvPr/>
        </p:nvCxnSpPr>
        <p:spPr bwMode="auto">
          <a:xfrm>
            <a:off x="4052888" y="29511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185DD87B-64DC-4144-BFCA-054D6259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952750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 dirty="0"/>
              <a:t>e</a:t>
            </a:r>
            <a:r>
              <a:rPr lang="en-US" altLang="en-US" sz="3200" baseline="-25000" dirty="0"/>
              <a:t>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09DFB18-23D9-41CE-A0EE-E619BFC5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3352800"/>
            <a:ext cx="544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 dirty="0"/>
              <a:t>e</a:t>
            </a:r>
            <a:r>
              <a:rPr lang="en-US" altLang="en-US" sz="3200" baseline="-25000" dirty="0"/>
              <a:t>4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2D9931A-0933-4EDF-B6DD-37392B83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200400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/>
              <a:t>e</a:t>
            </a:r>
            <a:r>
              <a:rPr lang="en-US" altLang="en-US" sz="3200" baseline="-25000"/>
              <a:t>5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3611618-E617-41BF-862D-EA8E67487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2590800"/>
            <a:ext cx="544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/>
              <a:t>e</a:t>
            </a:r>
            <a:r>
              <a:rPr lang="en-US" altLang="en-US" sz="3200" baseline="-25000"/>
              <a:t>6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89E54242-93BC-4A13-A89A-4ADC776F2BE8}"/>
              </a:ext>
            </a:extLst>
          </p:cNvPr>
          <p:cNvCxnSpPr>
            <a:cxnSpLocks noChangeShapeType="1"/>
            <a:stCxn id="6" idx="4"/>
            <a:endCxn id="6" idx="6"/>
          </p:cNvCxnSpPr>
          <p:nvPr/>
        </p:nvCxnSpPr>
        <p:spPr bwMode="auto">
          <a:xfrm rot="5400000" flipH="1" flipV="1">
            <a:off x="6432550" y="3086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4015D798-1D72-4CB6-B139-CC5451DAE5DB}"/>
              </a:ext>
            </a:extLst>
          </p:cNvPr>
          <p:cNvCxnSpPr>
            <a:cxnSpLocks noChangeShapeType="1"/>
            <a:stCxn id="6" idx="6"/>
            <a:endCxn id="6" idx="0"/>
          </p:cNvCxnSpPr>
          <p:nvPr/>
        </p:nvCxnSpPr>
        <p:spPr bwMode="auto">
          <a:xfrm flipH="1" flipV="1">
            <a:off x="6432550" y="2895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DE3AB72D-4639-468C-B921-36B7DCB04268}"/>
              </a:ext>
            </a:extLst>
          </p:cNvPr>
          <p:cNvCxnSpPr>
            <a:cxnSpLocks noChangeShapeType="1"/>
            <a:stCxn id="8" idx="6"/>
            <a:endCxn id="8" idx="0"/>
          </p:cNvCxnSpPr>
          <p:nvPr/>
        </p:nvCxnSpPr>
        <p:spPr bwMode="auto">
          <a:xfrm flipH="1" flipV="1">
            <a:off x="7727950" y="4038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1">
            <a:extLst>
              <a:ext uri="{FF2B5EF4-FFF2-40B4-BE49-F238E27FC236}">
                <a16:creationId xmlns:a16="http://schemas.microsoft.com/office/drawing/2014/main" id="{8400D540-0B5F-43FB-9E62-98F10D3E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382963"/>
            <a:ext cx="544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i="1"/>
              <a:t>e</a:t>
            </a:r>
            <a:r>
              <a:rPr lang="en-US" altLang="en-US" sz="3200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636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3AAB-221D-4C60-9082-75FFA42B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14A7-A8BD-4CF6-80F7-F8D4A89A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b="1" i="1" dirty="0"/>
              <a:t>simple path</a:t>
            </a:r>
            <a:r>
              <a:rPr lang="en-US" altLang="en-US" sz="2800" dirty="0"/>
              <a:t> contains no duplicate edges (though duplicate vertices are allowed).  A </a:t>
            </a:r>
            <a:r>
              <a:rPr lang="en-US" altLang="en-US" sz="2800" b="1" i="1" dirty="0"/>
              <a:t>cycle </a:t>
            </a:r>
            <a:r>
              <a:rPr lang="en-US" altLang="en-US" sz="2800" dirty="0"/>
              <a:t>(or </a:t>
            </a:r>
            <a:r>
              <a:rPr lang="en-US" altLang="en-US" sz="2800" b="1" i="1" dirty="0"/>
              <a:t>circuit</a:t>
            </a:r>
            <a:r>
              <a:rPr lang="en-US" altLang="en-US" sz="2800" dirty="0"/>
              <a:t>) is a path which starts and ends at the same vertex.</a:t>
            </a:r>
          </a:p>
          <a:p>
            <a:r>
              <a:rPr lang="en-US" altLang="en-US" sz="2800" dirty="0"/>
              <a:t>For the previous slide :</a:t>
            </a:r>
          </a:p>
          <a:p>
            <a:pPr lvl="1"/>
            <a:r>
              <a:rPr lang="en-US" altLang="en-US" sz="2600" dirty="0"/>
              <a:t>Cycle</a:t>
            </a:r>
          </a:p>
          <a:p>
            <a:pPr lvl="2"/>
            <a:r>
              <a:rPr lang="en-US" altLang="en-US" sz="2400" dirty="0"/>
              <a:t>1-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3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4</a:t>
            </a:r>
            <a:r>
              <a:rPr lang="en-US" altLang="en-US" sz="2400" dirty="0">
                <a:sym typeface="Wingdings" panose="05000000000000000000" pitchFamily="2" charset="2"/>
              </a:rPr>
              <a:t>2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1</a:t>
            </a:r>
          </a:p>
          <a:p>
            <a:pPr lvl="2"/>
            <a:r>
              <a:rPr lang="en-US" altLang="en-US" sz="2400" dirty="0">
                <a:sym typeface="Wingdings" panose="05000000000000000000" pitchFamily="2" charset="2"/>
              </a:rPr>
              <a:t>This is also a simple path as no duplicate edges are followed.</a:t>
            </a:r>
          </a:p>
          <a:p>
            <a:pPr lvl="1"/>
            <a:r>
              <a:rPr lang="en-US" altLang="en-US" sz="2600" b="1" i="1" dirty="0">
                <a:sym typeface="Wingdings" panose="05000000000000000000" pitchFamily="2" charset="2"/>
              </a:rPr>
              <a:t>Maximal path </a:t>
            </a:r>
            <a:r>
              <a:rPr lang="en-US" altLang="en-US" sz="2600" dirty="0">
                <a:sym typeface="Wingdings" panose="05000000000000000000" pitchFamily="2" charset="2"/>
              </a:rPr>
              <a:t>from 1 </a:t>
            </a:r>
            <a:r>
              <a:rPr lang="en-US" altLang="en-US" sz="2600">
                <a:sym typeface="Wingdings" panose="05000000000000000000" pitchFamily="2" charset="2"/>
              </a:rPr>
              <a:t>to 3 </a:t>
            </a:r>
            <a:r>
              <a:rPr lang="en-US" altLang="en-US" sz="2600" dirty="0">
                <a:sym typeface="Wingdings" panose="05000000000000000000" pitchFamily="2" charset="2"/>
              </a:rPr>
              <a:t>(longest path and contains every edge in the graph)</a:t>
            </a:r>
          </a:p>
          <a:p>
            <a:pPr lvl="2"/>
            <a:r>
              <a:rPr lang="en-US" altLang="en-US" sz="2400" dirty="0"/>
              <a:t>1-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1</a:t>
            </a:r>
            <a:r>
              <a:rPr lang="en-US" altLang="en-US" sz="2400" dirty="0">
                <a:sym typeface="Wingdings" panose="05000000000000000000" pitchFamily="2" charset="2"/>
              </a:rPr>
              <a:t>2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5</a:t>
            </a:r>
            <a:r>
              <a:rPr lang="en-US" altLang="en-US" sz="2400" dirty="0">
                <a:sym typeface="Wingdings" panose="05000000000000000000" pitchFamily="2" charset="2"/>
              </a:rPr>
              <a:t>2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6</a:t>
            </a:r>
            <a:r>
              <a:rPr lang="en-US" altLang="en-US" sz="2400" dirty="0">
                <a:sym typeface="Wingdings" panose="05000000000000000000" pitchFamily="2" charset="2"/>
              </a:rPr>
              <a:t> 2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 1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 3</a:t>
            </a:r>
            <a:r>
              <a:rPr lang="en-US" altLang="en-US" sz="2400" dirty="0"/>
              <a:t>-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4</a:t>
            </a:r>
          </a:p>
          <a:p>
            <a:pPr lvl="2"/>
            <a:r>
              <a:rPr lang="en-US" altLang="en-US" sz="2400" dirty="0"/>
              <a:t>Also a simple path as there are not duplicate edges.</a:t>
            </a:r>
          </a:p>
        </p:txBody>
      </p:sp>
    </p:spTree>
    <p:extLst>
      <p:ext uri="{BB962C8B-B14F-4D97-AF65-F5344CB8AC3E}">
        <p14:creationId xmlns:p14="http://schemas.microsoft.com/office/powerpoint/2010/main" val="6381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CA11-6C69-484B-860B-D1EC7C82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1D08-02AC-46A4-AD56-5A60B058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425700"/>
          </a:xfrm>
        </p:spPr>
        <p:txBody>
          <a:bodyPr/>
          <a:lstStyle/>
          <a:p>
            <a:r>
              <a:rPr lang="en-US" altLang="en-US" dirty="0"/>
              <a:t>A connected graph</a:t>
            </a:r>
          </a:p>
          <a:p>
            <a:pPr lvl="1"/>
            <a:r>
              <a:rPr lang="en-US" altLang="en-US" dirty="0"/>
              <a:t> Has a </a:t>
            </a:r>
            <a:r>
              <a:rPr lang="en-US" altLang="en-US" b="1" dirty="0"/>
              <a:t>path</a:t>
            </a:r>
            <a:r>
              <a:rPr lang="en-US" altLang="en-US" dirty="0"/>
              <a:t> between every pair of distinct vertices</a:t>
            </a:r>
          </a:p>
          <a:p>
            <a:r>
              <a:rPr lang="en-US" altLang="en-US" dirty="0"/>
              <a:t>A complete graph</a:t>
            </a:r>
          </a:p>
          <a:p>
            <a:pPr lvl="1"/>
            <a:r>
              <a:rPr lang="en-US" altLang="en-US" dirty="0"/>
              <a:t>Has an </a:t>
            </a:r>
            <a:r>
              <a:rPr lang="en-US" altLang="en-US" b="1" dirty="0"/>
              <a:t>edge</a:t>
            </a:r>
            <a:r>
              <a:rPr lang="en-US" altLang="en-US" dirty="0"/>
              <a:t> between every pair of distinct vertices</a:t>
            </a:r>
          </a:p>
          <a:p>
            <a:r>
              <a:rPr lang="en-US" altLang="en-US" dirty="0"/>
              <a:t>A disconnected graph</a:t>
            </a:r>
          </a:p>
          <a:p>
            <a:pPr lvl="1"/>
            <a:r>
              <a:rPr lang="en-US" altLang="en-US" dirty="0"/>
              <a:t>Not connected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BF71255-B304-40E7-A108-FC5F19683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483100"/>
            <a:ext cx="6762750" cy="1905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2181-EC58-4886-9BCD-82294D5D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333D-2170-4089-9600-1D18ABCB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800" i="1" dirty="0">
                <a:cs typeface="Times New Roman" panose="02020603050405020304" pitchFamily="18" charset="0"/>
              </a:rPr>
              <a:t>vertices</a:t>
            </a:r>
            <a:r>
              <a:rPr lang="en-US" altLang="en-US" sz="2800" dirty="0">
                <a:cs typeface="Times New Roman" panose="02020603050405020304" pitchFamily="18" charset="0"/>
              </a:rPr>
              <a:t>) and a set of edges that relate the nodes to each other</a:t>
            </a:r>
          </a:p>
          <a:p>
            <a:pPr marL="4572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graph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defined as follows:</a:t>
            </a:r>
            <a:endParaRPr lang="en-US" altLang="en-US" sz="2800" dirty="0">
              <a:latin typeface="+mj-lt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 sz="2800" dirty="0">
                <a:latin typeface="+mj-lt"/>
                <a:cs typeface="Times New Roman" panose="02020603050405020304" pitchFamily="18" charset="0"/>
              </a:rPr>
              <a:t>				</a:t>
            </a:r>
            <a:r>
              <a:rPr lang="es-ES_tradnl" altLang="en-US" sz="2800" i="1" dirty="0">
                <a:latin typeface="+mj-lt"/>
                <a:cs typeface="Times New Roman" panose="02020603050405020304" pitchFamily="18" charset="0"/>
              </a:rPr>
              <a:t>G=(V,E)</a:t>
            </a:r>
            <a:endParaRPr lang="en-US" altLang="en-US" sz="2800" dirty="0">
              <a:latin typeface="+mj-lt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V(G):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finite, nonempty set of vertices</a:t>
            </a:r>
            <a:endParaRPr lang="en-US" altLang="en-US" sz="2800" dirty="0">
              <a:latin typeface="+mj-lt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E(G):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set of edges (pairs of vertices)</a:t>
            </a:r>
            <a:endParaRPr lang="en-US" altLang="en-US" sz="2800" dirty="0">
              <a:latin typeface="+mj-lt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259-EF0E-47DD-93EB-1C6FCC4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490D-9BCA-4EDC-B90F-91481CA7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 graph is a collection of  vertices and edges</a:t>
            </a:r>
          </a:p>
          <a:p>
            <a:pPr lvl="1"/>
            <a:r>
              <a:rPr lang="en-US" altLang="en-US" sz="3200" dirty="0"/>
              <a:t>Edges can be directed or undirected</a:t>
            </a:r>
          </a:p>
          <a:p>
            <a:pPr lvl="1"/>
            <a:r>
              <a:rPr lang="en-US" altLang="en-US" sz="3200" dirty="0"/>
              <a:t>When it has directed edges it is called a digraph /directed graph.</a:t>
            </a:r>
          </a:p>
          <a:p>
            <a:r>
              <a:rPr lang="en-US" altLang="en-US" sz="3200" dirty="0"/>
              <a:t>Vertices or nodes are connected by edges</a:t>
            </a:r>
          </a:p>
          <a:p>
            <a:r>
              <a:rPr lang="en-US" altLang="en-US" sz="3200" dirty="0"/>
              <a:t>A subgraph is a portion of a graph that itself is a graph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959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B1FD-4010-4531-8069-56B3660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Maps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DC4A5A-FD2A-4748-8B89-B48B64E6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7" y="2041525"/>
            <a:ext cx="4400550" cy="3143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BB0AA39E-D3B9-441F-9258-EA3CF002C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2508250"/>
            <a:ext cx="1676400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Nodes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B97C268-3F4F-47DE-BF12-609C494C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4057650"/>
            <a:ext cx="1676400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Edges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C3E001D-5555-48C7-97C4-566F823A0F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950" y="2355850"/>
            <a:ext cx="2032000" cy="33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6459355-4B7E-4246-BF9C-37CC31BCC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2711450"/>
            <a:ext cx="25527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6AA9900-FFB2-4D30-929B-152964AE7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50" y="4171950"/>
            <a:ext cx="17907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3BD8858-D2E2-447E-9655-E657612BD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050" y="4260850"/>
            <a:ext cx="1549400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2BBDB1E8-9272-4B45-9E70-123EB677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5829300"/>
            <a:ext cx="797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A portion of a road map. Undirected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57734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3B48-7317-4627-ACFF-7ACDA945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Maps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138D178-539C-479B-80F2-022061DB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587366"/>
            <a:ext cx="6477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1"/>
                </a:solidFill>
              </a:rPr>
              <a:t>A directed graph representing a city's street map and direction of traffic flow. Directed edges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42559B7-9E4F-4877-817B-DE036478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729741"/>
            <a:ext cx="3171825" cy="3162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0C06-55E1-4395-B87E-1AF88B3C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vs Undirected Graphs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F30E6A5-06EB-418E-8256-CC225710BD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V(Graph) = {A,B,C,D}</a:t>
            </a:r>
          </a:p>
          <a:p>
            <a:r>
              <a:rPr lang="en-US" dirty="0"/>
              <a:t>E(Graph) = {(A,D),(A,C),(A,B),(B,C)}</a:t>
            </a:r>
          </a:p>
          <a:p>
            <a:endParaRPr lang="en-US" dirty="0"/>
          </a:p>
          <a:p>
            <a:r>
              <a:rPr lang="en-US" altLang="en-US" dirty="0"/>
              <a:t>Two vertices are </a:t>
            </a:r>
            <a:r>
              <a:rPr lang="en-US" altLang="en-US" dirty="0">
                <a:solidFill>
                  <a:srgbClr val="FF0000"/>
                </a:solidFill>
              </a:rPr>
              <a:t>adjacent</a:t>
            </a:r>
            <a:r>
              <a:rPr lang="en-US" altLang="en-US" dirty="0"/>
              <a:t> in an undirected graph if they are joined by an edge</a:t>
            </a:r>
          </a:p>
          <a:p>
            <a:r>
              <a:rPr lang="en-US" altLang="en-US" dirty="0"/>
              <a:t>Sometimes adjacent vertices are called neighbors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4174BA-551D-4CD6-AE83-71AFBE2D3C7A}"/>
              </a:ext>
            </a:extLst>
          </p:cNvPr>
          <p:cNvSpPr/>
          <p:nvPr/>
        </p:nvSpPr>
        <p:spPr>
          <a:xfrm>
            <a:off x="7963776" y="2037474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A60BA3-7618-4205-B79A-4E3FA4030486}"/>
              </a:ext>
            </a:extLst>
          </p:cNvPr>
          <p:cNvSpPr/>
          <p:nvPr/>
        </p:nvSpPr>
        <p:spPr>
          <a:xfrm>
            <a:off x="7830426" y="4894974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B6E65F-26CC-4F1A-839E-801F611E8862}"/>
              </a:ext>
            </a:extLst>
          </p:cNvPr>
          <p:cNvSpPr/>
          <p:nvPr/>
        </p:nvSpPr>
        <p:spPr>
          <a:xfrm>
            <a:off x="9436976" y="3358274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A5179-7AD7-4776-99C2-48CBED9D6CC5}"/>
              </a:ext>
            </a:extLst>
          </p:cNvPr>
          <p:cNvSpPr/>
          <p:nvPr/>
        </p:nvSpPr>
        <p:spPr>
          <a:xfrm>
            <a:off x="6503276" y="3358274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F1F2E-9E9B-4F54-9F4E-D69E08A49BA7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7056123" y="2590321"/>
            <a:ext cx="1002506" cy="86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854AF0-7CA9-4DDB-8EBD-2F9A58B5C35A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516623" y="2590321"/>
            <a:ext cx="1015206" cy="86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4A59D4-1682-4C14-8BE3-09E84B5C0F7B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8154276" y="2685174"/>
            <a:ext cx="13335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00F30B-3FBB-4266-85AD-4481EAA8721B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7150976" y="3682124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4E7-8FE1-406F-8A6F-A2029FC3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vs Undirected Graphs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0C5B205A-5F2E-4424-B67C-32AECDCF895C}"/>
              </a:ext>
            </a:extLst>
          </p:cNvPr>
          <p:cNvSpPr txBox="1">
            <a:spLocks/>
          </p:cNvSpPr>
          <p:nvPr/>
        </p:nvSpPr>
        <p:spPr>
          <a:xfrm>
            <a:off x="6445412" y="2178050"/>
            <a:ext cx="475488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V(Graph) = {A,B,C,D}</a:t>
            </a:r>
          </a:p>
          <a:p>
            <a:r>
              <a:rPr lang="en-US" dirty="0"/>
              <a:t>E(Graph) = {(A,B),(C,A),(B,D),(B,A)}</a:t>
            </a:r>
          </a:p>
          <a:p>
            <a:endParaRPr lang="en-US" dirty="0"/>
          </a:p>
          <a:p>
            <a:r>
              <a:rPr lang="en-US" dirty="0"/>
              <a:t>In this directed graph :</a:t>
            </a:r>
          </a:p>
          <a:p>
            <a:pPr lvl="1"/>
            <a:r>
              <a:rPr lang="en-US" dirty="0"/>
              <a:t>A is adjacent to C, but C is not adjacent to A</a:t>
            </a:r>
          </a:p>
          <a:p>
            <a:pPr lvl="1"/>
            <a:r>
              <a:rPr lang="en-US" dirty="0"/>
              <a:t>The order of the vertices while representing the edge is important, (start node, end node)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B414D-4D3E-418A-9B23-DE4B7C53D3FD}"/>
              </a:ext>
            </a:extLst>
          </p:cNvPr>
          <p:cNvSpPr/>
          <p:nvPr/>
        </p:nvSpPr>
        <p:spPr>
          <a:xfrm>
            <a:off x="2603500" y="2368550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89CFB5-B850-493D-A3CD-1F9E8FE15BFE}"/>
              </a:ext>
            </a:extLst>
          </p:cNvPr>
          <p:cNvSpPr/>
          <p:nvPr/>
        </p:nvSpPr>
        <p:spPr>
          <a:xfrm>
            <a:off x="2470150" y="5226050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CCE1A0-7431-463B-8605-1DC5EA182112}"/>
              </a:ext>
            </a:extLst>
          </p:cNvPr>
          <p:cNvSpPr/>
          <p:nvPr/>
        </p:nvSpPr>
        <p:spPr>
          <a:xfrm>
            <a:off x="4076700" y="3689350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DD1B4-CFF3-4B6E-ACAB-701066FAE6EF}"/>
              </a:ext>
            </a:extLst>
          </p:cNvPr>
          <p:cNvSpPr/>
          <p:nvPr/>
        </p:nvSpPr>
        <p:spPr>
          <a:xfrm>
            <a:off x="1143000" y="3689350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A03581-04EB-4F67-802A-FC180D43A90A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1695847" y="2921397"/>
            <a:ext cx="1002506" cy="86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281E78-8CFD-4A77-800D-3A783765F280}"/>
              </a:ext>
            </a:extLst>
          </p:cNvPr>
          <p:cNvCxnSpPr>
            <a:stCxn id="6" idx="4"/>
            <a:endCxn id="9" idx="6"/>
          </p:cNvCxnSpPr>
          <p:nvPr/>
        </p:nvCxnSpPr>
        <p:spPr>
          <a:xfrm flipH="1">
            <a:off x="1790700" y="3016250"/>
            <a:ext cx="1136650" cy="9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E4BB57-A6DC-42F4-8F67-D503752F790F}"/>
              </a:ext>
            </a:extLst>
          </p:cNvPr>
          <p:cNvCxnSpPr>
            <a:stCxn id="9" idx="4"/>
            <a:endCxn id="7" idx="1"/>
          </p:cNvCxnSpPr>
          <p:nvPr/>
        </p:nvCxnSpPr>
        <p:spPr>
          <a:xfrm>
            <a:off x="1466850" y="4337050"/>
            <a:ext cx="1098153" cy="98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FF117-6CE0-40B6-83A7-896E05A89719}"/>
              </a:ext>
            </a:extLst>
          </p:cNvPr>
          <p:cNvCxnSpPr>
            <a:stCxn id="8" idx="2"/>
            <a:endCxn id="6" idx="5"/>
          </p:cNvCxnSpPr>
          <p:nvPr/>
        </p:nvCxnSpPr>
        <p:spPr>
          <a:xfrm flipH="1" flipV="1">
            <a:off x="3156347" y="2921397"/>
            <a:ext cx="920353" cy="109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3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EA99-7841-495B-AC28-A6B3CBA6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494D-8C5B-4933-AF40-01C7C42E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If an Edge in the graph has weights / values , the graph becomes a weighted graph.</a:t>
            </a:r>
          </a:p>
          <a:p>
            <a:pPr lvl="1"/>
            <a:r>
              <a:rPr lang="en-US" altLang="en-US" sz="2800" dirty="0"/>
              <a:t>Weights or costs</a:t>
            </a:r>
          </a:p>
          <a:p>
            <a:r>
              <a:rPr lang="en-US" altLang="en-US" sz="2800" dirty="0"/>
              <a:t>Examples of weights</a:t>
            </a:r>
          </a:p>
          <a:p>
            <a:pPr lvl="1"/>
            <a:r>
              <a:rPr lang="en-US" altLang="en-US" sz="2800" dirty="0"/>
              <a:t>Miles between nodes on a map</a:t>
            </a:r>
          </a:p>
          <a:p>
            <a:pPr lvl="1"/>
            <a:r>
              <a:rPr lang="en-US" altLang="en-US" sz="2800" dirty="0"/>
              <a:t>Driving time between nodes</a:t>
            </a:r>
          </a:p>
          <a:p>
            <a:pPr lvl="1"/>
            <a:r>
              <a:rPr lang="en-US" altLang="en-US" sz="2800" dirty="0"/>
              <a:t>Taxi cost between node locations</a:t>
            </a:r>
          </a:p>
        </p:txBody>
      </p:sp>
    </p:spTree>
    <p:extLst>
      <p:ext uri="{BB962C8B-B14F-4D97-AF65-F5344CB8AC3E}">
        <p14:creationId xmlns:p14="http://schemas.microsoft.com/office/powerpoint/2010/main" val="328039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644-33F6-44E0-808C-51A0F916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 example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50C3B6B-CEFA-4320-BE99-6BCF66AC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4" y="1857374"/>
            <a:ext cx="6067425" cy="43338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20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656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Corbel</vt:lpstr>
      <vt:lpstr>Courier New</vt:lpstr>
      <vt:lpstr>Rockwell</vt:lpstr>
      <vt:lpstr>Rockwell Condensed</vt:lpstr>
      <vt:lpstr>Tahoma</vt:lpstr>
      <vt:lpstr>Wingdings</vt:lpstr>
      <vt:lpstr>Wood Type</vt:lpstr>
      <vt:lpstr>GRAPHS</vt:lpstr>
      <vt:lpstr>What is Graph?</vt:lpstr>
      <vt:lpstr>Graphs…</vt:lpstr>
      <vt:lpstr>Road Maps</vt:lpstr>
      <vt:lpstr>Street Maps</vt:lpstr>
      <vt:lpstr>Directed vs Undirected Graphs</vt:lpstr>
      <vt:lpstr>Directed vs Undirected Graphs</vt:lpstr>
      <vt:lpstr>Weight of Edges</vt:lpstr>
      <vt:lpstr>Weighted Graph example</vt:lpstr>
      <vt:lpstr>Paths</vt:lpstr>
      <vt:lpstr>Paths</vt:lpstr>
      <vt:lpstr>Paths</vt:lpstr>
      <vt:lpstr>Connected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2019-08-23T03:40:57Z</dcterms:created>
  <dcterms:modified xsi:type="dcterms:W3CDTF">2020-04-15T16:22:28Z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