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4" r:id="rId7"/>
    <p:sldId id="260" r:id="rId8"/>
    <p:sldId id="275" r:id="rId9"/>
    <p:sldId id="259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7" r:id="rId18"/>
    <p:sldId id="269" r:id="rId19"/>
    <p:sldId id="276" r:id="rId20"/>
    <p:sldId id="270" r:id="rId21"/>
    <p:sldId id="272" r:id="rId22"/>
    <p:sldId id="27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3707" autoAdjust="0"/>
  </p:normalViewPr>
  <p:slideViewPr>
    <p:cSldViewPr snapToGrid="0">
      <p:cViewPr>
        <p:scale>
          <a:sx n="85" d="100"/>
          <a:sy n="85" d="100"/>
        </p:scale>
        <p:origin x="4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2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9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0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1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7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5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6BC6-9B01-4CB7-950D-47DAF918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18F8-A469-4477-886A-C1A17168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commonly used notation for complexity Analysis.</a:t>
            </a:r>
          </a:p>
          <a:p>
            <a:r>
              <a:rPr lang="en-US" sz="2800" dirty="0"/>
              <a:t>Big O notation categorizes functions based on their rate of growth.</a:t>
            </a:r>
          </a:p>
          <a:p>
            <a:r>
              <a:rPr lang="en-US" sz="2800" dirty="0"/>
              <a:t>Different functions that have the same rate of growth can be categorized under the same Big O category.</a:t>
            </a:r>
          </a:p>
          <a:p>
            <a:r>
              <a:rPr lang="en-US" sz="2800" dirty="0"/>
              <a:t>Growth rate of a function is called the Order of growth, hence Big O.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0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EE64-C6EB-44EE-9D6C-A6922855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– 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6CB7-2436-4FC0-AEB2-618061EA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Consider a function f(n) , n being the input size.</a:t>
            </a:r>
          </a:p>
          <a:p>
            <a:pPr marL="45720" indent="0">
              <a:buNone/>
            </a:pPr>
            <a:r>
              <a:rPr lang="en-US" sz="2800" dirty="0"/>
              <a:t>Asymptotic behavior of f(n) is how fast f(n) grows as n become large.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f(n) is O(g(n)) if there exists constant c and n</a:t>
            </a:r>
            <a:r>
              <a:rPr lang="en-US" sz="2800" baseline="-25000" dirty="0"/>
              <a:t>0 </a:t>
            </a:r>
            <a:r>
              <a:rPr lang="en-US" sz="2800" dirty="0"/>
              <a:t>, such that</a:t>
            </a:r>
          </a:p>
          <a:p>
            <a:pPr marL="45720" indent="0">
              <a:buNone/>
            </a:pPr>
            <a:r>
              <a:rPr lang="en-US" sz="2800" dirty="0"/>
              <a:t>f(n)&lt;= c g(n) for all n&gt;=n</a:t>
            </a:r>
            <a:r>
              <a:rPr lang="en-US" sz="2800" baseline="-25000" dirty="0"/>
              <a:t>0</a:t>
            </a:r>
          </a:p>
          <a:p>
            <a:pPr marL="45720" indent="0">
              <a:buNone/>
            </a:pPr>
            <a:endParaRPr lang="en-US" sz="2800" baseline="-25000" dirty="0"/>
          </a:p>
          <a:p>
            <a:pPr marL="45720" indent="0">
              <a:buNone/>
            </a:pP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2719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6AFB-F84E-4BA7-A265-67671953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63051"/>
            <a:ext cx="9872871" cy="533294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Consider g(n) = 5n+4 and f(n) = n</a:t>
            </a:r>
          </a:p>
          <a:p>
            <a:pPr marL="45720" indent="0">
              <a:buNone/>
            </a:pPr>
            <a:r>
              <a:rPr lang="en-US" sz="2800" dirty="0"/>
              <a:t>There should be some constant c and n</a:t>
            </a:r>
            <a:r>
              <a:rPr lang="en-US" sz="2800" baseline="-25000" dirty="0"/>
              <a:t>0</a:t>
            </a:r>
            <a:r>
              <a:rPr lang="en-US" sz="2800" dirty="0"/>
              <a:t>, such that</a:t>
            </a:r>
            <a:endParaRPr lang="en-US" sz="2800" baseline="-25000" dirty="0"/>
          </a:p>
          <a:p>
            <a:pPr marL="45720" indent="0">
              <a:buNone/>
            </a:pPr>
            <a:r>
              <a:rPr lang="en-US" sz="2800" dirty="0"/>
              <a:t>5n +4 &lt;= c n </a:t>
            </a:r>
            <a:r>
              <a:rPr lang="en-US" sz="2800" baseline="-25000" dirty="0"/>
              <a:t> </a:t>
            </a:r>
            <a:r>
              <a:rPr lang="en-US" sz="2800" dirty="0"/>
              <a:t>for all n&gt;=n</a:t>
            </a:r>
            <a:r>
              <a:rPr lang="en-US" sz="2800" baseline="-25000" dirty="0"/>
              <a:t>0</a:t>
            </a:r>
          </a:p>
          <a:p>
            <a:pPr marL="45720" indent="0">
              <a:buNone/>
            </a:pPr>
            <a:endParaRPr lang="en-US" sz="2800" baseline="-25000" dirty="0"/>
          </a:p>
          <a:p>
            <a:pPr marL="45720" indent="0">
              <a:buNone/>
            </a:pPr>
            <a:r>
              <a:rPr lang="en-US" sz="2800" dirty="0"/>
              <a:t>When c= 6 and n</a:t>
            </a:r>
            <a:r>
              <a:rPr lang="en-US" sz="2800" baseline="-25000" dirty="0"/>
              <a:t>0</a:t>
            </a:r>
            <a:r>
              <a:rPr lang="en-US" sz="2800" dirty="0"/>
              <a:t>=4, 5n+4 &lt; = 6n for all n&gt;=4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We can say that g(n)=5n+4 belongs to O(f(n)), where f(n) = n.</a:t>
            </a:r>
          </a:p>
          <a:p>
            <a:pPr marL="45720" indent="0">
              <a:buNone/>
            </a:pPr>
            <a:r>
              <a:rPr lang="en-US" sz="2800" dirty="0"/>
              <a:t>In other words, g(n) is O(n)</a:t>
            </a:r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85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B222-E079-4567-B2F8-AFF1E89F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13501"/>
            <a:ext cx="9872871" cy="5282499"/>
          </a:xfrm>
        </p:spPr>
        <p:txBody>
          <a:bodyPr>
            <a:normAutofit/>
          </a:bodyPr>
          <a:lstStyle/>
          <a:p>
            <a:r>
              <a:rPr lang="en-US" sz="2800" dirty="0"/>
              <a:t>The combination of c and n0 may be infinite, we only have to prove one instance of c and n</a:t>
            </a:r>
            <a:r>
              <a:rPr lang="en-US" sz="2800" baseline="-25000" dirty="0"/>
              <a:t>0</a:t>
            </a:r>
            <a:r>
              <a:rPr lang="en-US" sz="2800" dirty="0"/>
              <a:t> which holds true.</a:t>
            </a:r>
          </a:p>
          <a:p>
            <a:r>
              <a:rPr lang="en-US" sz="2800" dirty="0"/>
              <a:t>There is no necessity to find the first ever or the best combination of c and n</a:t>
            </a:r>
            <a:r>
              <a:rPr lang="en-US" sz="2800" baseline="-25000" dirty="0"/>
              <a:t>0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E12-A2EF-4DC8-A92B-3EDADC55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ASYMPTOTIC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B24B-CC64-4D7E-8D7B-DD408D0B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F(n) is only represented by some simple functional forms.</a:t>
            </a:r>
          </a:p>
          <a:p>
            <a:pPr marL="0" indent="0">
              <a:buNone/>
            </a:pPr>
            <a:r>
              <a:rPr lang="en-US" dirty="0"/>
              <a:t>These forms contain a single term in n with a co-efficient of 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F(n) = c , constant rate of growth</a:t>
            </a:r>
          </a:p>
          <a:p>
            <a:r>
              <a:rPr lang="en-US" dirty="0"/>
              <a:t>F(n) = log</a:t>
            </a:r>
            <a:r>
              <a:rPr lang="en-US" baseline="-25000" dirty="0"/>
              <a:t>b</a:t>
            </a:r>
            <a:r>
              <a:rPr lang="en-US" dirty="0"/>
              <a:t>n, b&gt;1 ,  Logarithmic functions</a:t>
            </a:r>
          </a:p>
          <a:p>
            <a:r>
              <a:rPr lang="en-US" dirty="0"/>
              <a:t>F(n)= n , Linear Functions</a:t>
            </a:r>
          </a:p>
          <a:p>
            <a:r>
              <a:rPr lang="en-US" dirty="0"/>
              <a:t>F(n)= n log n</a:t>
            </a:r>
          </a:p>
          <a:p>
            <a:r>
              <a:rPr lang="en-US" dirty="0"/>
              <a:t>F(n) = n</a:t>
            </a:r>
            <a:r>
              <a:rPr lang="en-US" baseline="30000" dirty="0"/>
              <a:t>2</a:t>
            </a:r>
            <a:r>
              <a:rPr lang="en-US" dirty="0"/>
              <a:t> , Quadratic Function – occurs commonly with nested loops</a:t>
            </a:r>
            <a:endParaRPr lang="en-US" baseline="30000" dirty="0"/>
          </a:p>
          <a:p>
            <a:r>
              <a:rPr lang="en-US" dirty="0"/>
              <a:t>F(n) = 2</a:t>
            </a:r>
            <a:r>
              <a:rPr lang="en-US" baseline="30000" dirty="0"/>
              <a:t>n</a:t>
            </a:r>
            <a:r>
              <a:rPr lang="en-US" dirty="0"/>
              <a:t> , Exponential Function, loop operations double every iteration</a:t>
            </a:r>
          </a:p>
          <a:p>
            <a:r>
              <a:rPr lang="en-US" dirty="0"/>
              <a:t>F(n) = n! , Factorial</a:t>
            </a:r>
          </a:p>
        </p:txBody>
      </p:sp>
    </p:spTree>
    <p:extLst>
      <p:ext uri="{BB962C8B-B14F-4D97-AF65-F5344CB8AC3E}">
        <p14:creationId xmlns:p14="http://schemas.microsoft.com/office/powerpoint/2010/main" val="1366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AFD2-E1E7-45F5-A8E5-E39ED9D6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Growth Rates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B1A6A0-CE1D-462C-927F-4A8C48BBBDF8}"/>
              </a:ext>
            </a:extLst>
          </p:cNvPr>
          <p:cNvSpPr txBox="1">
            <a:spLocks/>
          </p:cNvSpPr>
          <p:nvPr/>
        </p:nvSpPr>
        <p:spPr>
          <a:xfrm>
            <a:off x="1142999" y="3351223"/>
            <a:ext cx="9872871" cy="110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FBD03E-BB3E-4B77-A276-B0FDA378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6808"/>
              </p:ext>
            </p:extLst>
          </p:nvPr>
        </p:nvGraphicFramePr>
        <p:xfrm>
          <a:off x="1316298" y="2503032"/>
          <a:ext cx="847624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92">
                  <a:extLst>
                    <a:ext uri="{9D8B030D-6E8A-4147-A177-3AD203B41FA5}">
                      <a16:colId xmlns:a16="http://schemas.microsoft.com/office/drawing/2014/main" val="3998914326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2313483203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4083300491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3279089821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2421958688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3838070741"/>
                    </a:ext>
                  </a:extLst>
                </a:gridCol>
                <a:gridCol w="1210892">
                  <a:extLst>
                    <a:ext uri="{9D8B030D-6E8A-4147-A177-3AD203B41FA5}">
                      <a16:colId xmlns:a16="http://schemas.microsoft.com/office/drawing/2014/main" val="426110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of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nlogn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6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1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2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4.29E+09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2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1.84E+19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8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61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AA2AA-369D-4421-A758-3944604B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15" y="388460"/>
            <a:ext cx="6132174" cy="5752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386A1-4D82-491D-B9DE-1E0AC8709C42}"/>
              </a:ext>
            </a:extLst>
          </p:cNvPr>
          <p:cNvSpPr txBox="1"/>
          <p:nvPr/>
        </p:nvSpPr>
        <p:spPr>
          <a:xfrm>
            <a:off x="1905856" y="2984643"/>
            <a:ext cx="7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3B7C6-65A7-40EA-9674-359D907CAF26}"/>
              </a:ext>
            </a:extLst>
          </p:cNvPr>
          <p:cNvSpPr txBox="1"/>
          <p:nvPr/>
        </p:nvSpPr>
        <p:spPr>
          <a:xfrm>
            <a:off x="5649074" y="6284874"/>
            <a:ext cx="71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9131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14F-A34D-4F09-870C-607E4AB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Slowest to Fastest growing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7BDE4-6027-4907-9362-04F6076FAA98}"/>
              </a:ext>
            </a:extLst>
          </p:cNvPr>
          <p:cNvSpPr txBox="1"/>
          <p:nvPr/>
        </p:nvSpPr>
        <p:spPr>
          <a:xfrm>
            <a:off x="6226888" y="1934963"/>
            <a:ext cx="11719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log n</a:t>
            </a:r>
          </a:p>
          <a:p>
            <a:r>
              <a:rPr lang="en-US" sz="2000" dirty="0"/>
              <a:t>n</a:t>
            </a:r>
          </a:p>
          <a:p>
            <a:r>
              <a:rPr lang="en-US" sz="2000" dirty="0"/>
              <a:t>n log n</a:t>
            </a:r>
          </a:p>
          <a:p>
            <a:r>
              <a:rPr lang="en-US" sz="2000" dirty="0"/>
              <a:t>n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n</a:t>
            </a:r>
            <a:r>
              <a:rPr lang="en-US" sz="2000" baseline="30000" dirty="0"/>
              <a:t>3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n</a:t>
            </a:r>
            <a:r>
              <a:rPr lang="en-US" sz="2000" baseline="30000" dirty="0"/>
              <a:t>k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n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k</a:t>
            </a:r>
            <a:r>
              <a:rPr lang="en-US" sz="2000" baseline="30000" dirty="0"/>
              <a:t>n</a:t>
            </a:r>
          </a:p>
          <a:p>
            <a:r>
              <a:rPr lang="en-US" sz="2000" dirty="0"/>
              <a:t>n!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05D2F1-C528-4AF0-996A-6D08ED91AB60}"/>
              </a:ext>
            </a:extLst>
          </p:cNvPr>
          <p:cNvCxnSpPr>
            <a:cxnSpLocks/>
          </p:cNvCxnSpPr>
          <p:nvPr/>
        </p:nvCxnSpPr>
        <p:spPr>
          <a:xfrm>
            <a:off x="5907341" y="2230885"/>
            <a:ext cx="0" cy="36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BA928-EE23-411C-B28F-46E5597227DF}"/>
              </a:ext>
            </a:extLst>
          </p:cNvPr>
          <p:cNvSpPr txBox="1"/>
          <p:nvPr/>
        </p:nvSpPr>
        <p:spPr>
          <a:xfrm>
            <a:off x="3036014" y="2230885"/>
            <a:ext cx="266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Slowest growing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EDAA0-227F-4C51-B015-0F987A8A4DF4}"/>
              </a:ext>
            </a:extLst>
          </p:cNvPr>
          <p:cNvSpPr txBox="1"/>
          <p:nvPr/>
        </p:nvSpPr>
        <p:spPr>
          <a:xfrm>
            <a:off x="3138607" y="5249775"/>
            <a:ext cx="266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Fastest growing function</a:t>
            </a:r>
          </a:p>
        </p:txBody>
      </p:sp>
    </p:spTree>
    <p:extLst>
      <p:ext uri="{BB962C8B-B14F-4D97-AF65-F5344CB8AC3E}">
        <p14:creationId xmlns:p14="http://schemas.microsoft.com/office/powerpoint/2010/main" val="40211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B859-1AB4-4FE9-863D-B6868436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finding Big 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1534-E7CB-4437-83FA-CF7353A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Given any function F(n) , the following are the rules to finding Big O:</a:t>
            </a:r>
          </a:p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/>
            </a:pPr>
            <a:r>
              <a:rPr lang="en-US" dirty="0"/>
              <a:t>Always consider the fastest growing term of n </a:t>
            </a:r>
          </a:p>
          <a:p>
            <a:pPr marL="502920" indent="-457200">
              <a:buAutoNum type="arabicPeriod"/>
            </a:pPr>
            <a:r>
              <a:rPr lang="en-US" dirty="0"/>
              <a:t>Ignore all coefficients</a:t>
            </a:r>
          </a:p>
          <a:p>
            <a:pPr marL="502920" indent="-457200">
              <a:buAutoNum type="arabicPeriod"/>
            </a:pPr>
            <a:r>
              <a:rPr lang="en-US" dirty="0"/>
              <a:t>If f(n) is a constant , according to rule 2 f(n) belongs to O(1)</a:t>
            </a:r>
          </a:p>
          <a:p>
            <a:pPr marL="502920" indent="-457200">
              <a:buAutoNum type="arabicPeriod"/>
            </a:pPr>
            <a:r>
              <a:rPr lang="en-US" dirty="0"/>
              <a:t>Base of the log is not important  </a:t>
            </a:r>
          </a:p>
        </p:txBody>
      </p:sp>
    </p:spTree>
    <p:extLst>
      <p:ext uri="{BB962C8B-B14F-4D97-AF65-F5344CB8AC3E}">
        <p14:creationId xmlns:p14="http://schemas.microsoft.com/office/powerpoint/2010/main" val="158856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B3F7-645F-4002-9496-D377343F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&amp; Tight </a:t>
            </a:r>
            <a:r>
              <a:rPr lang="en-US" dirty="0" err="1"/>
              <a:t>Upperbounds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7F06-DB14-4E8C-A956-5CF07FF4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5n+4 can also belong to O(n</a:t>
            </a:r>
            <a:r>
              <a:rPr lang="en-US" sz="2800" baseline="30000" dirty="0"/>
              <a:t>2</a:t>
            </a:r>
            <a:r>
              <a:rPr lang="en-US" sz="2800" dirty="0"/>
              <a:t>), this is called the loose upper bound. All loose upper bounds are correct.</a:t>
            </a:r>
          </a:p>
          <a:p>
            <a:pPr marL="45720" indent="0">
              <a:buNone/>
            </a:pPr>
            <a:r>
              <a:rPr lang="en-US" sz="2800" dirty="0"/>
              <a:t>f(n) must belong O(n</a:t>
            </a:r>
            <a:r>
              <a:rPr lang="en-US" sz="2800" baseline="30000" dirty="0"/>
              <a:t>m</a:t>
            </a:r>
            <a:r>
              <a:rPr lang="en-US" sz="2800" dirty="0"/>
              <a:t>) where m is the highest power of n in the function, this is called a tight upper bound.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g(n) is the smallest possible function to satisfy the Big O definition.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4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AB642-7070-4319-A3E1-70D6AB60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0C27F-B27C-497A-8586-94ADD613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ways to measure complexity:</a:t>
            </a:r>
          </a:p>
          <a:p>
            <a:pPr lvl="1"/>
            <a:r>
              <a:rPr lang="en-US" sz="2800" dirty="0"/>
              <a:t>Space Complexity – How much space does an Algorithm occupy in memory</a:t>
            </a:r>
          </a:p>
          <a:p>
            <a:pPr lvl="1"/>
            <a:r>
              <a:rPr lang="en-US" sz="2800" dirty="0"/>
              <a:t>Time Complexity – How much time does an Algorithm take to execute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2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18FC-5CAA-4E33-AA7C-908B69FF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A61E-237D-4822-B963-2F0D9B1A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Logarithmic Rules</a:t>
            </a:r>
          </a:p>
          <a:p>
            <a:pPr lvl="1"/>
            <a:r>
              <a:rPr lang="en-US" dirty="0"/>
              <a:t>Goodrich , Chapter 4 , Proposition 4.1</a:t>
            </a:r>
          </a:p>
          <a:p>
            <a:r>
              <a:rPr lang="en-US" dirty="0"/>
              <a:t>Summation Formulae</a:t>
            </a:r>
          </a:p>
          <a:p>
            <a:pPr lvl="1"/>
            <a:r>
              <a:rPr lang="en-US" dirty="0"/>
              <a:t>Goodrich, Chapter 4, Page 149</a:t>
            </a:r>
          </a:p>
          <a:p>
            <a:r>
              <a:rPr lang="en-US" dirty="0"/>
              <a:t>Exponent Rules</a:t>
            </a:r>
          </a:p>
          <a:p>
            <a:pPr lvl="1"/>
            <a:r>
              <a:rPr lang="en-US" dirty="0"/>
              <a:t>Goodrich, Chapter 4, Proposition 4.4</a:t>
            </a:r>
          </a:p>
          <a:p>
            <a:r>
              <a:rPr lang="en-US" dirty="0"/>
              <a:t>Properties of Big O, Chapter 4 , Example 4.7 to Example 4.13</a:t>
            </a:r>
          </a:p>
        </p:txBody>
      </p:sp>
    </p:spTree>
    <p:extLst>
      <p:ext uri="{BB962C8B-B14F-4D97-AF65-F5344CB8AC3E}">
        <p14:creationId xmlns:p14="http://schemas.microsoft.com/office/powerpoint/2010/main" val="22024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E007-E2D7-4416-B915-CD499563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23FB-812F-4F85-A617-74E7D4C4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by running programs using various inputs and calculating elapsed time, it’s a reasonable measure of how efficient the algorithm 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startTime</a:t>
            </a:r>
            <a:r>
              <a:rPr lang="en-US" dirty="0"/>
              <a:t>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/* Run the algorithm */</a:t>
            </a:r>
          </a:p>
          <a:p>
            <a:pPr marL="0" indent="0">
              <a:buNone/>
            </a:pPr>
            <a:r>
              <a:rPr lang="en-US" dirty="0"/>
              <a:t>long end Time = </a:t>
            </a:r>
            <a:r>
              <a:rPr lang="en-US" dirty="0" err="1"/>
              <a:t>System.currentTimeMillis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elapsedTime</a:t>
            </a:r>
            <a:r>
              <a:rPr lang="en-US" dirty="0"/>
              <a:t> = </a:t>
            </a:r>
            <a:r>
              <a:rPr lang="en-US" dirty="0" err="1"/>
              <a:t>endTime</a:t>
            </a:r>
            <a:r>
              <a:rPr lang="en-US" dirty="0"/>
              <a:t> – </a:t>
            </a:r>
            <a:r>
              <a:rPr lang="en-US" dirty="0" err="1"/>
              <a:t>startTime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not a reliable way to measure algorithm efficiency. Why?</a:t>
            </a:r>
          </a:p>
        </p:txBody>
      </p:sp>
    </p:spTree>
    <p:extLst>
      <p:ext uri="{BB962C8B-B14F-4D97-AF65-F5344CB8AC3E}">
        <p14:creationId xmlns:p14="http://schemas.microsoft.com/office/powerpoint/2010/main" val="30921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DBD1-6034-4F8B-B0A0-47F71D7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1499-E769-45EA-AA8B-1D1E1F92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10055352" cy="640080"/>
          </a:xfrm>
        </p:spPr>
        <p:txBody>
          <a:bodyPr/>
          <a:lstStyle/>
          <a:p>
            <a:r>
              <a:rPr lang="en-US" dirty="0"/>
              <a:t>Experimental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070B6-94C4-4ECC-B5A7-4BCB8A66B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19322"/>
            <a:ext cx="9979152" cy="3383280"/>
          </a:xfrm>
        </p:spPr>
        <p:txBody>
          <a:bodyPr/>
          <a:lstStyle/>
          <a:p>
            <a:r>
              <a:rPr lang="en-US" dirty="0"/>
              <a:t>Direct comparisons of running times of algorithms is difficult.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Dependent on Hardware and Software conditions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CPU must not run any other programs.</a:t>
            </a:r>
          </a:p>
          <a:p>
            <a:r>
              <a:rPr lang="en-US" dirty="0"/>
              <a:t>Run it on different inputs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number of runs / input combinations</a:t>
            </a:r>
          </a:p>
          <a:p>
            <a:r>
              <a:rPr lang="en-US" dirty="0"/>
              <a:t>Record exact running times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feasible for an algorithm that takes a long time to execute</a:t>
            </a:r>
          </a:p>
          <a:p>
            <a:r>
              <a:rPr lang="en-US" dirty="0"/>
              <a:t>Fully code and implement an algorithm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Developing fully working systems in early stages is a waste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25720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F75391-EEFE-4ABB-8FB5-24B7D8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EXPERIMENTAL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34A81A-D1A8-4DBF-A679-CD77ABCD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independent of hardware and software</a:t>
            </a:r>
          </a:p>
          <a:p>
            <a:r>
              <a:rPr lang="en-US" dirty="0"/>
              <a:t>Needs only a high level description of the algorithm instead of complete implementation</a:t>
            </a:r>
          </a:p>
          <a:p>
            <a:r>
              <a:rPr lang="en-US" dirty="0"/>
              <a:t>All possible input are taken in consideration</a:t>
            </a:r>
          </a:p>
          <a:p>
            <a:pPr marL="0" indent="0">
              <a:buNone/>
            </a:pPr>
            <a:r>
              <a:rPr lang="en-US" dirty="0"/>
              <a:t>Developing an effective strategy by :</a:t>
            </a:r>
          </a:p>
          <a:p>
            <a:r>
              <a:rPr lang="en-US" dirty="0"/>
              <a:t>Count primitive Operations (memory access, mathematical operations, comparisons, method calls and returns, assignment operations)</a:t>
            </a:r>
          </a:p>
          <a:p>
            <a:r>
              <a:rPr lang="en-US" dirty="0"/>
              <a:t>Measure operations in terms of input size</a:t>
            </a:r>
          </a:p>
          <a:p>
            <a:r>
              <a:rPr lang="en-US" dirty="0"/>
              <a:t>Focus on the Worst-Case Input – if an algorithm is efficient with the worst possible input , it is effective. Designing with worst case inputs leads to better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2616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9AF2-00DB-4152-BF24-08F2406A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Model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6A02-95F6-44E6-B3C9-50F3C490B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Assumptions to make before calculating complexity of Algorithms:</a:t>
            </a:r>
          </a:p>
          <a:p>
            <a:pPr marL="45720" indent="0">
              <a:buNone/>
            </a:pPr>
            <a:r>
              <a:rPr lang="en-US" sz="2800" dirty="0"/>
              <a:t>	1. We have Infinite Memory</a:t>
            </a:r>
          </a:p>
          <a:p>
            <a:pPr marL="45720" indent="0">
              <a:buNone/>
            </a:pPr>
            <a:r>
              <a:rPr lang="en-US" sz="2800" dirty="0"/>
              <a:t>	2. Each operations (Mathematical, Comparison, 	Assignment) takes one unit of time.</a:t>
            </a:r>
          </a:p>
          <a:p>
            <a:pPr marL="45720" indent="0">
              <a:buNone/>
            </a:pPr>
            <a:r>
              <a:rPr lang="en-US" sz="2800" dirty="0"/>
              <a:t>	3. Each memory access takes one unit of time.</a:t>
            </a:r>
          </a:p>
          <a:p>
            <a:pPr marL="45720" indent="0">
              <a:buNone/>
            </a:pPr>
            <a:r>
              <a:rPr lang="en-US" sz="2800" dirty="0"/>
              <a:t>	4. Data may be accessed from the RAM or the Disk, we 	assume that all data access is done from RAM.</a:t>
            </a:r>
          </a:p>
        </p:txBody>
      </p:sp>
    </p:spTree>
    <p:extLst>
      <p:ext uri="{BB962C8B-B14F-4D97-AF65-F5344CB8AC3E}">
        <p14:creationId xmlns:p14="http://schemas.microsoft.com/office/powerpoint/2010/main" val="41973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D6EE-02C7-4440-88AB-EF3E6D2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D176-F442-4CED-8E3A-540D083F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/>
              <a:t>Calculating the time the algorithm takes to execute based on the size of the input is called asymptotic analysis.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S</a:t>
            </a:r>
            <a:r>
              <a:rPr lang="en-US" sz="3200" dirty="0"/>
              <a:t>ize of input (n)    -&gt; Running time of algorithm</a:t>
            </a:r>
          </a:p>
          <a:p>
            <a:pPr marL="45720" indent="0" algn="ctr">
              <a:buNone/>
            </a:pPr>
            <a:r>
              <a:rPr lang="en-US" sz="3200" dirty="0"/>
              <a:t>Small size of n   -&gt; Less running time</a:t>
            </a:r>
          </a:p>
          <a:p>
            <a:pPr marL="45720" indent="0" algn="ctr">
              <a:buNone/>
            </a:pPr>
            <a:r>
              <a:rPr lang="en-US" sz="3200" dirty="0"/>
              <a:t>Bigger size of n -&gt; More running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74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807-36A8-4934-AA22-20ACA7F5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FF2A-763B-4854-817F-BA588C04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 size is increased     -&gt;      Running time also increases</a:t>
            </a:r>
          </a:p>
          <a:p>
            <a:r>
              <a:rPr lang="en-US" sz="2800" dirty="0"/>
              <a:t>Input size is doubled        -&gt;      Running time may double,                 				                 triple, quadruple, increase                      					      100 times even</a:t>
            </a:r>
          </a:p>
          <a:p>
            <a:endParaRPr lang="en-US" sz="2800" dirty="0"/>
          </a:p>
          <a:p>
            <a:r>
              <a:rPr lang="en-US" sz="2800" dirty="0"/>
              <a:t>Comparing algorithms based on how they perform when the input size increases can help us judge which algorithm is better.</a:t>
            </a:r>
          </a:p>
        </p:txBody>
      </p:sp>
    </p:spTree>
    <p:extLst>
      <p:ext uri="{BB962C8B-B14F-4D97-AF65-F5344CB8AC3E}">
        <p14:creationId xmlns:p14="http://schemas.microsoft.com/office/powerpoint/2010/main" val="6802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7D3B52-D54D-40AD-8B62-EF090B59BF2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213129"/>
              </p:ext>
            </p:extLst>
          </p:nvPr>
        </p:nvGraphicFramePr>
        <p:xfrm>
          <a:off x="467497" y="457200"/>
          <a:ext cx="11296137" cy="207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216">
                  <a:extLst>
                    <a:ext uri="{9D8B030D-6E8A-4147-A177-3AD203B41FA5}">
                      <a16:colId xmlns:a16="http://schemas.microsoft.com/office/drawing/2014/main" val="552058928"/>
                    </a:ext>
                  </a:extLst>
                </a:gridCol>
                <a:gridCol w="1251251">
                  <a:extLst>
                    <a:ext uri="{9D8B030D-6E8A-4147-A177-3AD203B41FA5}">
                      <a16:colId xmlns:a16="http://schemas.microsoft.com/office/drawing/2014/main" val="4128281728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2988341275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1178322226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4240950202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2633719903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2362632813"/>
                    </a:ext>
                  </a:extLst>
                </a:gridCol>
              </a:tblGrid>
              <a:tr h="628272">
                <a:tc>
                  <a:txBody>
                    <a:bodyPr/>
                    <a:lstStyle/>
                    <a:p>
                      <a:r>
                        <a:rPr lang="en-US" sz="2400" dirty="0"/>
                        <a:t>Input Size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10000</a:t>
                      </a:r>
                    </a:p>
                  </a:txBody>
                  <a:tcPr marL="38000" marR="38000"/>
                </a:tc>
                <a:extLst>
                  <a:ext uri="{0D108BD9-81ED-4DB2-BD59-A6C34878D82A}">
                    <a16:rowId xmlns:a16="http://schemas.microsoft.com/office/drawing/2014/main" val="3603138027"/>
                  </a:ext>
                </a:extLst>
              </a:tr>
              <a:tr h="628272">
                <a:tc>
                  <a:txBody>
                    <a:bodyPr/>
                    <a:lstStyle/>
                    <a:p>
                      <a:r>
                        <a:rPr lang="en-US" sz="2400" dirty="0"/>
                        <a:t>Algorithm A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20 000</a:t>
                      </a:r>
                    </a:p>
                  </a:txBody>
                  <a:tcPr marL="38000" marR="38000"/>
                </a:tc>
                <a:extLst>
                  <a:ext uri="{0D108BD9-81ED-4DB2-BD59-A6C34878D82A}">
                    <a16:rowId xmlns:a16="http://schemas.microsoft.com/office/drawing/2014/main" val="2098896859"/>
                  </a:ext>
                </a:extLst>
              </a:tr>
              <a:tr h="628272">
                <a:tc>
                  <a:txBody>
                    <a:bodyPr/>
                    <a:lstStyle/>
                    <a:p>
                      <a:r>
                        <a:rPr lang="en-US" sz="2400" dirty="0"/>
                        <a:t>Algorithm B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10 000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1 000 000</a:t>
                      </a:r>
                    </a:p>
                  </a:txBody>
                  <a:tcPr marL="38000" marR="380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100 000 000</a:t>
                      </a:r>
                    </a:p>
                  </a:txBody>
                  <a:tcPr marL="38000" marR="38000"/>
                </a:tc>
                <a:extLst>
                  <a:ext uri="{0D108BD9-81ED-4DB2-BD59-A6C34878D82A}">
                    <a16:rowId xmlns:a16="http://schemas.microsoft.com/office/drawing/2014/main" val="2172563926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FB0EC-06C6-4ED6-893F-BF850D04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96" y="2695422"/>
            <a:ext cx="11296137" cy="3641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45720" indent="0">
              <a:buNone/>
            </a:pPr>
            <a:r>
              <a:rPr lang="en-US" sz="2800" dirty="0"/>
              <a:t>By observing how the running time increases based on increase in input size, we can determine which is a more efficient algorithm.</a:t>
            </a:r>
          </a:p>
          <a:p>
            <a:endParaRPr lang="en-US" sz="2800" dirty="0"/>
          </a:p>
          <a:p>
            <a:r>
              <a:rPr lang="en-US" sz="2800" dirty="0"/>
              <a:t>We calculate the rate of growth of algorithms, how the running grows with increasing input size.</a:t>
            </a:r>
          </a:p>
          <a:p>
            <a:r>
              <a:rPr lang="en-US" sz="2800" dirty="0"/>
              <a:t>We use BIG O notation to find the rate of growth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185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1101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Rockwell</vt:lpstr>
      <vt:lpstr>Rockwell Condensed</vt:lpstr>
      <vt:lpstr>Wingdings</vt:lpstr>
      <vt:lpstr>Wood Type</vt:lpstr>
      <vt:lpstr>COMPLEXITY ANALYSIS</vt:lpstr>
      <vt:lpstr>Analysis of Algorithms</vt:lpstr>
      <vt:lpstr>Empirical ANALYIS</vt:lpstr>
      <vt:lpstr>CHALLENGES</vt:lpstr>
      <vt:lpstr>BEYOND EXPERIMENTAL ANALYSIS</vt:lpstr>
      <vt:lpstr>RAM Model of Computation</vt:lpstr>
      <vt:lpstr>ASYMPTOTIC ANALYSIS</vt:lpstr>
      <vt:lpstr>Change in running time</vt:lpstr>
      <vt:lpstr>PowerPoint Presentation</vt:lpstr>
      <vt:lpstr>Big O Notation</vt:lpstr>
      <vt:lpstr>Big O – Formal definition</vt:lpstr>
      <vt:lpstr>PowerPoint Presentation</vt:lpstr>
      <vt:lpstr>PowerPoint Presentation</vt:lpstr>
      <vt:lpstr>COMMON ASYMPTOTIC FUNCTIONS</vt:lpstr>
      <vt:lpstr>Comparing Growth Rates</vt:lpstr>
      <vt:lpstr>PowerPoint Presentation</vt:lpstr>
      <vt:lpstr>Slowest to Fastest growing functions</vt:lpstr>
      <vt:lpstr>Rules of finding Big O</vt:lpstr>
      <vt:lpstr>Loose &amp; Tight Upperbounds</vt:lpstr>
      <vt:lpstr>Additional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2020-01-30T16:46:51Z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