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21" d="100"/>
          <a:sy n="21" d="100"/>
        </p:scale>
        <p:origin x="1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9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0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9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04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81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64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1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2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3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F8AB-0B08-4669-8666-2FC51DCC1125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2065-F3DB-4F6C-9A88-654B6FED0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80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://www.neuroeconla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80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3377828" y="29550644"/>
            <a:ext cx="10168972" cy="302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1000"/>
            <a:ext cx="431292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80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248400"/>
            <a:ext cx="8001000" cy="263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80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457200" y="624840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128093"/>
            <a:ext cx="762252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Anterior cingulate cortex used within reinforcement learning systems for optimizing behaviour (Holroyd &amp; Coles, 2002).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also learn without reinforcement.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clear what neural structures are recruited in these instances. 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P300 component of the human event-related brain potential (ERP) shown to be used for the processing of novel stimuli (Spencer,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Donchin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854588"/>
            <a:ext cx="76992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89538">
              <a:spcBef>
                <a:spcPts val="0"/>
              </a:spcBef>
              <a:defRPr/>
            </a:pPr>
            <a:r>
              <a:rPr lang="en-CA" sz="5400" b="1" dirty="0">
                <a:latin typeface="Times New Roman" pitchFamily="18" charset="0"/>
                <a:cs typeface="Times New Roman" pitchFamily="18" charset="0"/>
              </a:rPr>
              <a:t>RESEARCH AIM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Elaborate on the role of the P300 ERP component in implicit learning of stimulus frequencies – learning driven by the stimulus itself and not reward feedback.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58699" y="460923"/>
            <a:ext cx="33194594" cy="510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74554" tIns="137277" rIns="274554" bIns="137277" anchor="ctr">
            <a:spAutoFit/>
          </a:bodyPr>
          <a:lstStyle/>
          <a:p>
            <a:pPr algn="ctr"/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Learning Without Feedback: Does the P300 ERP Component </a:t>
            </a:r>
            <a:br>
              <a:rPr lang="en-US" sz="9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Encode an Implicit Prediction Error</a:t>
            </a:r>
          </a:p>
          <a:p>
            <a:pPr algn="ctr"/>
            <a:r>
              <a:rPr lang="en-US" sz="7200" b="1" u="sng" dirty="0">
                <a:latin typeface="Times New Roman" pitchFamily="18" charset="0"/>
                <a:cs typeface="Times New Roman" pitchFamily="18" charset="0"/>
              </a:rPr>
              <a:t>Stephen</a:t>
            </a:r>
            <a:r>
              <a:rPr lang="en-US" sz="7200" b="1" u="sng" cap="all" dirty="0">
                <a:latin typeface="Times New Roman" pitchFamily="18" charset="0"/>
                <a:cs typeface="Times New Roman" pitchFamily="18" charset="0"/>
              </a:rPr>
              <a:t> J.C. L</a:t>
            </a:r>
            <a:r>
              <a:rPr lang="en-US" sz="7200" b="1" u="sng" dirty="0">
                <a:latin typeface="Times New Roman" pitchFamily="18" charset="0"/>
                <a:cs typeface="Times New Roman" pitchFamily="18" charset="0"/>
              </a:rPr>
              <a:t>uehr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, Francisco L.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Colino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, Olav</a:t>
            </a:r>
            <a:r>
              <a:rPr lang="en-US" sz="7200" cap="all" dirty="0">
                <a:latin typeface="Times New Roman" pitchFamily="18" charset="0"/>
                <a:cs typeface="Times New Roman" pitchFamily="18" charset="0"/>
              </a:rPr>
              <a:t> E.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Krigolson 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Neuroeconomics Laboratory, University of Victoria</a:t>
            </a:r>
            <a:endParaRPr lang="en-CA" sz="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49004" y="6212930"/>
            <a:ext cx="34818083" cy="5980091"/>
            <a:chOff x="15514516" y="7722413"/>
            <a:chExt cx="63998951" cy="3618723"/>
          </a:xfrm>
        </p:grpSpPr>
        <p:sp>
          <p:nvSpPr>
            <p:cNvPr id="13" name="Rectangle 12"/>
            <p:cNvSpPr/>
            <p:nvPr/>
          </p:nvSpPr>
          <p:spPr>
            <a:xfrm>
              <a:off x="15514516" y="7743874"/>
              <a:ext cx="63998951" cy="3597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800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15794642" y="7722413"/>
              <a:ext cx="14706600" cy="65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latin typeface="Times New Roman" pitchFamily="18" charset="0"/>
                  <a:cs typeface="Times New Roman" pitchFamily="18" charset="0"/>
                </a:rPr>
                <a:t>METHODS</a:t>
              </a:r>
            </a:p>
          </p:txBody>
        </p:sp>
        <p:sp>
          <p:nvSpPr>
            <p:cNvPr id="16" name="TextBox 99"/>
            <p:cNvSpPr txBox="1">
              <a:spLocks noChangeArrowheads="1"/>
            </p:cNvSpPr>
            <p:nvPr/>
          </p:nvSpPr>
          <p:spPr bwMode="auto">
            <a:xfrm>
              <a:off x="27156309" y="10705058"/>
              <a:ext cx="14134013" cy="353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6946839" y="7799243"/>
            <a:ext cx="2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>
            <a:off x="11818159" y="9438799"/>
            <a:ext cx="2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16942882" y="9404159"/>
            <a:ext cx="0" cy="14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13526935" y="8633508"/>
            <a:ext cx="0" cy="14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43688" y="12497828"/>
            <a:ext cx="34823400" cy="16762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66"/>
          <p:cNvSpPr txBox="1">
            <a:spLocks noChangeArrowheads="1"/>
          </p:cNvSpPr>
          <p:nvPr/>
        </p:nvSpPr>
        <p:spPr bwMode="auto">
          <a:xfrm>
            <a:off x="8959484" y="13768856"/>
            <a:ext cx="138178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 were two stimulus conditions in this experiment. The first condition had a frequent : infrequent stimulus ratio of 60/40%, while the second had a ratio of 90/10%. Participants were not told these ratios.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8959484" y="12782570"/>
            <a:ext cx="97536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786" tIns="54393" rIns="108786" bIns="54393">
            <a:spAutoFit/>
          </a:bodyPr>
          <a:lstStyle/>
          <a:p>
            <a:pPr defTabSz="5189538">
              <a:spcBef>
                <a:spcPct val="50000"/>
              </a:spcBef>
            </a:pPr>
            <a:r>
              <a:rPr lang="en-CA" sz="66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610600" y="29565600"/>
            <a:ext cx="24418623" cy="302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8763000" y="29354489"/>
            <a:ext cx="6219622" cy="11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786" tIns="54393" rIns="108786" bIns="54393">
            <a:spAutoFit/>
          </a:bodyPr>
          <a:lstStyle/>
          <a:p>
            <a:pPr defTabSz="5189538">
              <a:spcBef>
                <a:spcPct val="50000"/>
              </a:spcBef>
            </a:pPr>
            <a:r>
              <a:rPr lang="en-CA" sz="6600" b="1" dirty="0">
                <a:latin typeface="Times New Roman" pitchFamily="18" charset="0"/>
                <a:cs typeface="Times New Roman" pitchFamily="18" charset="0"/>
              </a:rPr>
              <a:t>DISCUSSION</a:t>
            </a:r>
          </a:p>
        </p:txBody>
      </p:sp>
      <p:sp>
        <p:nvSpPr>
          <p:cNvPr id="198" name="Text Box 100"/>
          <p:cNvSpPr txBox="1">
            <a:spLocks noChangeArrowheads="1"/>
          </p:cNvSpPr>
          <p:nvPr/>
        </p:nvSpPr>
        <p:spPr bwMode="auto">
          <a:xfrm>
            <a:off x="8654145" y="30284002"/>
            <a:ext cx="16361226" cy="226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786" tIns="54393" rIns="108786" bIns="54393">
            <a:spAutoFit/>
          </a:bodyPr>
          <a:lstStyle/>
          <a:p>
            <a:pPr marL="457200" indent="-457200" defTabSz="51895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P300 amplitude was dependent on stimulus probability, as found in previous studies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Nieuwenhuis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Aston-Jones, &amp; Cohen, 2005).</a:t>
            </a:r>
          </a:p>
          <a:p>
            <a:pPr marL="457200" indent="-457200" defTabSz="51895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Trial-by-trial analysis revealed that the first trial in each block for a given stimulus produced extremely similar P300 amplitude for both frequent and infrequent stimuli. </a:t>
            </a:r>
          </a:p>
          <a:p>
            <a:pPr marL="457200" indent="-457200" defTabSz="51895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 the next few trials P300 amplitude began to scale to become representative of the stimulus probabilities. </a:t>
            </a:r>
          </a:p>
        </p:txBody>
      </p:sp>
      <p:sp>
        <p:nvSpPr>
          <p:cNvPr id="203" name="TextBox 56"/>
          <p:cNvSpPr txBox="1">
            <a:spLocks noChangeArrowheads="1"/>
          </p:cNvSpPr>
          <p:nvPr/>
        </p:nvSpPr>
        <p:spPr bwMode="auto">
          <a:xfrm>
            <a:off x="34597002" y="7440159"/>
            <a:ext cx="8601428" cy="28007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EEG data were then processed offline using standard techniques available on our laboratory website, www.neuroeconlab.com.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Statistical analyses were performed and data were plotted for inspection.</a:t>
            </a: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23" y="16569259"/>
            <a:ext cx="7918027" cy="9207534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39" y="23229865"/>
            <a:ext cx="11529506" cy="4577214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2591" y="1192226"/>
            <a:ext cx="2694666" cy="3664014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50" y="15810873"/>
            <a:ext cx="10913637" cy="5456818"/>
          </a:xfrm>
          <a:prstGeom prst="rect">
            <a:avLst/>
          </a:prstGeom>
        </p:spPr>
      </p:pic>
      <p:sp>
        <p:nvSpPr>
          <p:cNvPr id="217" name="TextBox 47"/>
          <p:cNvSpPr txBox="1">
            <a:spLocks noChangeArrowheads="1"/>
          </p:cNvSpPr>
          <p:nvPr/>
        </p:nvSpPr>
        <p:spPr bwMode="auto">
          <a:xfrm>
            <a:off x="10378020" y="27850269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Peak P300 amplitude by trial</a:t>
            </a:r>
          </a:p>
        </p:txBody>
      </p:sp>
      <p:sp>
        <p:nvSpPr>
          <p:cNvPr id="219" name="Rectangle 83"/>
          <p:cNvSpPr>
            <a:spLocks noChangeArrowheads="1"/>
          </p:cNvSpPr>
          <p:nvPr/>
        </p:nvSpPr>
        <p:spPr bwMode="auto">
          <a:xfrm>
            <a:off x="16888953" y="23737938"/>
            <a:ext cx="2888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Electrode </a:t>
            </a:r>
            <a:r>
              <a:rPr lang="en-US" altLang="en-US" sz="3200" b="1" dirty="0" err="1"/>
              <a:t>Pz</a:t>
            </a:r>
            <a:endParaRPr lang="en-US" altLang="en-US" sz="3200" dirty="0"/>
          </a:p>
        </p:txBody>
      </p:sp>
      <p:cxnSp>
        <p:nvCxnSpPr>
          <p:cNvPr id="220" name="Straight Arrow Connector 82"/>
          <p:cNvCxnSpPr>
            <a:cxnSpLocks noChangeShapeType="1"/>
          </p:cNvCxnSpPr>
          <p:nvPr/>
        </p:nvCxnSpPr>
        <p:spPr bwMode="auto">
          <a:xfrm rot="5400000" flipH="1" flipV="1">
            <a:off x="12087048" y="17301368"/>
            <a:ext cx="531813" cy="15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TextBox 47"/>
          <p:cNvSpPr txBox="1">
            <a:spLocks noChangeArrowheads="1"/>
          </p:cNvSpPr>
          <p:nvPr/>
        </p:nvSpPr>
        <p:spPr bwMode="auto">
          <a:xfrm>
            <a:off x="11628260" y="17477654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Stimulus Onset</a:t>
            </a:r>
          </a:p>
        </p:txBody>
      </p:sp>
      <p:sp>
        <p:nvSpPr>
          <p:cNvPr id="227" name="Rectangle 83"/>
          <p:cNvSpPr>
            <a:spLocks noChangeArrowheads="1"/>
          </p:cNvSpPr>
          <p:nvPr/>
        </p:nvSpPr>
        <p:spPr bwMode="auto">
          <a:xfrm>
            <a:off x="15832793" y="15901160"/>
            <a:ext cx="264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Electrode </a:t>
            </a:r>
            <a:r>
              <a:rPr lang="en-US" altLang="en-US" sz="3200" b="1" dirty="0" err="1"/>
              <a:t>Pz</a:t>
            </a:r>
            <a:endParaRPr lang="en-US" altLang="en-US" sz="3200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28645503" y="13760943"/>
            <a:ext cx="14901297" cy="12175674"/>
            <a:chOff x="31739411" y="13433036"/>
            <a:chExt cx="11537783" cy="9427386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43" t="95922" r="36514" b="673"/>
            <a:stretch/>
          </p:blipFill>
          <p:spPr>
            <a:xfrm>
              <a:off x="34566972" y="22197205"/>
              <a:ext cx="5892037" cy="663217"/>
            </a:xfrm>
            <a:prstGeom prst="rect">
              <a:avLst/>
            </a:prstGeom>
          </p:spPr>
        </p:pic>
        <p:grpSp>
          <p:nvGrpSpPr>
            <p:cNvPr id="245" name="Group 244"/>
            <p:cNvGrpSpPr/>
            <p:nvPr/>
          </p:nvGrpSpPr>
          <p:grpSpPr>
            <a:xfrm>
              <a:off x="31739411" y="13433036"/>
              <a:ext cx="11537783" cy="8315104"/>
              <a:chOff x="31739411" y="13433036"/>
              <a:chExt cx="11537783" cy="8315104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39411" y="13981048"/>
                <a:ext cx="11537783" cy="7767092"/>
                <a:chOff x="31739411" y="20889672"/>
                <a:chExt cx="11537783" cy="7767092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31739411" y="25306275"/>
                  <a:ext cx="11537783" cy="3350489"/>
                  <a:chOff x="31776190" y="25389645"/>
                  <a:chExt cx="11537783" cy="3350489"/>
                </a:xfrm>
              </p:grpSpPr>
              <p:pic>
                <p:nvPicPr>
                  <p:cNvPr id="211" name="Picture 210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247"/>
                  <a:stretch/>
                </p:blipFill>
                <p:spPr>
                  <a:xfrm>
                    <a:off x="31776190" y="25395480"/>
                    <a:ext cx="3599695" cy="3338818"/>
                  </a:xfrm>
                  <a:prstGeom prst="rect">
                    <a:avLst/>
                  </a:prstGeom>
                </p:spPr>
              </p:pic>
              <p:pic>
                <p:nvPicPr>
                  <p:cNvPr id="212" name="Picture 211"/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247"/>
                  <a:stretch/>
                </p:blipFill>
                <p:spPr>
                  <a:xfrm>
                    <a:off x="34422219" y="25395480"/>
                    <a:ext cx="3599695" cy="3338819"/>
                  </a:xfrm>
                  <a:prstGeom prst="rect">
                    <a:avLst/>
                  </a:prstGeom>
                </p:spPr>
              </p:pic>
              <p:pic>
                <p:nvPicPr>
                  <p:cNvPr id="213" name="Picture 212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923"/>
                  <a:stretch/>
                </p:blipFill>
                <p:spPr>
                  <a:xfrm>
                    <a:off x="37068248" y="25389645"/>
                    <a:ext cx="3599695" cy="3350489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247"/>
                  <a:stretch/>
                </p:blipFill>
                <p:spPr>
                  <a:xfrm>
                    <a:off x="39714278" y="25395479"/>
                    <a:ext cx="3599695" cy="33388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8" name="Group 227"/>
                <p:cNvGrpSpPr/>
                <p:nvPr/>
              </p:nvGrpSpPr>
              <p:grpSpPr>
                <a:xfrm>
                  <a:off x="31803863" y="20889672"/>
                  <a:ext cx="11324183" cy="3346915"/>
                  <a:chOff x="31840642" y="20973042"/>
                  <a:chExt cx="11324183" cy="3346915"/>
                </a:xfrm>
              </p:grpSpPr>
              <p:pic>
                <p:nvPicPr>
                  <p:cNvPr id="222" name="Picture 221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272"/>
                  <a:stretch/>
                </p:blipFill>
                <p:spPr>
                  <a:xfrm>
                    <a:off x="31840642" y="20977532"/>
                    <a:ext cx="3599695" cy="3337934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/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679"/>
                  <a:stretch/>
                </p:blipFill>
                <p:spPr>
                  <a:xfrm>
                    <a:off x="34415471" y="20984870"/>
                    <a:ext cx="3599695" cy="3323258"/>
                  </a:xfrm>
                  <a:prstGeom prst="rect">
                    <a:avLst/>
                  </a:prstGeom>
                </p:spPr>
              </p:pic>
              <p:pic>
                <p:nvPicPr>
                  <p:cNvPr id="224" name="Picture 223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22"/>
                  <a:stretch/>
                </p:blipFill>
                <p:spPr>
                  <a:xfrm>
                    <a:off x="36990300" y="20973042"/>
                    <a:ext cx="3599695" cy="3346915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/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17"/>
                  <a:stretch/>
                </p:blipFill>
                <p:spPr>
                  <a:xfrm>
                    <a:off x="39565130" y="20980147"/>
                    <a:ext cx="3599695" cy="33327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1" name="TextBox 47"/>
              <p:cNvSpPr txBox="1">
                <a:spLocks noChangeArrowheads="1"/>
              </p:cNvSpPr>
              <p:nvPr/>
            </p:nvSpPr>
            <p:spPr bwMode="auto">
              <a:xfrm>
                <a:off x="32552063" y="13445667"/>
                <a:ext cx="2103294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40% - Trial 1</a:t>
                </a:r>
              </a:p>
            </p:txBody>
          </p:sp>
          <p:sp>
            <p:nvSpPr>
              <p:cNvPr id="232" name="TextBox 47"/>
              <p:cNvSpPr txBox="1">
                <a:spLocks noChangeArrowheads="1"/>
              </p:cNvSpPr>
              <p:nvPr/>
            </p:nvSpPr>
            <p:spPr bwMode="auto">
              <a:xfrm>
                <a:off x="35133640" y="13439892"/>
                <a:ext cx="2103294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60% - Trial 1</a:t>
                </a:r>
              </a:p>
            </p:txBody>
          </p:sp>
          <p:sp>
            <p:nvSpPr>
              <p:cNvPr id="233" name="TextBox 47"/>
              <p:cNvSpPr txBox="1">
                <a:spLocks noChangeArrowheads="1"/>
              </p:cNvSpPr>
              <p:nvPr/>
            </p:nvSpPr>
            <p:spPr bwMode="auto">
              <a:xfrm>
                <a:off x="37778744" y="13433036"/>
                <a:ext cx="2103294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10% - Trial 1</a:t>
                </a:r>
              </a:p>
            </p:txBody>
          </p:sp>
          <p:sp>
            <p:nvSpPr>
              <p:cNvPr id="234" name="TextBox 47"/>
              <p:cNvSpPr txBox="1">
                <a:spLocks noChangeArrowheads="1"/>
              </p:cNvSpPr>
              <p:nvPr/>
            </p:nvSpPr>
            <p:spPr bwMode="auto">
              <a:xfrm>
                <a:off x="40276551" y="13448860"/>
                <a:ext cx="2103294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90% - Trial 1</a:t>
                </a:r>
              </a:p>
            </p:txBody>
          </p:sp>
          <p:sp>
            <p:nvSpPr>
              <p:cNvPr id="240" name="TextBox 47"/>
              <p:cNvSpPr txBox="1">
                <a:spLocks noChangeArrowheads="1"/>
              </p:cNvSpPr>
              <p:nvPr/>
            </p:nvSpPr>
            <p:spPr bwMode="auto">
              <a:xfrm>
                <a:off x="32552063" y="17843425"/>
                <a:ext cx="2187064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40% - Trial 30</a:t>
                </a:r>
              </a:p>
            </p:txBody>
          </p:sp>
          <p:sp>
            <p:nvSpPr>
              <p:cNvPr id="241" name="TextBox 47"/>
              <p:cNvSpPr txBox="1">
                <a:spLocks noChangeArrowheads="1"/>
              </p:cNvSpPr>
              <p:nvPr/>
            </p:nvSpPr>
            <p:spPr bwMode="auto">
              <a:xfrm>
                <a:off x="35133640" y="17837650"/>
                <a:ext cx="2220992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60% - Trial 30</a:t>
                </a:r>
              </a:p>
            </p:txBody>
          </p:sp>
          <p:sp>
            <p:nvSpPr>
              <p:cNvPr id="242" name="TextBox 47"/>
              <p:cNvSpPr txBox="1">
                <a:spLocks noChangeArrowheads="1"/>
              </p:cNvSpPr>
              <p:nvPr/>
            </p:nvSpPr>
            <p:spPr bwMode="auto">
              <a:xfrm>
                <a:off x="37778743" y="17830794"/>
                <a:ext cx="2170139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10% - Trial 30</a:t>
                </a:r>
              </a:p>
            </p:txBody>
          </p:sp>
          <p:sp>
            <p:nvSpPr>
              <p:cNvPr id="243" name="TextBox 47"/>
              <p:cNvSpPr txBox="1">
                <a:spLocks noChangeArrowheads="1"/>
              </p:cNvSpPr>
              <p:nvPr/>
            </p:nvSpPr>
            <p:spPr bwMode="auto">
              <a:xfrm>
                <a:off x="40276551" y="17846618"/>
                <a:ext cx="2306812" cy="405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90% - Trial 30</a:t>
                </a:r>
              </a:p>
            </p:txBody>
          </p:sp>
        </p:grpSp>
      </p:grpSp>
      <p:sp>
        <p:nvSpPr>
          <p:cNvPr id="244" name="TextBox 47"/>
          <p:cNvSpPr txBox="1">
            <a:spLocks noChangeArrowheads="1"/>
          </p:cNvSpPr>
          <p:nvPr/>
        </p:nvSpPr>
        <p:spPr bwMode="auto">
          <a:xfrm>
            <a:off x="31497976" y="26468084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Increased P300 amplitude and differentiation as trial count increases</a:t>
            </a:r>
          </a:p>
        </p:txBody>
      </p:sp>
      <p:sp>
        <p:nvSpPr>
          <p:cNvPr id="218" name="TextBox 47"/>
          <p:cNvSpPr txBox="1">
            <a:spLocks noChangeArrowheads="1"/>
          </p:cNvSpPr>
          <p:nvPr/>
        </p:nvSpPr>
        <p:spPr bwMode="auto">
          <a:xfrm>
            <a:off x="20949384" y="25598222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P300 amplitude comparison by frequency for Trial 1</a:t>
            </a:r>
          </a:p>
        </p:txBody>
      </p:sp>
      <p:sp>
        <p:nvSpPr>
          <p:cNvPr id="120" name="TextBox 47"/>
          <p:cNvSpPr txBox="1">
            <a:spLocks noChangeArrowheads="1"/>
          </p:cNvSpPr>
          <p:nvPr/>
        </p:nvSpPr>
        <p:spPr bwMode="auto">
          <a:xfrm>
            <a:off x="9952630" y="21406432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Mean P300 Grand Average waveforms time locked to stimulus presentation. </a:t>
            </a:r>
          </a:p>
        </p:txBody>
      </p:sp>
      <p:sp>
        <p:nvSpPr>
          <p:cNvPr id="247" name="TextBox 17"/>
          <p:cNvSpPr txBox="1">
            <a:spLocks noChangeArrowheads="1"/>
          </p:cNvSpPr>
          <p:nvPr/>
        </p:nvSpPr>
        <p:spPr bwMode="auto">
          <a:xfrm>
            <a:off x="381000" y="24064395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56236" y="25107344"/>
            <a:ext cx="762252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Holroyd, C. B., &amp; Coles, M. G. H. (2002). The neural basis of human error processing: reinforcement learning, dopamine, and the error-related negativity. Psychological Review, 109(4), 679–709. 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Nieuwenhuis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Aston-Jones, G., &amp; Cohen, J. D. (2005). Decision making, the P3, and the locus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coeruleus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--norepinephrine system. Psychological Bulletin, 131(4), 510–532. 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Spencer, K. M.,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Donchin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(2001). Spatiotemporal analysis of the late ERP responses to deviant stimuli. Psychophysiology, 38(2), 343–358. </a:t>
            </a:r>
          </a:p>
        </p:txBody>
      </p:sp>
      <p:sp>
        <p:nvSpPr>
          <p:cNvPr id="249" name="Text Box 100"/>
          <p:cNvSpPr txBox="1">
            <a:spLocks noChangeArrowheads="1"/>
          </p:cNvSpPr>
          <p:nvPr/>
        </p:nvSpPr>
        <p:spPr bwMode="auto">
          <a:xfrm>
            <a:off x="33488407" y="29583888"/>
            <a:ext cx="9946857" cy="312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786" tIns="54393" rIns="108786" bIns="54393">
            <a:spAutoFit/>
          </a:bodyPr>
          <a:lstStyle/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Stephen J.C. Luehr</a:t>
            </a: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Neuroeconomics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Laboratory</a:t>
            </a: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Department of Exercise Science, Physical and Health Education</a:t>
            </a: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University of Victoria</a:t>
            </a: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Victoria, BC, Canada</a:t>
            </a: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Web: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14"/>
              </a:rPr>
              <a:t>www.neuroeconlab.com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defTabSz="5189538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Email: sluehr@uvic.ca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95300" y="18096506"/>
            <a:ext cx="769922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89538">
              <a:spcBef>
                <a:spcPts val="0"/>
              </a:spcBef>
              <a:defRPr/>
            </a:pPr>
            <a:r>
              <a:rPr lang="en-CA" sz="5400" b="1" dirty="0">
                <a:latin typeface="Times New Roman" pitchFamily="18" charset="0"/>
                <a:cs typeface="Times New Roman" pitchFamily="18" charset="0"/>
              </a:rPr>
              <a:t>HYPOTHESIS</a:t>
            </a:r>
          </a:p>
          <a:p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hypothesised that the amplitude of the P300 ERP component reflected an implicit prediction error – the difference between the expected frequency of a given stimulus and its actual frequency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28936" y="7128093"/>
            <a:ext cx="7622525" cy="2197677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2" name="Rectangle 251"/>
          <p:cNvSpPr/>
          <p:nvPr/>
        </p:nvSpPr>
        <p:spPr>
          <a:xfrm>
            <a:off x="428936" y="9516969"/>
            <a:ext cx="7622525" cy="1301909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4" name="Rectangle 253"/>
          <p:cNvSpPr/>
          <p:nvPr/>
        </p:nvSpPr>
        <p:spPr>
          <a:xfrm>
            <a:off x="428936" y="12503184"/>
            <a:ext cx="7622525" cy="2257518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3" name="Rectangle 252"/>
          <p:cNvSpPr/>
          <p:nvPr/>
        </p:nvSpPr>
        <p:spPr>
          <a:xfrm>
            <a:off x="428936" y="11010077"/>
            <a:ext cx="7622525" cy="1301909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5" name="TextBox 56"/>
          <p:cNvSpPr txBox="1">
            <a:spLocks noChangeArrowheads="1"/>
          </p:cNvSpPr>
          <p:nvPr/>
        </p:nvSpPr>
        <p:spPr bwMode="auto">
          <a:xfrm>
            <a:off x="20063862" y="6610553"/>
            <a:ext cx="13884077" cy="45243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University student volunteers (n = 18)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Oddball Task variant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Presented with series of 30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squares and asked to classify based on frequency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Two separate blocks: One with 40/60% frequency pairs, and one with 10/90% pairs.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Keypress responses based on whether they assessed the square as frequent or infrequent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20019191" y="6531617"/>
            <a:ext cx="13884077" cy="60565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7" name="Rectangle 256"/>
          <p:cNvSpPr/>
          <p:nvPr/>
        </p:nvSpPr>
        <p:spPr>
          <a:xfrm>
            <a:off x="20019191" y="7281493"/>
            <a:ext cx="13884077" cy="60565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8" name="Rectangle 257"/>
          <p:cNvSpPr/>
          <p:nvPr/>
        </p:nvSpPr>
        <p:spPr>
          <a:xfrm>
            <a:off x="20019191" y="8031369"/>
            <a:ext cx="13884077" cy="1082056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9" name="Rectangle 258"/>
          <p:cNvSpPr/>
          <p:nvPr/>
        </p:nvSpPr>
        <p:spPr>
          <a:xfrm>
            <a:off x="20019191" y="9257650"/>
            <a:ext cx="13884077" cy="60565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0" name="Rectangle 259"/>
          <p:cNvSpPr/>
          <p:nvPr/>
        </p:nvSpPr>
        <p:spPr>
          <a:xfrm>
            <a:off x="20019191" y="10007528"/>
            <a:ext cx="13884077" cy="1035088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3" name="TextBox 262"/>
          <p:cNvSpPr txBox="1"/>
          <p:nvPr/>
        </p:nvSpPr>
        <p:spPr>
          <a:xfrm>
            <a:off x="24854067" y="29806992"/>
            <a:ext cx="86071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suggest that the amplitude of the P300 reflects an expectancy driven prediction error.  Specifically, a reinforcement learning process is taking place based on implicit violations of frequency rather than feedback. </a:t>
            </a:r>
          </a:p>
          <a:p>
            <a:endParaRPr lang="en-CA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735" y="1192226"/>
            <a:ext cx="2694666" cy="36640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818309" y="7084885"/>
            <a:ext cx="11119401" cy="4989872"/>
            <a:chOff x="8818309" y="7084885"/>
            <a:chExt cx="11119401" cy="4989872"/>
          </a:xfrm>
        </p:grpSpPr>
        <p:grpSp>
          <p:nvGrpSpPr>
            <p:cNvPr id="262" name="Group 261"/>
            <p:cNvGrpSpPr/>
            <p:nvPr/>
          </p:nvGrpSpPr>
          <p:grpSpPr>
            <a:xfrm>
              <a:off x="8818309" y="7084885"/>
              <a:ext cx="11119401" cy="4989872"/>
              <a:chOff x="8818309" y="7084885"/>
              <a:chExt cx="11119401" cy="4989872"/>
            </a:xfrm>
          </p:grpSpPr>
          <p:sp>
            <p:nvSpPr>
              <p:cNvPr id="30" name="Rectangle 39"/>
              <p:cNvSpPr>
                <a:spLocks noChangeArrowheads="1"/>
              </p:cNvSpPr>
              <p:nvPr/>
            </p:nvSpPr>
            <p:spPr bwMode="auto">
              <a:xfrm>
                <a:off x="9009838" y="7084885"/>
                <a:ext cx="2030048" cy="1514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8818309" y="7440970"/>
                <a:ext cx="11119401" cy="4633787"/>
                <a:chOff x="8818309" y="7440970"/>
                <a:chExt cx="11119401" cy="4633787"/>
              </a:xfrm>
            </p:grpSpPr>
            <p:sp>
              <p:nvSpPr>
                <p:cNvPr id="31" name="Rectangle 41"/>
                <p:cNvSpPr>
                  <a:spLocks noChangeArrowheads="1"/>
                </p:cNvSpPr>
                <p:nvPr/>
              </p:nvSpPr>
              <p:spPr bwMode="auto">
                <a:xfrm>
                  <a:off x="10733596" y="7440970"/>
                  <a:ext cx="2026274" cy="15180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Rectangle 45"/>
                <p:cNvSpPr>
                  <a:spLocks noChangeArrowheads="1"/>
                </p:cNvSpPr>
                <p:nvPr/>
              </p:nvSpPr>
              <p:spPr bwMode="auto">
                <a:xfrm>
                  <a:off x="12457355" y="7939490"/>
                  <a:ext cx="2026274" cy="15180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1669462" y="8080246"/>
                  <a:ext cx="252813" cy="2248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4181113" y="8295575"/>
                  <a:ext cx="2026274" cy="15180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Rectangle 52"/>
                <p:cNvSpPr>
                  <a:spLocks noChangeArrowheads="1"/>
                </p:cNvSpPr>
                <p:nvPr/>
              </p:nvSpPr>
              <p:spPr bwMode="auto">
                <a:xfrm>
                  <a:off x="15904871" y="8722878"/>
                  <a:ext cx="2026274" cy="15180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Rectangle 53"/>
                <p:cNvSpPr>
                  <a:spLocks noChangeArrowheads="1"/>
                </p:cNvSpPr>
                <p:nvPr/>
              </p:nvSpPr>
              <p:spPr bwMode="auto">
                <a:xfrm>
                  <a:off x="15160909" y="8921650"/>
                  <a:ext cx="252813" cy="22177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24394" y="9221398"/>
                  <a:ext cx="2030048" cy="15180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Rectangle 61"/>
                <p:cNvSpPr>
                  <a:spLocks noChangeArrowheads="1"/>
                </p:cNvSpPr>
                <p:nvPr/>
              </p:nvSpPr>
              <p:spPr bwMode="auto">
                <a:xfrm>
                  <a:off x="18622080" y="9862351"/>
                  <a:ext cx="253284" cy="221696"/>
                </a:xfrm>
                <a:prstGeom prst="rect">
                  <a:avLst/>
                </a:prstGeom>
                <a:solidFill>
                  <a:srgbClr val="3333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8818309" y="8651661"/>
                  <a:ext cx="1938874" cy="7055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Times New Roman" pitchFamily="18" charset="0"/>
                      <a:cs typeface="Times New Roman" pitchFamily="18" charset="0"/>
                    </a:rPr>
                    <a:t>500 ms</a:t>
                  </a:r>
                </a:p>
              </p:txBody>
            </p:sp>
            <p:sp>
              <p:nvSpPr>
                <p:cNvPr id="43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12457356" y="9577483"/>
                  <a:ext cx="1938874" cy="7055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500 ms</a:t>
                  </a:r>
                </a:p>
              </p:txBody>
            </p:sp>
            <p:sp>
              <p:nvSpPr>
                <p:cNvPr id="44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16000635" y="10289654"/>
                  <a:ext cx="1938874" cy="7055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Times New Roman" pitchFamily="18" charset="0"/>
                      <a:cs typeface="Times New Roman" pitchFamily="18" charset="0"/>
                    </a:rPr>
                    <a:t>500 ms</a:t>
                  </a:r>
                </a:p>
              </p:txBody>
            </p:sp>
            <p:sp>
              <p:nvSpPr>
                <p:cNvPr id="45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10372208" y="9007746"/>
                  <a:ext cx="2266985" cy="1286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Until </a:t>
                  </a:r>
                </a:p>
                <a:p>
                  <a:pPr algn="ctr"/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response</a:t>
                  </a:r>
                </a:p>
              </p:txBody>
            </p:sp>
            <p:sp>
              <p:nvSpPr>
                <p:cNvPr id="46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13886356" y="9825241"/>
                  <a:ext cx="2266985" cy="1286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>
                      <a:latin typeface="Times New Roman" pitchFamily="18" charset="0"/>
                      <a:cs typeface="Times New Roman" pitchFamily="18" charset="0"/>
                    </a:rPr>
                    <a:t>Until </a:t>
                  </a:r>
                </a:p>
                <a:p>
                  <a:pPr algn="ctr"/>
                  <a:r>
                    <a:rPr lang="en-US" sz="2800">
                      <a:latin typeface="Times New Roman" pitchFamily="18" charset="0"/>
                      <a:cs typeface="Times New Roman" pitchFamily="18" charset="0"/>
                    </a:rPr>
                    <a:t>response</a:t>
                  </a:r>
                </a:p>
              </p:txBody>
            </p:sp>
            <p:sp>
              <p:nvSpPr>
                <p:cNvPr id="47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17670725" y="10788173"/>
                  <a:ext cx="2266985" cy="1286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Until </a:t>
                  </a:r>
                </a:p>
                <a:p>
                  <a:pPr algn="ctr"/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response</a:t>
                  </a:r>
                </a:p>
              </p:txBody>
            </p:sp>
            <p:sp>
              <p:nvSpPr>
                <p:cNvPr id="23" name="Line 54"/>
                <p:cNvSpPr>
                  <a:spLocks noChangeShapeType="1"/>
                </p:cNvSpPr>
                <p:nvPr/>
              </p:nvSpPr>
              <p:spPr bwMode="auto">
                <a:xfrm>
                  <a:off x="9007033" y="9928264"/>
                  <a:ext cx="8044338" cy="17805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lg" len="lg"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" name="Plus 14"/>
            <p:cNvSpPr/>
            <p:nvPr/>
          </p:nvSpPr>
          <p:spPr>
            <a:xfrm>
              <a:off x="16776666" y="9340414"/>
              <a:ext cx="283043" cy="28304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102"/>
            <p:cNvSpPr/>
            <p:nvPr/>
          </p:nvSpPr>
          <p:spPr>
            <a:xfrm>
              <a:off x="9880824" y="7700825"/>
              <a:ext cx="283043" cy="28304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lus 103"/>
            <p:cNvSpPr/>
            <p:nvPr/>
          </p:nvSpPr>
          <p:spPr>
            <a:xfrm>
              <a:off x="13328970" y="8557185"/>
              <a:ext cx="283043" cy="28304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622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Luehr</dc:creator>
  <cp:lastModifiedBy>Stephen Luehr</cp:lastModifiedBy>
  <cp:revision>30</cp:revision>
  <dcterms:created xsi:type="dcterms:W3CDTF">2016-12-12T22:26:41Z</dcterms:created>
  <dcterms:modified xsi:type="dcterms:W3CDTF">2018-05-29T22:56:31Z</dcterms:modified>
</cp:coreProperties>
</file>