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60" r:id="rId5"/>
    <p:sldId id="261" r:id="rId6"/>
    <p:sldId id="262" r:id="rId7"/>
    <p:sldId id="268" r:id="rId8"/>
    <p:sldId id="264" r:id="rId9"/>
    <p:sldId id="269" r:id="rId10"/>
    <p:sldId id="270" r:id="rId11"/>
    <p:sldId id="272" r:id="rId12"/>
    <p:sldId id="273" r:id="rId13"/>
    <p:sldId id="271" r:id="rId14"/>
    <p:sldId id="274" r:id="rId15"/>
    <p:sldId id="276" r:id="rId16"/>
    <p:sldId id="275" r:id="rId17"/>
    <p:sldId id="277" r:id="rId18"/>
    <p:sldId id="278" r:id="rId19"/>
    <p:sldId id="279" r:id="rId20"/>
    <p:sldId id="282" r:id="rId21"/>
    <p:sldId id="283" r:id="rId22"/>
    <p:sldId id="284" r:id="rId23"/>
    <p:sldId id="285" r:id="rId24"/>
    <p:sldId id="280" r:id="rId25"/>
    <p:sldId id="281" r:id="rId26"/>
    <p:sldId id="265" r:id="rId27"/>
    <p:sldId id="286" r:id="rId28"/>
    <p:sldId id="287" r:id="rId29"/>
    <p:sldId id="288"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A17F92-2FEC-205A-ABEF-39C62D9C6DF0}"/>
              </a:ext>
            </a:extLst>
          </p:cNvPr>
          <p:cNvPicPr>
            <a:picLocks noChangeAspect="1"/>
          </p:cNvPicPr>
          <p:nvPr/>
        </p:nvPicPr>
        <p:blipFill>
          <a:blip r:embed="rId2"/>
          <a:stretch>
            <a:fillRect/>
          </a:stretch>
        </p:blipFill>
        <p:spPr>
          <a:xfrm>
            <a:off x="2535570" y="95416"/>
            <a:ext cx="6749796" cy="3212326"/>
          </a:xfrm>
          <a:prstGeom prst="rect">
            <a:avLst/>
          </a:prstGeom>
        </p:spPr>
      </p:pic>
      <p:pic>
        <p:nvPicPr>
          <p:cNvPr id="3" name="Picture 2">
            <a:extLst>
              <a:ext uri="{FF2B5EF4-FFF2-40B4-BE49-F238E27FC236}">
                <a16:creationId xmlns:a16="http://schemas.microsoft.com/office/drawing/2014/main" id="{877039CD-3393-2ADD-74C9-9FCC4AF0A229}"/>
              </a:ext>
            </a:extLst>
          </p:cNvPr>
          <p:cNvPicPr>
            <a:picLocks noChangeAspect="1"/>
          </p:cNvPicPr>
          <p:nvPr/>
        </p:nvPicPr>
        <p:blipFill>
          <a:blip r:embed="rId3"/>
          <a:stretch>
            <a:fillRect/>
          </a:stretch>
        </p:blipFill>
        <p:spPr>
          <a:xfrm>
            <a:off x="2535570" y="3212327"/>
            <a:ext cx="6749796" cy="3918204"/>
          </a:xfrm>
          <a:prstGeom prst="rect">
            <a:avLst/>
          </a:prstGeom>
        </p:spPr>
      </p:pic>
    </p:spTree>
    <p:extLst>
      <p:ext uri="{BB962C8B-B14F-4D97-AF65-F5344CB8AC3E}">
        <p14:creationId xmlns:p14="http://schemas.microsoft.com/office/powerpoint/2010/main" val="13099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12-C971-BD9C-F85A-7A745D72930E}"/>
              </a:ext>
            </a:extLst>
          </p:cNvPr>
          <p:cNvSpPr>
            <a:spLocks noGrp="1"/>
          </p:cNvSpPr>
          <p:nvPr>
            <p:ph type="title"/>
          </p:nvPr>
        </p:nvSpPr>
        <p:spPr>
          <a:xfrm>
            <a:off x="302148" y="304633"/>
            <a:ext cx="8596668" cy="1320800"/>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ARCHITECTURE</a:t>
            </a:r>
          </a:p>
        </p:txBody>
      </p:sp>
      <p:sp>
        <p:nvSpPr>
          <p:cNvPr id="3" name="Content Placeholder 2">
            <a:extLst>
              <a:ext uri="{FF2B5EF4-FFF2-40B4-BE49-F238E27FC236}">
                <a16:creationId xmlns:a16="http://schemas.microsoft.com/office/drawing/2014/main" id="{1542E820-F14E-5E26-D7A1-DE1F09055161}"/>
              </a:ext>
            </a:extLst>
          </p:cNvPr>
          <p:cNvSpPr>
            <a:spLocks noGrp="1"/>
          </p:cNvSpPr>
          <p:nvPr>
            <p:ph idx="1"/>
          </p:nvPr>
        </p:nvSpPr>
        <p:spPr>
          <a:xfrm>
            <a:off x="198025" y="1940534"/>
            <a:ext cx="9881484" cy="6755592"/>
          </a:xfrm>
        </p:spPr>
        <p:txBody>
          <a:bodyPr/>
          <a:lstStyle/>
          <a:p>
            <a:pPr marL="0" indent="0">
              <a:lnSpc>
                <a:spcPct val="150000"/>
              </a:lnSpc>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3">
            <a:extLst>
              <a:ext uri="{FF2B5EF4-FFF2-40B4-BE49-F238E27FC236}">
                <a16:creationId xmlns:a16="http://schemas.microsoft.com/office/drawing/2014/main" id="{B3213C66-4567-B716-7CEB-4983236DB302}"/>
              </a:ext>
            </a:extLst>
          </p:cNvPr>
          <p:cNvSpPr>
            <a:spLocks noChangeArrowheads="1"/>
          </p:cNvSpPr>
          <p:nvPr/>
        </p:nvSpPr>
        <p:spPr bwMode="auto">
          <a:xfrm>
            <a:off x="529424" y="2774320"/>
            <a:ext cx="495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C8714FC-5C9C-9BCB-A1FF-62E2BFEDD657}"/>
              </a:ext>
            </a:extLst>
          </p:cNvPr>
          <p:cNvSpPr>
            <a:spLocks noChangeArrowheads="1"/>
          </p:cNvSpPr>
          <p:nvPr/>
        </p:nvSpPr>
        <p:spPr bwMode="auto">
          <a:xfrm>
            <a:off x="302150" y="801877"/>
            <a:ext cx="4924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97FC71D-707B-9808-243B-74E6596D07FC}"/>
              </a:ext>
            </a:extLst>
          </p:cNvPr>
          <p:cNvSpPr>
            <a:spLocks noChangeArrowheads="1"/>
          </p:cNvSpPr>
          <p:nvPr/>
        </p:nvSpPr>
        <p:spPr bwMode="auto">
          <a:xfrm>
            <a:off x="378350" y="2266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53C3763-5582-B0DF-D415-2B0EA13EACFB}"/>
              </a:ext>
            </a:extLst>
          </p:cNvPr>
          <p:cNvSpPr txBox="1"/>
          <p:nvPr/>
        </p:nvSpPr>
        <p:spPr>
          <a:xfrm>
            <a:off x="1766114" y="4917467"/>
            <a:ext cx="10034546"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0FCAEC23-132A-D4B5-A08D-7BDA5224B703}"/>
              </a:ext>
            </a:extLst>
          </p:cNvPr>
          <p:cNvPicPr>
            <a:picLocks noChangeAspect="1"/>
          </p:cNvPicPr>
          <p:nvPr/>
        </p:nvPicPr>
        <p:blipFill>
          <a:blip r:embed="rId2"/>
          <a:stretch>
            <a:fillRect/>
          </a:stretch>
        </p:blipFill>
        <p:spPr>
          <a:xfrm>
            <a:off x="302149" y="1134835"/>
            <a:ext cx="11168671" cy="5453743"/>
          </a:xfrm>
          <a:prstGeom prst="rect">
            <a:avLst/>
          </a:prstGeom>
        </p:spPr>
      </p:pic>
    </p:spTree>
    <p:extLst>
      <p:ext uri="{BB962C8B-B14F-4D97-AF65-F5344CB8AC3E}">
        <p14:creationId xmlns:p14="http://schemas.microsoft.com/office/powerpoint/2010/main" val="260189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14F-D66D-98EA-6D65-EB0FE211C1A9}"/>
              </a:ext>
            </a:extLst>
          </p:cNvPr>
          <p:cNvSpPr>
            <a:spLocks noGrp="1"/>
          </p:cNvSpPr>
          <p:nvPr>
            <p:ph type="title"/>
          </p:nvPr>
        </p:nvSpPr>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MODULES</a:t>
            </a:r>
          </a:p>
        </p:txBody>
      </p:sp>
      <p:sp>
        <p:nvSpPr>
          <p:cNvPr id="3" name="Content Placeholder 2">
            <a:extLst>
              <a:ext uri="{FF2B5EF4-FFF2-40B4-BE49-F238E27FC236}">
                <a16:creationId xmlns:a16="http://schemas.microsoft.com/office/drawing/2014/main" id="{C619ECDC-AB12-7633-F0C6-66FB419B846F}"/>
              </a:ext>
            </a:extLst>
          </p:cNvPr>
          <p:cNvSpPr>
            <a:spLocks noGrp="1"/>
          </p:cNvSpPr>
          <p:nvPr>
            <p:ph idx="1"/>
          </p:nvPr>
        </p:nvSpPr>
        <p:spPr>
          <a:xfrm>
            <a:off x="612020" y="1747157"/>
            <a:ext cx="8596668" cy="3975798"/>
          </a:xfrm>
        </p:spPr>
        <p:txBody>
          <a:bodyPr>
            <a:normAutofit/>
          </a:bodyPr>
          <a:lstStyle/>
          <a:p>
            <a:pPr>
              <a:lnSpc>
                <a:spcPct val="150000"/>
              </a:lnSpc>
            </a:pPr>
            <a:r>
              <a:rPr lang="en-IN" sz="2000" dirty="0"/>
              <a:t>Convolutional Neural Networks</a:t>
            </a:r>
          </a:p>
          <a:p>
            <a:pPr>
              <a:lnSpc>
                <a:spcPct val="150000"/>
              </a:lnSpc>
            </a:pPr>
            <a:endParaRPr lang="en-IN" sz="2000" dirty="0"/>
          </a:p>
          <a:p>
            <a:pPr>
              <a:lnSpc>
                <a:spcPct val="150000"/>
              </a:lnSpc>
            </a:pPr>
            <a:r>
              <a:rPr lang="en-IN" sz="2000" dirty="0"/>
              <a:t>Spatially Indexed Attention Module</a:t>
            </a:r>
          </a:p>
          <a:p>
            <a:pPr>
              <a:lnSpc>
                <a:spcPct val="150000"/>
              </a:lnSpc>
            </a:pPr>
            <a:endParaRPr lang="en-IN" sz="2000" dirty="0"/>
          </a:p>
          <a:p>
            <a:pPr>
              <a:lnSpc>
                <a:spcPct val="150000"/>
              </a:lnSpc>
            </a:pPr>
            <a:r>
              <a:rPr lang="en-IN" sz="2000" dirty="0"/>
              <a:t>Human Age Estimation</a:t>
            </a:r>
          </a:p>
        </p:txBody>
      </p:sp>
    </p:spTree>
    <p:extLst>
      <p:ext uri="{BB962C8B-B14F-4D97-AF65-F5344CB8AC3E}">
        <p14:creationId xmlns:p14="http://schemas.microsoft.com/office/powerpoint/2010/main" val="26565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BC47-343A-0AE2-6FE6-675FF8A3F7A4}"/>
              </a:ext>
            </a:extLst>
          </p:cNvPr>
          <p:cNvSpPr>
            <a:spLocks noGrp="1"/>
          </p:cNvSpPr>
          <p:nvPr>
            <p:ph type="title"/>
          </p:nvPr>
        </p:nvSpPr>
        <p:spPr>
          <a:xfrm>
            <a:off x="128694" y="130175"/>
            <a:ext cx="8596668" cy="686463"/>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Convolutional Neural Networks</a:t>
            </a:r>
          </a:p>
        </p:txBody>
      </p:sp>
      <p:sp>
        <p:nvSpPr>
          <p:cNvPr id="3" name="Content Placeholder 2">
            <a:extLst>
              <a:ext uri="{FF2B5EF4-FFF2-40B4-BE49-F238E27FC236}">
                <a16:creationId xmlns:a16="http://schemas.microsoft.com/office/drawing/2014/main" id="{08F85E23-C909-ABC2-62DA-442E69693EEA}"/>
              </a:ext>
            </a:extLst>
          </p:cNvPr>
          <p:cNvSpPr>
            <a:spLocks noGrp="1"/>
          </p:cNvSpPr>
          <p:nvPr>
            <p:ph idx="1"/>
          </p:nvPr>
        </p:nvSpPr>
        <p:spPr>
          <a:xfrm>
            <a:off x="128694" y="816638"/>
            <a:ext cx="9521492" cy="5560308"/>
          </a:xfrm>
        </p:spPr>
        <p:txBody>
          <a:bodyPr>
            <a:normAutofit fontScale="92500" lnSpcReduction="10000"/>
          </a:bodyPr>
          <a:lstStyle/>
          <a:p>
            <a:pPr algn="just">
              <a:lnSpc>
                <a:spcPct val="150000"/>
              </a:lnSpc>
              <a:spcAft>
                <a:spcPts val="1000"/>
              </a:spcAft>
              <a:buFont typeface="Wingdings" panose="05000000000000000000" pitchFamily="2" charset="2"/>
              <a:buChar char="q"/>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hese kinds of methods rely on sophisticated feature design. In this work, we propose a novel end-to-end architecture for age estimation from facial expression videos, which is able to automatically learn the static appearance in each single image and the temporal dynamics contained in the facial expression simultaneously. </a:t>
            </a:r>
          </a:p>
          <a:p>
            <a:pPr algn="just">
              <a:lnSpc>
                <a:spcPct val="150000"/>
              </a:lnSpc>
              <a:spcAft>
                <a:spcPts val="1000"/>
              </a:spcAft>
              <a:buFont typeface="Wingdings" panose="05000000000000000000" pitchFamily="2" charset="2"/>
              <a:buChar char="q"/>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particular, we employ convolutional neural networks (CNNs) to model the static appearance due to its successful representation learning in the image domain. In this way, both static appearance and temporal dynamics can be integrated seamlessly in an end-to end manner. </a:t>
            </a:r>
          </a:p>
          <a:p>
            <a:pPr algn="just">
              <a:lnSpc>
                <a:spcPct val="150000"/>
              </a:lnSpc>
              <a:spcAft>
                <a:spcPts val="1000"/>
              </a:spcAft>
              <a:buFont typeface="Wingdings" panose="05000000000000000000" pitchFamily="2" charset="2"/>
              <a:buChar char="q"/>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 key benefit of this design is that the learned static appearance features and temporal dynamic features are optimized jointly, which can lead to better performance for the final task of age estimation.</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801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2D9A-1603-186E-F2DF-C362E234FDB5}"/>
              </a:ext>
            </a:extLst>
          </p:cNvPr>
          <p:cNvSpPr>
            <a:spLocks noGrp="1"/>
          </p:cNvSpPr>
          <p:nvPr>
            <p:ph type="title"/>
          </p:nvPr>
        </p:nvSpPr>
        <p:spPr>
          <a:xfrm>
            <a:off x="0" y="260391"/>
            <a:ext cx="8596668" cy="662609"/>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Spatially Indexed Attention Module</a:t>
            </a:r>
          </a:p>
        </p:txBody>
      </p:sp>
      <p:sp>
        <p:nvSpPr>
          <p:cNvPr id="5" name="AutoShape 4" descr="A typical CNN age estimation system. An age estimation system follows a...  | Download Scientific Diagram">
            <a:extLst>
              <a:ext uri="{FF2B5EF4-FFF2-40B4-BE49-F238E27FC236}">
                <a16:creationId xmlns:a16="http://schemas.microsoft.com/office/drawing/2014/main" id="{CD2D02A9-4E79-5AF6-CF22-6D7C18FDB219}"/>
              </a:ext>
            </a:extLst>
          </p:cNvPr>
          <p:cNvSpPr>
            <a:spLocks noGrp="1" noChangeAspect="1" noChangeArrowheads="1"/>
          </p:cNvSpPr>
          <p:nvPr>
            <p:ph idx="1"/>
          </p:nvPr>
        </p:nvSpPr>
        <p:spPr bwMode="auto">
          <a:xfrm>
            <a:off x="677863" y="1489075"/>
            <a:ext cx="8596312" cy="3879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a:p>
            <a:pPr marL="0" indent="0">
              <a:buNone/>
            </a:pPr>
            <a:endParaRPr lang="en-IN" dirty="0"/>
          </a:p>
        </p:txBody>
      </p:sp>
      <p:grpSp>
        <p:nvGrpSpPr>
          <p:cNvPr id="3" name="Group 2">
            <a:extLst>
              <a:ext uri="{FF2B5EF4-FFF2-40B4-BE49-F238E27FC236}">
                <a16:creationId xmlns:a16="http://schemas.microsoft.com/office/drawing/2014/main" id="{AF83C689-710C-F2B9-C49F-82D5A6B7052D}"/>
              </a:ext>
            </a:extLst>
          </p:cNvPr>
          <p:cNvGrpSpPr/>
          <p:nvPr/>
        </p:nvGrpSpPr>
        <p:grpSpPr>
          <a:xfrm>
            <a:off x="8352064" y="1338943"/>
            <a:ext cx="3575957" cy="3698422"/>
            <a:chOff x="-3389" y="-3894"/>
            <a:chExt cx="5306569" cy="2092959"/>
          </a:xfrm>
        </p:grpSpPr>
        <p:pic>
          <p:nvPicPr>
            <p:cNvPr id="4" name="Picture 3">
              <a:extLst>
                <a:ext uri="{FF2B5EF4-FFF2-40B4-BE49-F238E27FC236}">
                  <a16:creationId xmlns:a16="http://schemas.microsoft.com/office/drawing/2014/main" id="{9850B71B-707C-29B2-A03F-0AC2E1402C74}"/>
                </a:ext>
              </a:extLst>
            </p:cNvPr>
            <p:cNvPicPr/>
            <p:nvPr/>
          </p:nvPicPr>
          <p:blipFill>
            <a:blip r:embed="rId2"/>
            <a:stretch>
              <a:fillRect/>
            </a:stretch>
          </p:blipFill>
          <p:spPr>
            <a:xfrm>
              <a:off x="-3389" y="-3894"/>
              <a:ext cx="5306569" cy="1048512"/>
            </a:xfrm>
            <a:prstGeom prst="rect">
              <a:avLst/>
            </a:prstGeom>
          </p:spPr>
        </p:pic>
        <p:pic>
          <p:nvPicPr>
            <p:cNvPr id="6" name="Picture 5">
              <a:extLst>
                <a:ext uri="{FF2B5EF4-FFF2-40B4-BE49-F238E27FC236}">
                  <a16:creationId xmlns:a16="http://schemas.microsoft.com/office/drawing/2014/main" id="{DFB4926A-EF42-A2AF-E983-EAB9151557FA}"/>
                </a:ext>
              </a:extLst>
            </p:cNvPr>
            <p:cNvPicPr/>
            <p:nvPr/>
          </p:nvPicPr>
          <p:blipFill>
            <a:blip r:embed="rId3"/>
            <a:stretch>
              <a:fillRect/>
            </a:stretch>
          </p:blipFill>
          <p:spPr>
            <a:xfrm>
              <a:off x="-3389" y="1043601"/>
              <a:ext cx="5306569" cy="1045464"/>
            </a:xfrm>
            <a:prstGeom prst="rect">
              <a:avLst/>
            </a:prstGeom>
          </p:spPr>
        </p:pic>
      </p:grpSp>
      <p:sp>
        <p:nvSpPr>
          <p:cNvPr id="9" name="TextBox 8">
            <a:extLst>
              <a:ext uri="{FF2B5EF4-FFF2-40B4-BE49-F238E27FC236}">
                <a16:creationId xmlns:a16="http://schemas.microsoft.com/office/drawing/2014/main" id="{37BBAD50-D83A-BE35-D798-42B1E2D9FBF4}"/>
              </a:ext>
            </a:extLst>
          </p:cNvPr>
          <p:cNvSpPr txBox="1"/>
          <p:nvPr/>
        </p:nvSpPr>
        <p:spPr>
          <a:xfrm>
            <a:off x="1" y="826935"/>
            <a:ext cx="8123464" cy="5839419"/>
          </a:xfrm>
          <a:prstGeom prst="rect">
            <a:avLst/>
          </a:prstGeom>
          <a:noFill/>
        </p:spPr>
        <p:txBody>
          <a:bodyPr wrap="square">
            <a:spAutoFit/>
          </a:bodyPr>
          <a:lstStyle/>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Attention models have been proposed to let models learn by themselves to pay attention to specific regions in an image or different segments in a sequence according to the relevance to the aimed task. </a:t>
            </a:r>
          </a:p>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detect temporal salience in the sequential expression, we mount a temporal attention module upon the recurrent networks. It serves as a filtering layer to determine the amount of information of each frame to be incorporated into final age regression task. </a:t>
            </a:r>
          </a:p>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All functional modules of our proposed Spatially-Indexed Attention Model (SIAM) including convolutional networks for learning appearance, recurrent networks for learning dynamics, two attention modules as well as the final age regression module can be trained jointly, without any manual intervention.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81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D309-06F3-19E4-EA5C-1CCE13A1EA21}"/>
              </a:ext>
            </a:extLst>
          </p:cNvPr>
          <p:cNvSpPr>
            <a:spLocks noGrp="1"/>
          </p:cNvSpPr>
          <p:nvPr>
            <p:ph type="title"/>
          </p:nvPr>
        </p:nvSpPr>
        <p:spPr>
          <a:xfrm>
            <a:off x="120743" y="566293"/>
            <a:ext cx="8596668" cy="723873"/>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Human Age Estimation</a:t>
            </a:r>
          </a:p>
        </p:txBody>
      </p:sp>
      <p:sp>
        <p:nvSpPr>
          <p:cNvPr id="3" name="Content Placeholder 2">
            <a:extLst>
              <a:ext uri="{FF2B5EF4-FFF2-40B4-BE49-F238E27FC236}">
                <a16:creationId xmlns:a16="http://schemas.microsoft.com/office/drawing/2014/main" id="{5A5D51B7-5C6C-623D-050C-A07F24CF01C7}"/>
              </a:ext>
            </a:extLst>
          </p:cNvPr>
          <p:cNvSpPr>
            <a:spLocks noGrp="1"/>
          </p:cNvSpPr>
          <p:nvPr>
            <p:ph idx="1"/>
          </p:nvPr>
        </p:nvSpPr>
        <p:spPr>
          <a:xfrm>
            <a:off x="120743" y="1396302"/>
            <a:ext cx="9613642" cy="5552177"/>
          </a:xfrm>
        </p:spPr>
        <p:txBody>
          <a:bodyPr>
            <a:noAutofit/>
          </a:bodyPr>
          <a:lstStyle/>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HUMAN age estimation from faces is an important research topic due to its extensive applications ranging from surveillance monitoring to forensic art and social networks.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widely-used discriminative features for age estimation are appearance-related, such as wrinkles in the face, skin texture and luster; hence plenty of prevalent methods focus on modeling the appearance information from the static face. </a:t>
            </a:r>
          </a:p>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reasonable since there are intuitive temporal dynamics involved in facial expressions which are relevant to the age. For instance, the exhibited facial movement like wrinkles in the smiling process is different for people of different ages. </a:t>
            </a:r>
          </a:p>
          <a:p>
            <a:pPr marL="0" indent="0">
              <a:buNone/>
            </a:pPr>
            <a:endParaRPr lang="en-IN" sz="2000" dirty="0"/>
          </a:p>
        </p:txBody>
      </p:sp>
    </p:spTree>
    <p:extLst>
      <p:ext uri="{BB962C8B-B14F-4D97-AF65-F5344CB8AC3E}">
        <p14:creationId xmlns:p14="http://schemas.microsoft.com/office/powerpoint/2010/main" val="255732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5548-740D-2B59-E946-D2A160605087}"/>
              </a:ext>
            </a:extLst>
          </p:cNvPr>
          <p:cNvSpPr>
            <a:spLocks noGrp="1"/>
          </p:cNvSpPr>
          <p:nvPr>
            <p:ph type="title"/>
          </p:nvPr>
        </p:nvSpPr>
        <p:spPr>
          <a:xfrm>
            <a:off x="603856" y="1148443"/>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UML DIAGRAMS:</a:t>
            </a:r>
          </a:p>
        </p:txBody>
      </p:sp>
      <p:sp>
        <p:nvSpPr>
          <p:cNvPr id="3" name="Content Placeholder 2">
            <a:extLst>
              <a:ext uri="{FF2B5EF4-FFF2-40B4-BE49-F238E27FC236}">
                <a16:creationId xmlns:a16="http://schemas.microsoft.com/office/drawing/2014/main" id="{0D391CEA-B34E-3960-3F1F-E70E263E0CD9}"/>
              </a:ext>
            </a:extLst>
          </p:cNvPr>
          <p:cNvSpPr>
            <a:spLocks noGrp="1"/>
          </p:cNvSpPr>
          <p:nvPr>
            <p:ph idx="1"/>
          </p:nvPr>
        </p:nvSpPr>
        <p:spPr/>
        <p:txBody>
          <a:bodyPr>
            <a:normAutofit/>
          </a:bodyPr>
          <a:lstStyle/>
          <a:p>
            <a:pPr>
              <a:lnSpc>
                <a:spcPct val="150000"/>
              </a:lnSpc>
            </a:pPr>
            <a:r>
              <a:rPr lang="en-IN" sz="2000" dirty="0"/>
              <a:t>Use case Diagram</a:t>
            </a:r>
          </a:p>
          <a:p>
            <a:pPr>
              <a:lnSpc>
                <a:spcPct val="150000"/>
              </a:lnSpc>
            </a:pPr>
            <a:r>
              <a:rPr lang="en-IN" sz="2000" dirty="0"/>
              <a:t>Class Diagram</a:t>
            </a:r>
          </a:p>
          <a:p>
            <a:pPr>
              <a:lnSpc>
                <a:spcPct val="150000"/>
              </a:lnSpc>
            </a:pPr>
            <a:r>
              <a:rPr lang="en-IN" sz="2000" dirty="0"/>
              <a:t>Sequence Diagram</a:t>
            </a:r>
          </a:p>
        </p:txBody>
      </p:sp>
    </p:spTree>
    <p:extLst>
      <p:ext uri="{BB962C8B-B14F-4D97-AF65-F5344CB8AC3E}">
        <p14:creationId xmlns:p14="http://schemas.microsoft.com/office/powerpoint/2010/main" val="372904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6F7B-4070-ECDF-3A7D-720FD100C08C}"/>
              </a:ext>
            </a:extLst>
          </p:cNvPr>
          <p:cNvSpPr>
            <a:spLocks noGrp="1"/>
          </p:cNvSpPr>
          <p:nvPr>
            <p:ph type="title"/>
          </p:nvPr>
        </p:nvSpPr>
        <p:spPr>
          <a:xfrm>
            <a:off x="935029" y="360218"/>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Use Case Diagram</a:t>
            </a:r>
          </a:p>
        </p:txBody>
      </p:sp>
      <p:pic>
        <p:nvPicPr>
          <p:cNvPr id="5" name="Content Placeholder 4">
            <a:extLst>
              <a:ext uri="{FF2B5EF4-FFF2-40B4-BE49-F238E27FC236}">
                <a16:creationId xmlns:a16="http://schemas.microsoft.com/office/drawing/2014/main" id="{F9D0E847-809E-26E8-3898-3C469666ACE6}"/>
              </a:ext>
            </a:extLst>
          </p:cNvPr>
          <p:cNvPicPr>
            <a:picLocks noGrp="1" noChangeAspect="1"/>
          </p:cNvPicPr>
          <p:nvPr>
            <p:ph idx="1"/>
          </p:nvPr>
        </p:nvPicPr>
        <p:blipFill>
          <a:blip r:embed="rId2"/>
          <a:stretch>
            <a:fillRect/>
          </a:stretch>
        </p:blipFill>
        <p:spPr>
          <a:xfrm>
            <a:off x="1039091" y="1351282"/>
            <a:ext cx="8138160" cy="5072076"/>
          </a:xfrm>
          <a:prstGeom prst="rect">
            <a:avLst/>
          </a:prstGeom>
        </p:spPr>
      </p:pic>
    </p:spTree>
    <p:extLst>
      <p:ext uri="{BB962C8B-B14F-4D97-AF65-F5344CB8AC3E}">
        <p14:creationId xmlns:p14="http://schemas.microsoft.com/office/powerpoint/2010/main" val="396475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85F1-C2C9-00A8-8C32-CC9A19FC160F}"/>
              </a:ext>
            </a:extLst>
          </p:cNvPr>
          <p:cNvSpPr>
            <a:spLocks noGrp="1"/>
          </p:cNvSpPr>
          <p:nvPr>
            <p:ph type="title"/>
          </p:nvPr>
        </p:nvSpPr>
        <p:spPr>
          <a:xfrm>
            <a:off x="802025" y="260465"/>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Class Diagram</a:t>
            </a:r>
          </a:p>
        </p:txBody>
      </p:sp>
      <p:pic>
        <p:nvPicPr>
          <p:cNvPr id="6" name="Content Placeholder 5">
            <a:extLst>
              <a:ext uri="{FF2B5EF4-FFF2-40B4-BE49-F238E27FC236}">
                <a16:creationId xmlns:a16="http://schemas.microsoft.com/office/drawing/2014/main" id="{E1FF8895-3959-0DA6-3152-B374C6C72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437" y="1147577"/>
            <a:ext cx="7882243" cy="4168494"/>
          </a:xfrm>
        </p:spPr>
      </p:pic>
    </p:spTree>
    <p:extLst>
      <p:ext uri="{BB962C8B-B14F-4D97-AF65-F5344CB8AC3E}">
        <p14:creationId xmlns:p14="http://schemas.microsoft.com/office/powerpoint/2010/main" val="29715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B71F-025F-713B-A212-77182B4186BA}"/>
              </a:ext>
            </a:extLst>
          </p:cNvPr>
          <p:cNvSpPr>
            <a:spLocks noGrp="1"/>
          </p:cNvSpPr>
          <p:nvPr>
            <p:ph type="title"/>
          </p:nvPr>
        </p:nvSpPr>
        <p:spPr>
          <a:xfrm>
            <a:off x="677334" y="295507"/>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Sequence Diagram</a:t>
            </a:r>
          </a:p>
        </p:txBody>
      </p:sp>
      <p:pic>
        <p:nvPicPr>
          <p:cNvPr id="7" name="Content Placeholder 6">
            <a:extLst>
              <a:ext uri="{FF2B5EF4-FFF2-40B4-BE49-F238E27FC236}">
                <a16:creationId xmlns:a16="http://schemas.microsoft.com/office/drawing/2014/main" id="{CF2F39E1-F40B-CD21-CB86-C0F4C28AD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965" y="990020"/>
            <a:ext cx="6938682" cy="5348027"/>
          </a:xfrm>
        </p:spPr>
      </p:pic>
    </p:spTree>
    <p:extLst>
      <p:ext uri="{BB962C8B-B14F-4D97-AF65-F5344CB8AC3E}">
        <p14:creationId xmlns:p14="http://schemas.microsoft.com/office/powerpoint/2010/main" val="226617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CF22-CD5A-1CFF-E931-24D943A629D2}"/>
              </a:ext>
            </a:extLst>
          </p:cNvPr>
          <p:cNvSpPr>
            <a:spLocks noGrp="1"/>
          </p:cNvSpPr>
          <p:nvPr>
            <p:ph type="title"/>
          </p:nvPr>
        </p:nvSpPr>
        <p:spPr>
          <a:xfrm>
            <a:off x="693960" y="351905"/>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Activity Diagram</a:t>
            </a:r>
          </a:p>
        </p:txBody>
      </p:sp>
      <p:pic>
        <p:nvPicPr>
          <p:cNvPr id="4" name="Content Placeholder 3">
            <a:extLst>
              <a:ext uri="{FF2B5EF4-FFF2-40B4-BE49-F238E27FC236}">
                <a16:creationId xmlns:a16="http://schemas.microsoft.com/office/drawing/2014/main" id="{F19F3CD5-6A29-EE46-8EB1-5623259FE5DD}"/>
              </a:ext>
            </a:extLst>
          </p:cNvPr>
          <p:cNvPicPr>
            <a:picLocks noGrp="1" noChangeAspect="1"/>
          </p:cNvPicPr>
          <p:nvPr>
            <p:ph idx="1"/>
          </p:nvPr>
        </p:nvPicPr>
        <p:blipFill>
          <a:blip r:embed="rId2"/>
          <a:stretch>
            <a:fillRect/>
          </a:stretch>
        </p:blipFill>
        <p:spPr>
          <a:xfrm>
            <a:off x="781397" y="1331080"/>
            <a:ext cx="7165570" cy="5301150"/>
          </a:xfrm>
          <a:prstGeom prst="rect">
            <a:avLst/>
          </a:prstGeom>
        </p:spPr>
      </p:pic>
    </p:spTree>
    <p:extLst>
      <p:ext uri="{BB962C8B-B14F-4D97-AF65-F5344CB8AC3E}">
        <p14:creationId xmlns:p14="http://schemas.microsoft.com/office/powerpoint/2010/main" val="227646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56A91-305C-B448-83B3-F15F853A6BED}"/>
              </a:ext>
            </a:extLst>
          </p:cNvPr>
          <p:cNvSpPr txBox="1"/>
          <p:nvPr/>
        </p:nvSpPr>
        <p:spPr>
          <a:xfrm>
            <a:off x="0" y="-107810"/>
            <a:ext cx="11821886" cy="6674135"/>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ABSTRACT: </a:t>
            </a:r>
          </a:p>
          <a:p>
            <a:pPr marL="81280" indent="-6350" algn="l">
              <a:lnSpc>
                <a:spcPct val="150000"/>
              </a:lnSpc>
              <a:spcAft>
                <a:spcPts val="445"/>
              </a:spcAft>
            </a:pPr>
            <a:r>
              <a:rPr lang="en-IN" sz="2000" dirty="0">
                <a:solidFill>
                  <a:srgbClr val="000000"/>
                </a:solidFill>
                <a:effectLst/>
                <a:latin typeface="Calibri" panose="020F0502020204030204" pitchFamily="34" charset="0"/>
                <a:ea typeface="Times New Roman" panose="02020603050405020304" pitchFamily="18" charset="0"/>
              </a:rPr>
              <a:t>    The main challenges of age estimation from facial expression videos lie not only in the modeling of the static facial appearance, but also in the capturing of the temporal facial dynamics. This relies on sophisticated feature-refinement and framework-design. In this project, we present an end-to-end architecture for age estimation, called Spatially-Indexed Attention Model (SIAM), which is able to simultaneously learn both the appearance and dynamics of age from raw videos of facial expressions. Specifically, we employ convolutional neural networks to extract effective latent appearance representations and feed them into recurrent networks to model the temporal dynamics. More importantly, we propose to leverage attention models for salience detection in both the spatial domain for each single image and the temporal domain for the whole video as well. </a:t>
            </a:r>
          </a:p>
          <a:p>
            <a:pPr marL="81280" indent="-6350" algn="just">
              <a:lnSpc>
                <a:spcPct val="150000"/>
              </a:lnSpc>
              <a:spcAft>
                <a:spcPts val="40"/>
              </a:spcAft>
            </a:pPr>
            <a:r>
              <a:rPr lang="en-IN" sz="2000" dirty="0">
                <a:solidFill>
                  <a:srgbClr val="000000"/>
                </a:solidFill>
                <a:latin typeface="Calibri" panose="020F0502020204030204" pitchFamily="34" charset="0"/>
                <a:ea typeface="Times New Roman" panose="02020603050405020304" pitchFamily="18" charset="0"/>
              </a:rPr>
              <a:t>	   </a:t>
            </a:r>
            <a:r>
              <a:rPr lang="en-IN" sz="2000" dirty="0">
                <a:solidFill>
                  <a:srgbClr val="000000"/>
                </a:solidFill>
                <a:effectLst/>
                <a:latin typeface="Calibri" panose="020F0502020204030204" pitchFamily="34" charset="0"/>
                <a:ea typeface="Times New Roman" panose="02020603050405020304" pitchFamily="18" charset="0"/>
              </a:rPr>
              <a:t>We design a specific spatially-indexed attention mechanism among the convolutional layers to extract the salient facial regions in each individual image, and a temporal attention layer to assign attention weights to each frame. We demonstrate the strong performance of our model in experiments on a large, gender-balanced database with 400 subjects with ages spanning from 8 to 76 years. Experiments reveal that our model exhibits significant superiority over the state-of-the-art methods given sufficient training data</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9153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90FA-6E62-276F-81C0-96CF78C47EA8}"/>
              </a:ext>
            </a:extLst>
          </p:cNvPr>
          <p:cNvSpPr>
            <a:spLocks noGrp="1"/>
          </p:cNvSpPr>
          <p:nvPr>
            <p:ph type="title"/>
          </p:nvPr>
        </p:nvSpPr>
        <p:spPr>
          <a:xfrm>
            <a:off x="449580" y="15240"/>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SAMPLE CODE</a:t>
            </a:r>
          </a:p>
        </p:txBody>
      </p:sp>
      <p:sp>
        <p:nvSpPr>
          <p:cNvPr id="3" name="Content Placeholder 2">
            <a:extLst>
              <a:ext uri="{FF2B5EF4-FFF2-40B4-BE49-F238E27FC236}">
                <a16:creationId xmlns:a16="http://schemas.microsoft.com/office/drawing/2014/main" id="{5E62964A-D454-F4E0-4B14-5F17F014DEA2}"/>
              </a:ext>
            </a:extLst>
          </p:cNvPr>
          <p:cNvSpPr>
            <a:spLocks noGrp="1"/>
          </p:cNvSpPr>
          <p:nvPr>
            <p:ph idx="1"/>
          </p:nvPr>
        </p:nvSpPr>
        <p:spPr>
          <a:xfrm>
            <a:off x="449580" y="660400"/>
            <a:ext cx="10988040" cy="5969000"/>
          </a:xfrm>
        </p:spPr>
        <p:txBody>
          <a:bodyPr>
            <a:normAutofit lnSpcReduction="10000"/>
          </a:bodyPr>
          <a:lstStyle/>
          <a:p>
            <a:pPr marL="0" indent="0">
              <a:buNone/>
            </a:pPr>
            <a:r>
              <a:rPr lang="en-IN" dirty="0"/>
              <a:t>import sys</a:t>
            </a:r>
          </a:p>
          <a:p>
            <a:pPr marL="0" indent="0">
              <a:buNone/>
            </a:pPr>
            <a:r>
              <a:rPr lang="en-IN" dirty="0"/>
              <a:t>import </a:t>
            </a:r>
            <a:r>
              <a:rPr lang="en-IN" dirty="0" err="1"/>
              <a:t>argparse</a:t>
            </a:r>
            <a:endParaRPr lang="en-IN" dirty="0"/>
          </a:p>
          <a:p>
            <a:pPr marL="0" indent="0">
              <a:buNone/>
            </a:pPr>
            <a:r>
              <a:rPr lang="en-IN" dirty="0"/>
              <a:t>import cv2</a:t>
            </a:r>
          </a:p>
          <a:p>
            <a:pPr marL="0" indent="0">
              <a:buNone/>
            </a:pPr>
            <a:r>
              <a:rPr lang="en-IN" dirty="0"/>
              <a:t>from </a:t>
            </a:r>
            <a:r>
              <a:rPr lang="en-IN" dirty="0" err="1"/>
              <a:t>libfaceid.detector</a:t>
            </a:r>
            <a:r>
              <a:rPr lang="en-IN" dirty="0"/>
              <a:t> import </a:t>
            </a:r>
            <a:r>
              <a:rPr lang="en-IN" dirty="0" err="1"/>
              <a:t>FaceDetectorModels</a:t>
            </a:r>
            <a:r>
              <a:rPr lang="en-IN" dirty="0"/>
              <a:t>, </a:t>
            </a:r>
            <a:r>
              <a:rPr lang="en-IN" dirty="0" err="1"/>
              <a:t>FaceDetector</a:t>
            </a:r>
            <a:endParaRPr lang="en-IN" dirty="0"/>
          </a:p>
          <a:p>
            <a:pPr marL="0" indent="0">
              <a:buNone/>
            </a:pPr>
            <a:r>
              <a:rPr lang="en-IN" dirty="0"/>
              <a:t>from </a:t>
            </a:r>
            <a:r>
              <a:rPr lang="en-IN" dirty="0" err="1"/>
              <a:t>libfaceid.encoder</a:t>
            </a:r>
            <a:r>
              <a:rPr lang="en-IN" dirty="0"/>
              <a:t>  import </a:t>
            </a:r>
            <a:r>
              <a:rPr lang="en-IN" dirty="0" err="1"/>
              <a:t>FaceEncoderModels</a:t>
            </a:r>
            <a:r>
              <a:rPr lang="en-IN" dirty="0"/>
              <a:t>, </a:t>
            </a:r>
            <a:r>
              <a:rPr lang="en-IN" dirty="0" err="1"/>
              <a:t>FaceEncoder</a:t>
            </a:r>
            <a:endParaRPr lang="en-IN" dirty="0"/>
          </a:p>
          <a:p>
            <a:pPr marL="0" indent="0">
              <a:buNone/>
            </a:pPr>
            <a:r>
              <a:rPr lang="en-IN" dirty="0"/>
              <a:t>from </a:t>
            </a:r>
            <a:r>
              <a:rPr lang="en-IN" dirty="0" err="1"/>
              <a:t>libfaceid.pose</a:t>
            </a:r>
            <a:r>
              <a:rPr lang="en-IN" dirty="0"/>
              <a:t> import </a:t>
            </a:r>
            <a:r>
              <a:rPr lang="en-IN" dirty="0" err="1"/>
              <a:t>FacePoseEstimatorModels</a:t>
            </a:r>
            <a:r>
              <a:rPr lang="en-IN" dirty="0"/>
              <a:t>, </a:t>
            </a:r>
            <a:r>
              <a:rPr lang="en-IN" dirty="0" err="1"/>
              <a:t>FacePoseEstimator</a:t>
            </a:r>
            <a:endParaRPr lang="en-IN" dirty="0"/>
          </a:p>
          <a:p>
            <a:pPr marL="0" indent="0">
              <a:buNone/>
            </a:pPr>
            <a:r>
              <a:rPr lang="en-IN" dirty="0"/>
              <a:t>from </a:t>
            </a:r>
            <a:r>
              <a:rPr lang="en-IN" dirty="0" err="1"/>
              <a:t>libfaceid.age</a:t>
            </a:r>
            <a:r>
              <a:rPr lang="en-IN" dirty="0"/>
              <a:t> import </a:t>
            </a:r>
            <a:r>
              <a:rPr lang="en-IN" dirty="0" err="1"/>
              <a:t>FaceAgeEstimatorModels</a:t>
            </a:r>
            <a:r>
              <a:rPr lang="en-IN" dirty="0"/>
              <a:t>, </a:t>
            </a:r>
            <a:r>
              <a:rPr lang="en-IN" dirty="0" err="1"/>
              <a:t>FaceAgeEstimator</a:t>
            </a:r>
            <a:endParaRPr lang="en-IN" dirty="0"/>
          </a:p>
          <a:p>
            <a:pPr marL="0" indent="0">
              <a:buNone/>
            </a:pPr>
            <a:r>
              <a:rPr lang="en-IN" dirty="0"/>
              <a:t>from </a:t>
            </a:r>
            <a:r>
              <a:rPr lang="en-IN" dirty="0" err="1"/>
              <a:t>libfaceid.gender</a:t>
            </a:r>
            <a:r>
              <a:rPr lang="en-IN" dirty="0"/>
              <a:t> import </a:t>
            </a:r>
            <a:r>
              <a:rPr lang="en-IN" dirty="0" err="1"/>
              <a:t>FaceGenderEstimatorModels</a:t>
            </a:r>
            <a:r>
              <a:rPr lang="en-IN" dirty="0"/>
              <a:t>, </a:t>
            </a:r>
            <a:r>
              <a:rPr lang="en-IN" dirty="0" err="1"/>
              <a:t>FaceGenderEstimator</a:t>
            </a:r>
            <a:endParaRPr lang="en-IN" dirty="0"/>
          </a:p>
          <a:p>
            <a:pPr marL="0" indent="0">
              <a:buNone/>
            </a:pPr>
            <a:r>
              <a:rPr lang="en-IN" dirty="0"/>
              <a:t>from </a:t>
            </a:r>
            <a:r>
              <a:rPr lang="en-IN" dirty="0" err="1"/>
              <a:t>libfaceid.emotion</a:t>
            </a:r>
            <a:r>
              <a:rPr lang="en-IN" dirty="0"/>
              <a:t> import </a:t>
            </a:r>
            <a:r>
              <a:rPr lang="en-IN" dirty="0" err="1"/>
              <a:t>FaceEmotionEstimatorModels</a:t>
            </a:r>
            <a:r>
              <a:rPr lang="en-IN" dirty="0"/>
              <a:t>, </a:t>
            </a:r>
            <a:r>
              <a:rPr lang="en-IN" dirty="0" err="1"/>
              <a:t>FaceEmotionEstimator</a:t>
            </a:r>
            <a:endParaRPr lang="en-IN" dirty="0"/>
          </a:p>
          <a:p>
            <a:pPr marL="0" indent="0">
              <a:buNone/>
            </a:pPr>
            <a:r>
              <a:rPr lang="en-IN" dirty="0"/>
              <a:t># Use flask for web app</a:t>
            </a:r>
          </a:p>
          <a:p>
            <a:pPr marL="0" indent="0">
              <a:buNone/>
            </a:pPr>
            <a:r>
              <a:rPr lang="en-IN" dirty="0"/>
              <a:t>from flask import Flask, </a:t>
            </a:r>
            <a:r>
              <a:rPr lang="en-IN" dirty="0" err="1"/>
              <a:t>render_template</a:t>
            </a:r>
            <a:r>
              <a:rPr lang="en-IN" dirty="0"/>
              <a:t>, Response</a:t>
            </a:r>
          </a:p>
          <a:p>
            <a:pPr marL="0" indent="0">
              <a:buNone/>
            </a:pPr>
            <a:r>
              <a:rPr lang="en-IN" dirty="0"/>
              <a:t>app = Flask(__name__)</a:t>
            </a:r>
          </a:p>
          <a:p>
            <a:pPr marL="0" indent="0">
              <a:buNone/>
            </a:pPr>
            <a:r>
              <a:rPr lang="en-US" dirty="0"/>
              <a:t># Set the input directories</a:t>
            </a:r>
          </a:p>
          <a:p>
            <a:pPr marL="0" indent="0">
              <a:buNone/>
            </a:pPr>
            <a:r>
              <a:rPr lang="en-US" dirty="0"/>
              <a:t>INPUT_DIR_DATASET               = "datasets"</a:t>
            </a:r>
          </a:p>
          <a:p>
            <a:pPr marL="0" indent="0">
              <a:buNone/>
            </a:pPr>
            <a:r>
              <a:rPr lang="en-US" dirty="0"/>
              <a:t>INPUT_DIR_MODEL_DETECTION       = "models/detection/“</a:t>
            </a:r>
          </a:p>
          <a:p>
            <a:pPr marL="0" indent="0">
              <a:buNone/>
            </a:pPr>
            <a:endParaRPr lang="en-IN" dirty="0"/>
          </a:p>
        </p:txBody>
      </p:sp>
    </p:spTree>
    <p:extLst>
      <p:ext uri="{BB962C8B-B14F-4D97-AF65-F5344CB8AC3E}">
        <p14:creationId xmlns:p14="http://schemas.microsoft.com/office/powerpoint/2010/main" val="213514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806F4C-4C81-EB92-788E-D10F5000E817}"/>
              </a:ext>
            </a:extLst>
          </p:cNvPr>
          <p:cNvSpPr txBox="1"/>
          <p:nvPr/>
        </p:nvSpPr>
        <p:spPr>
          <a:xfrm>
            <a:off x="603884" y="321856"/>
            <a:ext cx="10932795" cy="5909310"/>
          </a:xfrm>
          <a:prstGeom prst="rect">
            <a:avLst/>
          </a:prstGeom>
          <a:noFill/>
        </p:spPr>
        <p:txBody>
          <a:bodyPr wrap="square">
            <a:spAutoFit/>
          </a:bodyPr>
          <a:lstStyle/>
          <a:p>
            <a:r>
              <a:rPr lang="en-IN"/>
              <a:t>INPUT_DIR_MODEL_ENCODING        = "models/encoding/"</a:t>
            </a:r>
          </a:p>
          <a:p>
            <a:r>
              <a:rPr lang="en-IN"/>
              <a:t>INPUT_DIR_MODEL_TRAINING        = "models/training/"</a:t>
            </a:r>
          </a:p>
          <a:p>
            <a:r>
              <a:rPr lang="en-IN"/>
              <a:t>INPUT_DIR_MODEL_ESTIMATION      = "models/estimation/"</a:t>
            </a:r>
          </a:p>
          <a:p>
            <a:endParaRPr lang="en-IN"/>
          </a:p>
          <a:p>
            <a:r>
              <a:rPr lang="en-IN"/>
              <a:t># Set width and height</a:t>
            </a:r>
          </a:p>
          <a:p>
            <a:r>
              <a:rPr lang="en-IN"/>
              <a:t>RESOLUTION_QVGA   = (320, 240)</a:t>
            </a:r>
          </a:p>
          <a:p>
            <a:r>
              <a:rPr lang="en-IN"/>
              <a:t>RESOLUTION_VGA    = (640, 480)</a:t>
            </a:r>
          </a:p>
          <a:p>
            <a:r>
              <a:rPr lang="en-IN"/>
              <a:t>RESOLUTION_HD     = (1280, 720)</a:t>
            </a:r>
          </a:p>
          <a:p>
            <a:r>
              <a:rPr lang="en-IN"/>
              <a:t>RESOLUTION_FULLHD = (1920, 1080)</a:t>
            </a:r>
          </a:p>
          <a:p>
            <a:endParaRPr lang="en-IN"/>
          </a:p>
          <a:p>
            <a:r>
              <a:rPr lang="en-IN"/>
              <a:t>def cam_init(cam_index, width, height): </a:t>
            </a:r>
          </a:p>
          <a:p>
            <a:r>
              <a:rPr lang="en-IN"/>
              <a:t>    cap = cv2.VideoCapture(cam_index)</a:t>
            </a:r>
          </a:p>
          <a:p>
            <a:r>
              <a:rPr lang="en-IN"/>
              <a:t>    if sys.version_info &lt; (3, 0):</a:t>
            </a:r>
          </a:p>
          <a:p>
            <a:r>
              <a:rPr lang="en-IN"/>
              <a:t>        cap.set(cv2.cv.CV_CAP_PROP_FPS, 60)</a:t>
            </a:r>
          </a:p>
          <a:p>
            <a:r>
              <a:rPr lang="en-IN"/>
              <a:t>        cap.set(cv2.cv.CV_CAP_PROP_FRAME_WIDTH,  width)</a:t>
            </a:r>
          </a:p>
          <a:p>
            <a:r>
              <a:rPr lang="en-IN"/>
              <a:t>        cap.set(cv2.cv.CV_CAP_PROP_FRAME_HEIGHT, height)</a:t>
            </a:r>
          </a:p>
          <a:p>
            <a:r>
              <a:rPr lang="en-IN"/>
              <a:t>    else:</a:t>
            </a:r>
          </a:p>
          <a:p>
            <a:r>
              <a:rPr lang="en-IN"/>
              <a:t>        cap.set(cv2.CAP_PROP_FPS, 60)</a:t>
            </a:r>
          </a:p>
          <a:p>
            <a:r>
              <a:rPr lang="en-IN"/>
              <a:t>        cap.set(cv2.CAP_PROP_FRAME_WIDTH,  width)</a:t>
            </a:r>
          </a:p>
          <a:p>
            <a:r>
              <a:rPr lang="en-IN"/>
              <a:t>        cap.set(cv2.CAP_PROP_FRAME_HEIGHT, height)</a:t>
            </a:r>
          </a:p>
          <a:p>
            <a:r>
              <a:rPr lang="en-IN"/>
              <a:t>    return cap</a:t>
            </a:r>
            <a:endParaRPr lang="en-IN" dirty="0"/>
          </a:p>
        </p:txBody>
      </p:sp>
    </p:spTree>
    <p:extLst>
      <p:ext uri="{BB962C8B-B14F-4D97-AF65-F5344CB8AC3E}">
        <p14:creationId xmlns:p14="http://schemas.microsoft.com/office/powerpoint/2010/main" val="103676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78667A-3A9E-9A2C-5EF5-8D936B958E80}"/>
              </a:ext>
            </a:extLst>
          </p:cNvPr>
          <p:cNvSpPr txBox="1"/>
          <p:nvPr/>
        </p:nvSpPr>
        <p:spPr>
          <a:xfrm>
            <a:off x="190500" y="117128"/>
            <a:ext cx="10774680" cy="7017306"/>
          </a:xfrm>
          <a:prstGeom prst="rect">
            <a:avLst/>
          </a:prstGeom>
          <a:noFill/>
        </p:spPr>
        <p:txBody>
          <a:bodyPr wrap="square">
            <a:spAutoFit/>
          </a:bodyPr>
          <a:lstStyle/>
          <a:p>
            <a:r>
              <a:rPr lang="en-IN" dirty="0"/>
              <a:t>def </a:t>
            </a:r>
            <a:r>
              <a:rPr lang="en-IN" dirty="0" err="1"/>
              <a:t>label_face</a:t>
            </a:r>
            <a:r>
              <a:rPr lang="en-IN" dirty="0"/>
              <a:t>(frame, </a:t>
            </a:r>
            <a:r>
              <a:rPr lang="en-IN" dirty="0" err="1"/>
              <a:t>face_rect</a:t>
            </a:r>
            <a:r>
              <a:rPr lang="en-IN" dirty="0"/>
              <a:t>, </a:t>
            </a:r>
            <a:r>
              <a:rPr lang="en-IN" dirty="0" err="1"/>
              <a:t>face_id</a:t>
            </a:r>
            <a:r>
              <a:rPr lang="en-IN" dirty="0"/>
              <a:t>, confidence):</a:t>
            </a:r>
          </a:p>
          <a:p>
            <a:r>
              <a:rPr lang="en-IN" dirty="0"/>
              <a:t>    (x, y, w, h) = </a:t>
            </a:r>
            <a:r>
              <a:rPr lang="en-IN" dirty="0" err="1"/>
              <a:t>face_rect</a:t>
            </a:r>
            <a:endParaRPr lang="en-IN" dirty="0"/>
          </a:p>
          <a:p>
            <a:r>
              <a:rPr lang="en-IN" dirty="0"/>
              <a:t>    cv2.rectangle(frame, (x, y), (</a:t>
            </a:r>
            <a:r>
              <a:rPr lang="en-IN" dirty="0" err="1"/>
              <a:t>x+w</a:t>
            </a:r>
            <a:r>
              <a:rPr lang="en-IN" dirty="0"/>
              <a:t>, </a:t>
            </a:r>
            <a:r>
              <a:rPr lang="en-IN" dirty="0" err="1"/>
              <a:t>y+h</a:t>
            </a:r>
            <a:r>
              <a:rPr lang="en-IN" dirty="0"/>
              <a:t>), (255, 255, 255), 1)</a:t>
            </a:r>
          </a:p>
          <a:p>
            <a:r>
              <a:rPr lang="en-IN" dirty="0"/>
              <a:t>    if </a:t>
            </a:r>
            <a:r>
              <a:rPr lang="en-IN" dirty="0" err="1"/>
              <a:t>face_id</a:t>
            </a:r>
            <a:r>
              <a:rPr lang="en-IN" dirty="0"/>
              <a:t> is not None:</a:t>
            </a:r>
          </a:p>
          <a:p>
            <a:r>
              <a:rPr lang="en-IN" dirty="0"/>
              <a:t>        cv2.putText(frame, "{} {:.2f}%".format(</a:t>
            </a:r>
            <a:r>
              <a:rPr lang="en-IN" dirty="0" err="1"/>
              <a:t>face_id</a:t>
            </a:r>
            <a:r>
              <a:rPr lang="en-IN" dirty="0"/>
              <a:t>, confidence), </a:t>
            </a:r>
          </a:p>
          <a:p>
            <a:r>
              <a:rPr lang="en-IN" dirty="0"/>
              <a:t>            (x+5,y+h-5), cv2.FONT_HERSHEY_SIMPLEX, 0.5, (255, 255, 255), 1, cv2.LINE_AA)</a:t>
            </a:r>
          </a:p>
          <a:p>
            <a:endParaRPr lang="en-IN" dirty="0"/>
          </a:p>
          <a:p>
            <a:r>
              <a:rPr lang="en-IN" dirty="0"/>
              <a:t>def </a:t>
            </a:r>
            <a:r>
              <a:rPr lang="en-IN" dirty="0" err="1"/>
              <a:t>process_facedetection</a:t>
            </a:r>
            <a:r>
              <a:rPr lang="en-IN" dirty="0"/>
              <a:t>():</a:t>
            </a:r>
          </a:p>
          <a:p>
            <a:endParaRPr lang="en-IN" dirty="0"/>
          </a:p>
          <a:p>
            <a:r>
              <a:rPr lang="en-IN" dirty="0"/>
              <a:t>    </a:t>
            </a:r>
            <a:r>
              <a:rPr lang="en-IN" dirty="0" err="1"/>
              <a:t>cam_index</a:t>
            </a:r>
            <a:r>
              <a:rPr lang="en-IN" dirty="0"/>
              <a:t> = 0</a:t>
            </a:r>
          </a:p>
          <a:p>
            <a:r>
              <a:rPr lang="en-IN" dirty="0"/>
              <a:t>    </a:t>
            </a:r>
            <a:r>
              <a:rPr lang="en-IN" dirty="0" err="1"/>
              <a:t>cam_resolution</a:t>
            </a:r>
            <a:r>
              <a:rPr lang="en-IN" dirty="0"/>
              <a:t> = RESOLUTION_QVGA</a:t>
            </a:r>
          </a:p>
          <a:p>
            <a:r>
              <a:rPr lang="en-IN" dirty="0"/>
              <a:t>    </a:t>
            </a:r>
            <a:r>
              <a:rPr lang="en-IN" dirty="0" err="1"/>
              <a:t>model_detector</a:t>
            </a:r>
            <a:r>
              <a:rPr lang="en-IN" dirty="0"/>
              <a:t>=</a:t>
            </a:r>
            <a:r>
              <a:rPr lang="en-IN" dirty="0" err="1"/>
              <a:t>FaceDetectorModels.HAARCASCADE</a:t>
            </a:r>
            <a:endParaRPr lang="en-IN" dirty="0"/>
          </a:p>
          <a:p>
            <a:endParaRPr lang="en-IN" dirty="0"/>
          </a:p>
          <a:p>
            <a:r>
              <a:rPr lang="en-IN" dirty="0"/>
              <a:t>    </a:t>
            </a:r>
            <a:r>
              <a:rPr lang="en-IN" dirty="0" err="1"/>
              <a:t>model_poseestimator</a:t>
            </a:r>
            <a:r>
              <a:rPr lang="en-IN" dirty="0"/>
              <a:t>=</a:t>
            </a:r>
            <a:r>
              <a:rPr lang="en-IN" dirty="0" err="1"/>
              <a:t>FacePoseEstimatorModels.DEFAULT</a:t>
            </a:r>
            <a:endParaRPr lang="en-IN" dirty="0"/>
          </a:p>
          <a:p>
            <a:r>
              <a:rPr lang="en-IN" dirty="0"/>
              <a:t>    </a:t>
            </a:r>
            <a:r>
              <a:rPr lang="en-IN" dirty="0" err="1"/>
              <a:t>model_ageestimator</a:t>
            </a:r>
            <a:r>
              <a:rPr lang="en-IN" dirty="0"/>
              <a:t>=</a:t>
            </a:r>
            <a:r>
              <a:rPr lang="en-IN" dirty="0" err="1"/>
              <a:t>FaceAgeEstimatorModels.DEFAULT</a:t>
            </a:r>
            <a:endParaRPr lang="en-IN" dirty="0"/>
          </a:p>
          <a:p>
            <a:r>
              <a:rPr lang="en-IN" dirty="0"/>
              <a:t>    </a:t>
            </a:r>
            <a:r>
              <a:rPr lang="en-IN" dirty="0" err="1"/>
              <a:t>model_genderestimator</a:t>
            </a:r>
            <a:r>
              <a:rPr lang="en-IN" dirty="0"/>
              <a:t>=</a:t>
            </a:r>
            <a:r>
              <a:rPr lang="en-IN" dirty="0" err="1"/>
              <a:t>FaceGenderEstimatorModels.DEFAULT</a:t>
            </a:r>
            <a:endParaRPr lang="en-IN" dirty="0"/>
          </a:p>
          <a:p>
            <a:r>
              <a:rPr lang="en-IN" dirty="0"/>
              <a:t>    </a:t>
            </a:r>
            <a:r>
              <a:rPr lang="en-IN" dirty="0" err="1"/>
              <a:t>model_emotionestimator</a:t>
            </a:r>
            <a:r>
              <a:rPr lang="en-IN" dirty="0"/>
              <a:t>=</a:t>
            </a:r>
            <a:r>
              <a:rPr lang="en-IN" dirty="0" err="1"/>
              <a:t>FaceEmotionEstimatorModels.DEFAULT</a:t>
            </a:r>
            <a:endParaRPr lang="en-IN" dirty="0"/>
          </a:p>
          <a:p>
            <a:r>
              <a:rPr lang="en-IN" dirty="0"/>
              <a:t># Initialize the camera</a:t>
            </a:r>
          </a:p>
          <a:p>
            <a:r>
              <a:rPr lang="en-IN" dirty="0"/>
              <a:t>    camera = </a:t>
            </a:r>
            <a:r>
              <a:rPr lang="en-IN" dirty="0" err="1"/>
              <a:t>cam_init</a:t>
            </a:r>
            <a:r>
              <a:rPr lang="en-IN" dirty="0"/>
              <a:t>(</a:t>
            </a:r>
            <a:r>
              <a:rPr lang="en-IN" dirty="0" err="1"/>
              <a:t>cam_index</a:t>
            </a:r>
            <a:r>
              <a:rPr lang="en-IN" dirty="0"/>
              <a:t>, </a:t>
            </a:r>
            <a:r>
              <a:rPr lang="en-IN" dirty="0" err="1"/>
              <a:t>cam_resolution</a:t>
            </a:r>
            <a:r>
              <a:rPr lang="en-IN" dirty="0"/>
              <a:t>[0], </a:t>
            </a:r>
            <a:r>
              <a:rPr lang="en-IN" dirty="0" err="1"/>
              <a:t>cam_resolution</a:t>
            </a:r>
            <a:r>
              <a:rPr lang="en-IN" dirty="0"/>
              <a:t>[1])</a:t>
            </a:r>
          </a:p>
          <a:p>
            <a:endParaRPr lang="en-IN" dirty="0"/>
          </a:p>
          <a:p>
            <a:r>
              <a:rPr lang="en-IN" dirty="0"/>
              <a:t>    try:</a:t>
            </a:r>
          </a:p>
          <a:p>
            <a:r>
              <a:rPr lang="en-IN" dirty="0"/>
              <a:t>        # Initialize face detection</a:t>
            </a:r>
          </a:p>
          <a:p>
            <a:r>
              <a:rPr lang="en-IN" dirty="0"/>
              <a:t>        </a:t>
            </a:r>
            <a:r>
              <a:rPr lang="en-IN" dirty="0" err="1"/>
              <a:t>face_detector</a:t>
            </a:r>
            <a:r>
              <a:rPr lang="en-IN" dirty="0"/>
              <a:t> = </a:t>
            </a:r>
            <a:r>
              <a:rPr lang="en-IN" dirty="0" err="1"/>
              <a:t>FaceDetector</a:t>
            </a:r>
            <a:r>
              <a:rPr lang="en-IN" dirty="0"/>
              <a:t>(model=</a:t>
            </a:r>
            <a:r>
              <a:rPr lang="en-IN" dirty="0" err="1"/>
              <a:t>model_detector</a:t>
            </a:r>
            <a:r>
              <a:rPr lang="en-IN" dirty="0"/>
              <a:t>, path=INPUT_DIR_MODEL_DETECTION)#, optimize=True)</a:t>
            </a:r>
          </a:p>
          <a:p>
            <a:r>
              <a:rPr lang="en-IN" dirty="0"/>
              <a:t>         </a:t>
            </a:r>
          </a:p>
        </p:txBody>
      </p:sp>
    </p:spTree>
    <p:extLst>
      <p:ext uri="{BB962C8B-B14F-4D97-AF65-F5344CB8AC3E}">
        <p14:creationId xmlns:p14="http://schemas.microsoft.com/office/powerpoint/2010/main" val="355395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1D418-2417-58B7-7883-63BDB1ED9938}"/>
              </a:ext>
            </a:extLst>
          </p:cNvPr>
          <p:cNvSpPr txBox="1"/>
          <p:nvPr/>
        </p:nvSpPr>
        <p:spPr>
          <a:xfrm>
            <a:off x="276224" y="225564"/>
            <a:ext cx="9591675" cy="5355312"/>
          </a:xfrm>
          <a:prstGeom prst="rect">
            <a:avLst/>
          </a:prstGeom>
          <a:noFill/>
        </p:spPr>
        <p:txBody>
          <a:bodyPr wrap="square">
            <a:spAutoFit/>
          </a:bodyPr>
          <a:lstStyle/>
          <a:p>
            <a:r>
              <a:rPr lang="en-IN" dirty="0"/>
              <a:t># Release the camera</a:t>
            </a:r>
          </a:p>
          <a:p>
            <a:r>
              <a:rPr lang="en-IN" dirty="0"/>
              <a:t>    </a:t>
            </a:r>
            <a:r>
              <a:rPr lang="en-IN" dirty="0" err="1"/>
              <a:t>camera.release</a:t>
            </a:r>
            <a:r>
              <a:rPr lang="en-IN" dirty="0"/>
              <a:t>()</a:t>
            </a:r>
          </a:p>
          <a:p>
            <a:r>
              <a:rPr lang="en-IN" dirty="0"/>
              <a:t>    cv2.destroyAllWindows()</a:t>
            </a:r>
          </a:p>
          <a:p>
            <a:endParaRPr lang="en-IN" dirty="0"/>
          </a:p>
          <a:p>
            <a:r>
              <a:rPr lang="en-IN" dirty="0"/>
              <a:t># Initialize for web app</a:t>
            </a:r>
          </a:p>
          <a:p>
            <a:r>
              <a:rPr lang="en-IN" dirty="0"/>
              <a:t>@app.route('/')</a:t>
            </a:r>
          </a:p>
          <a:p>
            <a:r>
              <a:rPr lang="en-IN" dirty="0"/>
              <a:t>def index():</a:t>
            </a:r>
          </a:p>
          <a:p>
            <a:r>
              <a:rPr lang="en-IN" dirty="0"/>
              <a:t>    return </a:t>
            </a:r>
            <a:r>
              <a:rPr lang="en-IN" dirty="0" err="1"/>
              <a:t>render_template</a:t>
            </a:r>
            <a:r>
              <a:rPr lang="en-IN" dirty="0"/>
              <a:t>('index.html')</a:t>
            </a:r>
          </a:p>
          <a:p>
            <a:endParaRPr lang="en-IN" dirty="0"/>
          </a:p>
          <a:p>
            <a:r>
              <a:rPr lang="en-IN" dirty="0"/>
              <a:t># Entry point for web app</a:t>
            </a:r>
          </a:p>
          <a:p>
            <a:r>
              <a:rPr lang="en-IN" dirty="0"/>
              <a:t>@app.route('/video_viewer')</a:t>
            </a:r>
          </a:p>
          <a:p>
            <a:r>
              <a:rPr lang="en-IN" dirty="0"/>
              <a:t>def </a:t>
            </a:r>
            <a:r>
              <a:rPr lang="en-IN" dirty="0" err="1"/>
              <a:t>video_viewer</a:t>
            </a:r>
            <a:r>
              <a:rPr lang="en-IN" dirty="0"/>
              <a:t>():</a:t>
            </a:r>
          </a:p>
          <a:p>
            <a:r>
              <a:rPr lang="en-IN" dirty="0"/>
              <a:t>    return Response(</a:t>
            </a:r>
            <a:r>
              <a:rPr lang="en-IN" dirty="0" err="1"/>
              <a:t>process_facedetection</a:t>
            </a:r>
            <a:r>
              <a:rPr lang="en-IN" dirty="0"/>
              <a:t>(), </a:t>
            </a:r>
            <a:r>
              <a:rPr lang="en-IN" dirty="0" err="1"/>
              <a:t>mimetype</a:t>
            </a:r>
            <a:r>
              <a:rPr lang="en-IN" dirty="0"/>
              <a:t>='multipart/x-mixed-replace; boundary=frame')</a:t>
            </a:r>
          </a:p>
          <a:p>
            <a:endParaRPr lang="en-IN" dirty="0"/>
          </a:p>
          <a:p>
            <a:endParaRPr lang="en-IN" dirty="0"/>
          </a:p>
          <a:p>
            <a:r>
              <a:rPr lang="en-IN" dirty="0"/>
              <a:t>if __name__ == '__main__':</a:t>
            </a:r>
          </a:p>
          <a:p>
            <a:r>
              <a:rPr lang="en-IN" dirty="0"/>
              <a:t>    # Run flask for web app</a:t>
            </a:r>
          </a:p>
          <a:p>
            <a:r>
              <a:rPr lang="en-IN" dirty="0"/>
              <a:t>    </a:t>
            </a:r>
            <a:r>
              <a:rPr lang="en-IN" dirty="0" err="1"/>
              <a:t>app.run</a:t>
            </a:r>
            <a:r>
              <a:rPr lang="en-IN" dirty="0"/>
              <a:t>(threaded=True, debug=True)</a:t>
            </a:r>
          </a:p>
        </p:txBody>
      </p:sp>
    </p:spTree>
    <p:extLst>
      <p:ext uri="{BB962C8B-B14F-4D97-AF65-F5344CB8AC3E}">
        <p14:creationId xmlns:p14="http://schemas.microsoft.com/office/powerpoint/2010/main" val="76140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1B47-F4AC-91BD-D465-3673CEBE5F79}"/>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RESULTS</a:t>
            </a:r>
          </a:p>
        </p:txBody>
      </p:sp>
      <p:pic>
        <p:nvPicPr>
          <p:cNvPr id="4" name="Content Placeholder 3">
            <a:extLst>
              <a:ext uri="{FF2B5EF4-FFF2-40B4-BE49-F238E27FC236}">
                <a16:creationId xmlns:a16="http://schemas.microsoft.com/office/drawing/2014/main" id="{7CD8C5AB-CA27-D759-0787-811A0C1C3981}"/>
              </a:ext>
            </a:extLst>
          </p:cNvPr>
          <p:cNvPicPr>
            <a:picLocks noGrp="1" noChangeAspect="1"/>
          </p:cNvPicPr>
          <p:nvPr>
            <p:ph idx="1"/>
          </p:nvPr>
        </p:nvPicPr>
        <p:blipFill>
          <a:blip r:embed="rId2"/>
          <a:stretch>
            <a:fillRect/>
          </a:stretch>
        </p:blipFill>
        <p:spPr>
          <a:xfrm>
            <a:off x="755523" y="1579418"/>
            <a:ext cx="8720985" cy="4299234"/>
          </a:xfrm>
          <a:prstGeom prst="rect">
            <a:avLst/>
          </a:prstGeom>
        </p:spPr>
      </p:pic>
    </p:spTree>
    <p:extLst>
      <p:ext uri="{BB962C8B-B14F-4D97-AF65-F5344CB8AC3E}">
        <p14:creationId xmlns:p14="http://schemas.microsoft.com/office/powerpoint/2010/main" val="3019997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662-E625-92B5-BC2A-3AE7E51FA9AA}"/>
              </a:ext>
            </a:extLst>
          </p:cNvPr>
          <p:cNvSpPr>
            <a:spLocks noGrp="1"/>
          </p:cNvSpPr>
          <p:nvPr>
            <p:ph type="title"/>
          </p:nvPr>
        </p:nvSpPr>
        <p:spPr>
          <a:xfrm>
            <a:off x="718528" y="254083"/>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SCREENSHOTS</a:t>
            </a:r>
          </a:p>
        </p:txBody>
      </p:sp>
      <p:pic>
        <p:nvPicPr>
          <p:cNvPr id="4" name="Content Placeholder 3">
            <a:extLst>
              <a:ext uri="{FF2B5EF4-FFF2-40B4-BE49-F238E27FC236}">
                <a16:creationId xmlns:a16="http://schemas.microsoft.com/office/drawing/2014/main" id="{23DCD539-A0EA-CDDA-0B5E-AC27D6A71E9F}"/>
              </a:ext>
            </a:extLst>
          </p:cNvPr>
          <p:cNvPicPr>
            <a:picLocks noGrp="1" noChangeAspect="1"/>
          </p:cNvPicPr>
          <p:nvPr>
            <p:ph idx="1"/>
          </p:nvPr>
        </p:nvPicPr>
        <p:blipFill>
          <a:blip r:embed="rId2"/>
          <a:stretch>
            <a:fillRect/>
          </a:stretch>
        </p:blipFill>
        <p:spPr>
          <a:xfrm>
            <a:off x="5185754" y="1182637"/>
            <a:ext cx="3700113" cy="2465102"/>
          </a:xfrm>
          <a:prstGeom prst="rect">
            <a:avLst/>
          </a:prstGeom>
        </p:spPr>
      </p:pic>
      <p:pic>
        <p:nvPicPr>
          <p:cNvPr id="5" name="Picture 4">
            <a:extLst>
              <a:ext uri="{FF2B5EF4-FFF2-40B4-BE49-F238E27FC236}">
                <a16:creationId xmlns:a16="http://schemas.microsoft.com/office/drawing/2014/main" id="{111237A8-3162-6F95-1964-0B4ACDF2A99C}"/>
              </a:ext>
            </a:extLst>
          </p:cNvPr>
          <p:cNvPicPr>
            <a:picLocks noChangeAspect="1"/>
          </p:cNvPicPr>
          <p:nvPr/>
        </p:nvPicPr>
        <p:blipFill>
          <a:blip r:embed="rId3"/>
          <a:stretch>
            <a:fillRect/>
          </a:stretch>
        </p:blipFill>
        <p:spPr>
          <a:xfrm>
            <a:off x="819164" y="1117683"/>
            <a:ext cx="3298262" cy="2533317"/>
          </a:xfrm>
          <a:prstGeom prst="rect">
            <a:avLst/>
          </a:prstGeom>
        </p:spPr>
      </p:pic>
      <p:pic>
        <p:nvPicPr>
          <p:cNvPr id="6" name="Picture 5">
            <a:extLst>
              <a:ext uri="{FF2B5EF4-FFF2-40B4-BE49-F238E27FC236}">
                <a16:creationId xmlns:a16="http://schemas.microsoft.com/office/drawing/2014/main" id="{A25001CA-754F-C61E-4184-04456A361E9D}"/>
              </a:ext>
            </a:extLst>
          </p:cNvPr>
          <p:cNvPicPr>
            <a:picLocks noChangeAspect="1"/>
          </p:cNvPicPr>
          <p:nvPr/>
        </p:nvPicPr>
        <p:blipFill>
          <a:blip r:embed="rId4"/>
          <a:stretch>
            <a:fillRect/>
          </a:stretch>
        </p:blipFill>
        <p:spPr>
          <a:xfrm>
            <a:off x="3228207" y="4101436"/>
            <a:ext cx="3298263" cy="2593921"/>
          </a:xfrm>
          <a:prstGeom prst="rect">
            <a:avLst/>
          </a:prstGeom>
        </p:spPr>
      </p:pic>
    </p:spTree>
    <p:extLst>
      <p:ext uri="{BB962C8B-B14F-4D97-AF65-F5344CB8AC3E}">
        <p14:creationId xmlns:p14="http://schemas.microsoft.com/office/powerpoint/2010/main" val="47807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19B94-BC7E-0238-ECB9-01720E47C991}"/>
              </a:ext>
            </a:extLst>
          </p:cNvPr>
          <p:cNvSpPr txBox="1"/>
          <p:nvPr/>
        </p:nvSpPr>
        <p:spPr>
          <a:xfrm>
            <a:off x="203327" y="121216"/>
            <a:ext cx="6263639" cy="584775"/>
          </a:xfrm>
          <a:prstGeom prst="rect">
            <a:avLst/>
          </a:prstGeom>
          <a:noFill/>
        </p:spPr>
        <p:txBody>
          <a:bodyPr wrap="square">
            <a:spAutoFit/>
          </a:bodyPr>
          <a:lstStyle/>
          <a:p>
            <a:r>
              <a:rPr lang="en-IN" sz="3200" dirty="0">
                <a:solidFill>
                  <a:srgbClr val="000000"/>
                </a:solidFill>
                <a:effectLst/>
                <a:latin typeface="Calibri" panose="020F0502020204030204" pitchFamily="34" charset="0"/>
                <a:ea typeface="Times New Roman" panose="02020603050405020304" pitchFamily="18" charset="0"/>
              </a:rPr>
              <a:t>CONCLUSION: </a:t>
            </a:r>
            <a:endParaRPr lang="en-IN" sz="3200" dirty="0"/>
          </a:p>
        </p:txBody>
      </p:sp>
      <p:sp>
        <p:nvSpPr>
          <p:cNvPr id="5" name="TextBox 4">
            <a:extLst>
              <a:ext uri="{FF2B5EF4-FFF2-40B4-BE49-F238E27FC236}">
                <a16:creationId xmlns:a16="http://schemas.microsoft.com/office/drawing/2014/main" id="{8F059EB2-CB0A-8990-9BC5-04BA43461867}"/>
              </a:ext>
            </a:extLst>
          </p:cNvPr>
          <p:cNvSpPr txBox="1"/>
          <p:nvPr/>
        </p:nvSpPr>
        <p:spPr>
          <a:xfrm>
            <a:off x="101025" y="746812"/>
            <a:ext cx="11433976" cy="6486391"/>
          </a:xfrm>
          <a:prstGeom prst="rect">
            <a:avLst/>
          </a:prstGeom>
          <a:noFill/>
        </p:spPr>
        <p:txBody>
          <a:bodyPr wrap="square">
            <a:spAutoFit/>
          </a:bodyPr>
          <a:lstStyle/>
          <a:p>
            <a:pPr marL="81280" indent="-6350" algn="just">
              <a:lnSpc>
                <a:spcPct val="150000"/>
              </a:lnSpc>
              <a:spcAft>
                <a:spcPts val="875"/>
              </a:spcAft>
            </a:pPr>
            <a:r>
              <a:rPr lang="en-IN" sz="1800" dirty="0">
                <a:solidFill>
                  <a:srgbClr val="000000"/>
                </a:solidFill>
                <a:effectLst/>
                <a:latin typeface="Calibri" panose="020F0502020204030204" pitchFamily="34" charset="0"/>
                <a:ea typeface="Times New Roman" panose="02020603050405020304" pitchFamily="18" charset="0"/>
              </a:rPr>
              <a:t> </a:t>
            </a:r>
            <a:r>
              <a:rPr lang="en-IN" sz="2000" dirty="0">
                <a:solidFill>
                  <a:srgbClr val="000000"/>
                </a:solidFill>
                <a:effectLst/>
                <a:latin typeface="Calibri" panose="020F0502020204030204" pitchFamily="34" charset="0"/>
                <a:ea typeface="Times New Roman" panose="02020603050405020304" pitchFamily="18" charset="0"/>
              </a:rPr>
              <a:t>In this project, we present an attended end-to-end model for age estimation from facial expression videos. The model employs convolutional networks to learn the effective appearance features and feed them into recurrent networks to learn the temporal dynamics. Furthermore, both a spatial attention mechanism and a temporal attention mechanism are added to the model. The spatial attention can be integrated seamlessly into the convolutional layers to capture the salient facial regions in each single image, while the temporal attention is incorporated in recurrent networks to capture the salient temporal frames. The whole model can be trained readily in an end-to-end manner. Provided that a sufficient number of samples are available for training, we show the strong performance of our model on a large smile database. Specifically, our model makes a substantial improvement over the state-of- the-art methods. In future work, we aim to leverage the pre-trained convolutional neural networks on large image data for the appearance learning instead of training our convolutional appearance module from scratch. This would not only accelerate the training speed but also allows employing quite deeper architectures and abundant existing image data to improve the performance of the appearance learning. </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3215021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453E-229A-7D4B-AD12-7F7BCD7CB15C}"/>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FUTURE ENHANCEMENT</a:t>
            </a:r>
          </a:p>
        </p:txBody>
      </p:sp>
      <p:sp>
        <p:nvSpPr>
          <p:cNvPr id="3" name="Content Placeholder 2">
            <a:extLst>
              <a:ext uri="{FF2B5EF4-FFF2-40B4-BE49-F238E27FC236}">
                <a16:creationId xmlns:a16="http://schemas.microsoft.com/office/drawing/2014/main" id="{FB831576-6079-5661-51C9-4DEA5D43423F}"/>
              </a:ext>
            </a:extLst>
          </p:cNvPr>
          <p:cNvSpPr>
            <a:spLocks noGrp="1"/>
          </p:cNvSpPr>
          <p:nvPr>
            <p:ph idx="1"/>
          </p:nvPr>
        </p:nvSpPr>
        <p:spPr>
          <a:xfrm>
            <a:off x="677334" y="1360489"/>
            <a:ext cx="8596668" cy="3880773"/>
          </a:xfrm>
        </p:spPr>
        <p:txBody>
          <a:bodyPr>
            <a:normAutofit fontScale="92500"/>
          </a:bodyPr>
          <a:lstStyle/>
          <a:p>
            <a:pPr marL="107315" indent="0" algn="just">
              <a:lnSpc>
                <a:spcPct val="150000"/>
              </a:lnSpc>
              <a:buNone/>
            </a:pP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potential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behind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3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project is the additional feature,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 we aim to leverage the pre-trained convolutional neural networks on large image data for the appearance learning instead of training our convolutional appearance module from scratch. This would not only accelerate the training speed but also allows employing quite deeper architectures and abundant existing image data to improve the performance of the appearance learning.</a:t>
            </a:r>
            <a:endParaRPr lang="en-IN" sz="2200" dirty="0">
              <a:effectLst/>
              <a:latin typeface="Times New Roman" panose="02020603050405020304" pitchFamily="18" charset="0"/>
              <a:ea typeface="Times New Roman" panose="02020603050405020304" pitchFamily="18" charset="0"/>
            </a:endParaRPr>
          </a:p>
          <a:p>
            <a:pPr marL="450850" marR="90805" indent="0" algn="just">
              <a:lnSpc>
                <a:spcPct val="150000"/>
              </a:lnSpc>
              <a:spcAft>
                <a:spcPts val="0"/>
              </a:spcAft>
              <a:buNone/>
            </a:pPr>
            <a:r>
              <a:rPr lang="en-US" sz="20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330078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C1B5-DF9A-ACF3-97AE-667C28B0D231}"/>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886A1677-FAFD-A0D7-A283-36DCE7325923}"/>
              </a:ext>
            </a:extLst>
          </p:cNvPr>
          <p:cNvSpPr>
            <a:spLocks noGrp="1"/>
          </p:cNvSpPr>
          <p:nvPr>
            <p:ph idx="1"/>
          </p:nvPr>
        </p:nvSpPr>
        <p:spPr>
          <a:xfrm>
            <a:off x="753534" y="1421449"/>
            <a:ext cx="8596668" cy="3880773"/>
          </a:xfrm>
        </p:spPr>
        <p:txBody>
          <a:bodyPr>
            <a:normAutofit lnSpcReduction="10000"/>
          </a:bodyPr>
          <a:lstStyle/>
          <a:p>
            <a:pPr marL="342900" lvl="0" indent="-342900" algn="just">
              <a:lnSpc>
                <a:spcPct val="150000"/>
              </a:lnSpc>
              <a:buSzPts val="1000"/>
              <a:buFont typeface="Arial MT"/>
              <a:buAutoNum type="arabicPeriod"/>
              <a:tabLst>
                <a:tab pos="374015" algn="l"/>
              </a:tabLst>
            </a:pPr>
            <a:r>
              <a:rPr lang="en-IN" sz="1800" b="1" dirty="0">
                <a:effectLst/>
                <a:latin typeface="Times New Roman" panose="02020603050405020304" pitchFamily="18" charset="0"/>
                <a:ea typeface="Times New Roman" panose="02020603050405020304" pitchFamily="18" charset="0"/>
                <a:cs typeface="Arial MT"/>
              </a:rPr>
              <a:t> </a:t>
            </a:r>
            <a:r>
              <a:rPr lang="en-US" sz="1800" dirty="0">
                <a:effectLst/>
                <a:latin typeface="Times New Roman" panose="02020603050405020304" pitchFamily="18" charset="0"/>
                <a:ea typeface="Times New Roman" panose="02020603050405020304" pitchFamily="18" charset="0"/>
                <a:cs typeface="Arial MT"/>
              </a:rPr>
              <a:t>G. Guo, Y. Fu, C. R. Dyer and T. S. Huang, "Image-based human age estimation by manifold learning and locally adjusted robust regression", IEEE Trans. Image Process., vol. 17, no. 7, pp. 1178-1188, Jul. 2008.</a:t>
            </a:r>
            <a:endParaRPr lang="en-IN" sz="1800" dirty="0">
              <a:effectLst/>
              <a:latin typeface="Times New Roman" panose="02020603050405020304" pitchFamily="18" charset="0"/>
              <a:ea typeface="Times New Roman" panose="02020603050405020304" pitchFamily="18" charset="0"/>
              <a:cs typeface="Arial MT"/>
            </a:endParaRPr>
          </a:p>
          <a:p>
            <a:pPr marL="342900" lvl="0" indent="-342900" algn="just">
              <a:lnSpc>
                <a:spcPct val="150000"/>
              </a:lnSpc>
              <a:buSzPts val="1000"/>
              <a:buFont typeface="Arial MT"/>
              <a:buAutoNum type="arabicPeriod"/>
              <a:tabLst>
                <a:tab pos="374015" algn="l"/>
              </a:tabLst>
            </a:pPr>
            <a:r>
              <a:rPr lang="en-US" sz="1800" dirty="0">
                <a:effectLst/>
                <a:latin typeface="Times New Roman" panose="02020603050405020304" pitchFamily="18" charset="0"/>
                <a:ea typeface="Times New Roman" panose="02020603050405020304" pitchFamily="18" charset="0"/>
                <a:cs typeface="Arial MT"/>
              </a:rPr>
              <a:t>A. </a:t>
            </a:r>
            <a:r>
              <a:rPr lang="en-US" sz="1800" dirty="0" err="1">
                <a:effectLst/>
                <a:latin typeface="Times New Roman" panose="02020603050405020304" pitchFamily="18" charset="0"/>
                <a:ea typeface="Times New Roman" panose="02020603050405020304" pitchFamily="18" charset="0"/>
                <a:cs typeface="Arial MT"/>
              </a:rPr>
              <a:t>Lanitis</a:t>
            </a:r>
            <a:r>
              <a:rPr lang="en-US" sz="1800" dirty="0">
                <a:effectLst/>
                <a:latin typeface="Times New Roman" panose="02020603050405020304" pitchFamily="18" charset="0"/>
                <a:ea typeface="Times New Roman" panose="02020603050405020304" pitchFamily="18" charset="0"/>
                <a:cs typeface="Arial MT"/>
              </a:rPr>
              <a:t>, C. </a:t>
            </a:r>
            <a:r>
              <a:rPr lang="en-US" sz="1800" dirty="0" err="1">
                <a:effectLst/>
                <a:latin typeface="Times New Roman" panose="02020603050405020304" pitchFamily="18" charset="0"/>
                <a:ea typeface="Times New Roman" panose="02020603050405020304" pitchFamily="18" charset="0"/>
                <a:cs typeface="Arial MT"/>
              </a:rPr>
              <a:t>Draganova</a:t>
            </a:r>
            <a:r>
              <a:rPr lang="en-US" sz="1800" dirty="0">
                <a:effectLst/>
                <a:latin typeface="Times New Roman" panose="02020603050405020304" pitchFamily="18" charset="0"/>
                <a:ea typeface="Times New Roman" panose="02020603050405020304" pitchFamily="18" charset="0"/>
                <a:cs typeface="Arial MT"/>
              </a:rPr>
              <a:t> and C. Christodoulou, "Comparing different classifiers for automatic age estimation", IEEE Trans. Syst. Man </a:t>
            </a:r>
            <a:r>
              <a:rPr lang="en-US" sz="1800" dirty="0" err="1">
                <a:effectLst/>
                <a:latin typeface="Times New Roman" panose="02020603050405020304" pitchFamily="18" charset="0"/>
                <a:ea typeface="Times New Roman" panose="02020603050405020304" pitchFamily="18" charset="0"/>
                <a:cs typeface="Arial MT"/>
              </a:rPr>
              <a:t>Cybern</a:t>
            </a:r>
            <a:r>
              <a:rPr lang="en-US" sz="1800" dirty="0">
                <a:effectLst/>
                <a:latin typeface="Times New Roman" panose="02020603050405020304" pitchFamily="18" charset="0"/>
                <a:ea typeface="Times New Roman" panose="02020603050405020304" pitchFamily="18" charset="0"/>
                <a:cs typeface="Arial MT"/>
              </a:rPr>
              <a:t>. B </a:t>
            </a:r>
            <a:r>
              <a:rPr lang="en-US" sz="1800" dirty="0" err="1">
                <a:effectLst/>
                <a:latin typeface="Times New Roman" panose="02020603050405020304" pitchFamily="18" charset="0"/>
                <a:ea typeface="Times New Roman" panose="02020603050405020304" pitchFamily="18" charset="0"/>
                <a:cs typeface="Arial MT"/>
              </a:rPr>
              <a:t>Cybern</a:t>
            </a:r>
            <a:r>
              <a:rPr lang="en-US" sz="1800" dirty="0">
                <a:effectLst/>
                <a:latin typeface="Times New Roman" panose="02020603050405020304" pitchFamily="18" charset="0"/>
                <a:ea typeface="Times New Roman" panose="02020603050405020304" pitchFamily="18" charset="0"/>
                <a:cs typeface="Arial MT"/>
              </a:rPr>
              <a:t>., vol. 34, no. 1, pp. 621-628, Feb. 2004.</a:t>
            </a:r>
            <a:endParaRPr lang="en-IN" sz="1800" dirty="0">
              <a:effectLst/>
              <a:latin typeface="Times New Roman" panose="02020603050405020304" pitchFamily="18" charset="0"/>
              <a:ea typeface="Times New Roman" panose="02020603050405020304" pitchFamily="18" charset="0"/>
              <a:cs typeface="Arial MT"/>
            </a:endParaRPr>
          </a:p>
          <a:p>
            <a:pPr marL="342900" lvl="0" indent="-342900" algn="just">
              <a:lnSpc>
                <a:spcPct val="150000"/>
              </a:lnSpc>
              <a:buSzPts val="1000"/>
              <a:buFont typeface="Arial MT"/>
              <a:buAutoNum type="arabicPeriod"/>
              <a:tabLst>
                <a:tab pos="374015" algn="l"/>
              </a:tabLst>
            </a:pPr>
            <a:r>
              <a:rPr lang="en-US" sz="1800" dirty="0">
                <a:effectLst/>
                <a:latin typeface="Times New Roman" panose="02020603050405020304" pitchFamily="18" charset="0"/>
                <a:ea typeface="Times New Roman" panose="02020603050405020304" pitchFamily="18" charset="0"/>
                <a:cs typeface="Arial MT"/>
              </a:rPr>
              <a:t>A. M. Albert, K. </a:t>
            </a:r>
            <a:r>
              <a:rPr lang="en-US" sz="1800" dirty="0" err="1">
                <a:effectLst/>
                <a:latin typeface="Times New Roman" panose="02020603050405020304" pitchFamily="18" charset="0"/>
                <a:ea typeface="Times New Roman" panose="02020603050405020304" pitchFamily="18" charset="0"/>
                <a:cs typeface="Arial MT"/>
              </a:rPr>
              <a:t>Ricanek</a:t>
            </a:r>
            <a:r>
              <a:rPr lang="en-US" sz="1800" dirty="0">
                <a:effectLst/>
                <a:latin typeface="Times New Roman" panose="02020603050405020304" pitchFamily="18" charset="0"/>
                <a:ea typeface="Times New Roman" panose="02020603050405020304" pitchFamily="18" charset="0"/>
                <a:cs typeface="Arial MT"/>
              </a:rPr>
              <a:t> and E. Patterson, "A review of the literature on the aging adult skull and face: Implications for forensic science research and applications", Forensic Sci. Int., vol. 172, no. 1, pp. 1-9, 2007.</a:t>
            </a:r>
            <a:endParaRPr lang="en-IN" sz="1800" dirty="0">
              <a:effectLst/>
              <a:latin typeface="Times New Roman" panose="02020603050405020304" pitchFamily="18" charset="0"/>
              <a:ea typeface="Times New Roman" panose="02020603050405020304" pitchFamily="18" charset="0"/>
              <a:cs typeface="Arial MT"/>
            </a:endParaRPr>
          </a:p>
          <a:p>
            <a:endParaRPr lang="en-IN" dirty="0"/>
          </a:p>
        </p:txBody>
      </p:sp>
    </p:spTree>
    <p:extLst>
      <p:ext uri="{BB962C8B-B14F-4D97-AF65-F5344CB8AC3E}">
        <p14:creationId xmlns:p14="http://schemas.microsoft.com/office/powerpoint/2010/main" val="883580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BB03-070F-9A74-E088-3388B46ADF48}"/>
              </a:ext>
            </a:extLst>
          </p:cNvPr>
          <p:cNvSpPr>
            <a:spLocks noGrp="1"/>
          </p:cNvSpPr>
          <p:nvPr>
            <p:ph type="title"/>
          </p:nvPr>
        </p:nvSpPr>
        <p:spPr>
          <a:xfrm>
            <a:off x="677334" y="1203960"/>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GITHUB LINK</a:t>
            </a:r>
          </a:p>
        </p:txBody>
      </p:sp>
      <p:sp>
        <p:nvSpPr>
          <p:cNvPr id="3" name="Content Placeholder 2">
            <a:extLst>
              <a:ext uri="{FF2B5EF4-FFF2-40B4-BE49-F238E27FC236}">
                <a16:creationId xmlns:a16="http://schemas.microsoft.com/office/drawing/2014/main" id="{59825EBA-A3AE-C429-B433-9B902F561CC3}"/>
              </a:ext>
            </a:extLst>
          </p:cNvPr>
          <p:cNvSpPr>
            <a:spLocks noGrp="1"/>
          </p:cNvSpPr>
          <p:nvPr>
            <p:ph idx="1"/>
          </p:nvPr>
        </p:nvSpPr>
        <p:spPr>
          <a:xfrm>
            <a:off x="677334" y="2392681"/>
            <a:ext cx="9745980" cy="4700242"/>
          </a:xfrm>
        </p:spPr>
        <p:txBody>
          <a:bodyPr>
            <a:normAutofit/>
          </a:bodyPr>
          <a:lstStyle/>
          <a:p>
            <a:r>
              <a:rPr lang="en-US" sz="2200" dirty="0">
                <a:effectLst/>
                <a:latin typeface="Times New Roman" panose="02020603050405020304" pitchFamily="18" charset="0"/>
                <a:ea typeface="Times New Roman" panose="02020603050405020304" pitchFamily="18" charset="0"/>
              </a:rPr>
              <a:t>https://github.com/Stephennani/Age-estimation-using-facial-expressions.git</a:t>
            </a:r>
            <a:endParaRPr lang="en-IN" sz="2200" b="1" dirty="0"/>
          </a:p>
        </p:txBody>
      </p:sp>
    </p:spTree>
    <p:extLst>
      <p:ext uri="{BB962C8B-B14F-4D97-AF65-F5344CB8AC3E}">
        <p14:creationId xmlns:p14="http://schemas.microsoft.com/office/powerpoint/2010/main" val="173159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4AF6-2A1A-1F75-5694-C6081140DAE1}"/>
              </a:ext>
            </a:extLst>
          </p:cNvPr>
          <p:cNvSpPr txBox="1"/>
          <p:nvPr/>
        </p:nvSpPr>
        <p:spPr>
          <a:xfrm>
            <a:off x="407504" y="329796"/>
            <a:ext cx="6422665" cy="593304"/>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EXISTING SYSTEM: </a:t>
            </a:r>
            <a:endParaRPr lang="en-IN" sz="3200" b="1"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341906" y="1145757"/>
            <a:ext cx="9986839" cy="4554388"/>
          </a:xfrm>
          <a:prstGeom prst="rect">
            <a:avLst/>
          </a:prstGeom>
          <a:noFill/>
        </p:spPr>
        <p:txBody>
          <a:bodyPr wrap="square">
            <a:spAutoFit/>
          </a:bodyPr>
          <a:lstStyle/>
          <a:p>
            <a:pPr marL="81280" indent="457200" algn="just">
              <a:lnSpc>
                <a:spcPct val="150000"/>
              </a:lnSpc>
              <a:spcAft>
                <a:spcPts val="5"/>
              </a:spcAft>
            </a:pPr>
            <a:r>
              <a:rPr lang="en-IN" sz="2000" dirty="0">
                <a:solidFill>
                  <a:srgbClr val="000000"/>
                </a:solidFill>
                <a:effectLst/>
                <a:latin typeface="Calibri" panose="020F0502020204030204" pitchFamily="34" charset="0"/>
                <a:ea typeface="Times New Roman" panose="02020603050405020304" pitchFamily="18" charset="0"/>
              </a:rPr>
              <a:t>In contrast, the spatially indexed mechanism achieves the best result among all options. Furthermore, adopting shared weights in the first layer and individual weights in the second layer (mediate spatially indexed mechanism) is much worse than the other order. It is probably because the individual weights can hardly take effect after the smoothing by the shared weights. Therefore, our model employs the spatially-indexed mechanism, which can not only clearly distinguish the face from the background, but also capture the salient regions like the area under the eye, area around mouth and two nasolabial folds in cheeks. More examples are presented. Quantitative comparison is also provided in, which demonstrates that the spatially-indexed mechanism outperforms other spatial attention mechanisms</a:t>
            </a:r>
            <a:endParaRPr lang="en-IN" sz="20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07000"/>
              </a:lnSpc>
              <a:spcAft>
                <a:spcPts val="875"/>
              </a:spcAft>
            </a:pPr>
            <a:r>
              <a:rPr lang="en-IN" sz="20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010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Best Thank You Slide Images For PPT Presentation">
            <a:extLst>
              <a:ext uri="{FF2B5EF4-FFF2-40B4-BE49-F238E27FC236}">
                <a16:creationId xmlns:a16="http://schemas.microsoft.com/office/drawing/2014/main" id="{FFA6F412-0F78-A610-7382-B27B31D10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870" y="877529"/>
            <a:ext cx="8827085" cy="494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0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C627F-B1A7-C454-D701-7A608488F76B}"/>
              </a:ext>
            </a:extLst>
          </p:cNvPr>
          <p:cNvSpPr txBox="1"/>
          <p:nvPr/>
        </p:nvSpPr>
        <p:spPr>
          <a:xfrm>
            <a:off x="556591" y="1033670"/>
            <a:ext cx="10448014" cy="1011111"/>
          </a:xfrm>
          <a:prstGeom prst="rect">
            <a:avLst/>
          </a:prstGeom>
          <a:noFill/>
        </p:spPr>
        <p:txBody>
          <a:bodyPr wrap="square">
            <a:spAutoFit/>
          </a:bodyPr>
          <a:lstStyle/>
          <a:p>
            <a:pPr marL="81280" indent="-6350" algn="l">
              <a:lnSpc>
                <a:spcPct val="107000"/>
              </a:lnSpc>
              <a:spcAft>
                <a:spcPts val="850"/>
              </a:spcAft>
            </a:pPr>
            <a:r>
              <a:rPr lang="en-IN" sz="3200" b="1" dirty="0">
                <a:solidFill>
                  <a:srgbClr val="000000"/>
                </a:solidFill>
                <a:effectLst/>
                <a:latin typeface="Calibri" panose="020F0502020204030204" pitchFamily="34" charset="0"/>
                <a:ea typeface="Times New Roman" panose="02020603050405020304" pitchFamily="18" charset="0"/>
              </a:rPr>
              <a:t>DISADVANTAGES: </a:t>
            </a:r>
          </a:p>
          <a:p>
            <a:pPr marL="81280" indent="-6350" algn="l">
              <a:lnSpc>
                <a:spcPct val="107000"/>
              </a:lnSpc>
              <a:spcAft>
                <a:spcPts val="85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3074" name="Picture 2" descr="Loonie Making You Looney? Pros And Cons Of A Weak Canadian Dollar ... -  ClipArt Best - ClipArt Best">
            <a:extLst>
              <a:ext uri="{FF2B5EF4-FFF2-40B4-BE49-F238E27FC236}">
                <a16:creationId xmlns:a16="http://schemas.microsoft.com/office/drawing/2014/main" id="{56B31BD8-0B6F-7912-DF15-DF2211ED0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141" y="784034"/>
            <a:ext cx="1207999" cy="1160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038359-B0B9-24D2-EF90-FE455D26F705}"/>
              </a:ext>
            </a:extLst>
          </p:cNvPr>
          <p:cNvSpPr txBox="1"/>
          <p:nvPr/>
        </p:nvSpPr>
        <p:spPr>
          <a:xfrm>
            <a:off x="461175" y="2203985"/>
            <a:ext cx="10543430" cy="2814617"/>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In contrast to regression and multi-class classification, some studies approach age estimation as an ordinal ranking problem. For instance,  presents a deep (category-based) ranking model that combines deep scattering transform and ordinal ranking.</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Formulates the problem as ordinal regression using a series of binary classification tasks which are jointly optimized by a multiple output CNN architecture.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03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CA2FF-D090-7FB6-8CDF-5A0CA0BD1891}"/>
              </a:ext>
            </a:extLst>
          </p:cNvPr>
          <p:cNvSpPr txBox="1"/>
          <p:nvPr/>
        </p:nvSpPr>
        <p:spPr>
          <a:xfrm>
            <a:off x="226612" y="420882"/>
            <a:ext cx="10821726" cy="1017907"/>
          </a:xfrm>
          <a:prstGeom prst="rect">
            <a:avLst/>
          </a:prstGeom>
          <a:noFill/>
        </p:spPr>
        <p:txBody>
          <a:bodyPr wrap="square">
            <a:spAutoFit/>
          </a:bodyPr>
          <a:lstStyle/>
          <a:p>
            <a:pPr marL="71755" indent="-6350">
              <a:lnSpc>
                <a:spcPct val="107000"/>
              </a:lnSpc>
              <a:spcAft>
                <a:spcPts val="875"/>
              </a:spcAft>
            </a:pPr>
            <a:r>
              <a:rPr lang="en-IN" sz="3200" b="1" dirty="0">
                <a:solidFill>
                  <a:srgbClr val="000000"/>
                </a:solidFill>
                <a:effectLst/>
                <a:latin typeface="Calibri" panose="020F0502020204030204" pitchFamily="34" charset="0"/>
                <a:ea typeface="Times New Roman" panose="02020603050405020304" pitchFamily="18" charset="0"/>
              </a:rPr>
              <a:t>PROPOSED SYSTEM: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1755" indent="-6350" algn="l">
              <a:lnSpc>
                <a:spcPct val="107000"/>
              </a:lnSpc>
              <a:spcAft>
                <a:spcPts val="875"/>
              </a:spcAft>
            </a:pPr>
            <a:endParaRPr lang="en-IN" dirty="0"/>
          </a:p>
        </p:txBody>
      </p:sp>
      <p:sp>
        <p:nvSpPr>
          <p:cNvPr id="5" name="TextBox 4">
            <a:extLst>
              <a:ext uri="{FF2B5EF4-FFF2-40B4-BE49-F238E27FC236}">
                <a16:creationId xmlns:a16="http://schemas.microsoft.com/office/drawing/2014/main" id="{968BCF55-D8F2-49FC-CC92-78C1DE7CC776}"/>
              </a:ext>
            </a:extLst>
          </p:cNvPr>
          <p:cNvSpPr txBox="1"/>
          <p:nvPr/>
        </p:nvSpPr>
        <p:spPr>
          <a:xfrm>
            <a:off x="0" y="1361417"/>
            <a:ext cx="11354463" cy="5101397"/>
          </a:xfrm>
          <a:prstGeom prst="rect">
            <a:avLst/>
          </a:prstGeom>
          <a:noFill/>
        </p:spPr>
        <p:txBody>
          <a:bodyPr wrap="square">
            <a:spAutoFit/>
          </a:bodyPr>
          <a:lstStyle/>
          <a:p>
            <a:pPr marL="81280" indent="375920" algn="just">
              <a:lnSpc>
                <a:spcPct val="150000"/>
              </a:lnSpc>
              <a:spcAft>
                <a:spcPts val="875"/>
              </a:spcAft>
            </a:pPr>
            <a:r>
              <a:rPr lang="en-IN" sz="2000" dirty="0">
                <a:solidFill>
                  <a:srgbClr val="000000"/>
                </a:solidFill>
                <a:effectLst/>
                <a:latin typeface="Calibri" panose="020F0502020204030204" pitchFamily="34" charset="0"/>
                <a:ea typeface="Times New Roman" panose="02020603050405020304" pitchFamily="18" charset="0"/>
              </a:rPr>
              <a:t>Attention models have been proposed to let models learn by themselves to pay attention to specific regions in an image or different segments in a sequence  according to the relevance to the aimed task. Likewise, different facial parts (in each single image) and different phases of the expression (in the inspected video) may exhibit varying degrees of salience to age estimation. To incorporate attention, we customize a specific attention module for spatial facial salience detection. To detect temporal salience in the sequential expression, we mount a temporal attention module upon the recurrent networks. It serves as a filtering layer to determine the amount of information of each frame to be incorporated into final age regression task. All functional modules of our proposed Spatially-Indexed Attention Model (SIAM) including convolutional networks for learning appearance, recurrent networks for learning dynamics, two attention modules as well as the final age regression module can be trained jointly, without any manual intervention.</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35335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8FCDC-603D-9975-C43A-E030C7415E37}"/>
              </a:ext>
            </a:extLst>
          </p:cNvPr>
          <p:cNvSpPr txBox="1"/>
          <p:nvPr/>
        </p:nvSpPr>
        <p:spPr>
          <a:xfrm>
            <a:off x="500933" y="646075"/>
            <a:ext cx="6581692" cy="774251"/>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ADVANTAGES:</a:t>
            </a:r>
            <a:endParaRPr lang="en-IN" sz="3200" b="1"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2E80202-35C7-A086-818F-C5B220F7C176}"/>
              </a:ext>
            </a:extLst>
          </p:cNvPr>
          <p:cNvSpPr txBox="1"/>
          <p:nvPr/>
        </p:nvSpPr>
        <p:spPr>
          <a:xfrm>
            <a:off x="500933" y="2016701"/>
            <a:ext cx="11131825" cy="465255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Our model has the capacity to learn and it could do even better on more data while other models potentially saturate and do not get better no matter how much data you give them. </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potential advantages of using recurrent networks are that they learn relevant dynamics feature to the aimed task (age estimation) smoothly and progressively over time, all modules in our model can be trained jointly in an end-to-end manner to be compatible with each other.</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We first investigate the different mechanisms to implement spatial attention and validate the advantages of our proposed spatially-indexed mechanism over other options.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122" name="Picture 2" descr="Advantages of Hard Money Lending - New Funding Resources">
            <a:extLst>
              <a:ext uri="{FF2B5EF4-FFF2-40B4-BE49-F238E27FC236}">
                <a16:creationId xmlns:a16="http://schemas.microsoft.com/office/drawing/2014/main" id="{2667AA7D-9192-8CDB-09F9-C7A716F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699" y="646075"/>
            <a:ext cx="1333108" cy="122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0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725433" y="1109472"/>
            <a:ext cx="7378810" cy="4062587"/>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dirty="0">
                <a:solidFill>
                  <a:srgbClr val="000000"/>
                </a:solidFill>
                <a:effectLst/>
                <a:latin typeface="Calibri" panose="020F0502020204030204" pitchFamily="34" charset="0"/>
                <a:ea typeface="Times New Roman" panose="02020603050405020304" pitchFamily="18" charset="0"/>
              </a:rPr>
              <a:t> </a:t>
            </a:r>
            <a:r>
              <a:rPr lang="en-IN" sz="1800" b="1" dirty="0">
                <a:solidFill>
                  <a:srgbClr val="000000"/>
                </a:solidFill>
                <a:effectLst/>
                <a:latin typeface="Calibri" panose="020F0502020204030204" pitchFamily="34" charset="0"/>
                <a:ea typeface="Times New Roman" panose="02020603050405020304" pitchFamily="18" charset="0"/>
              </a:rPr>
              <a:t>System              :        </a:t>
            </a:r>
            <a:r>
              <a:rPr lang="en-IN" sz="1800" dirty="0">
                <a:solidFill>
                  <a:srgbClr val="000000"/>
                </a:solidFill>
                <a:effectLst/>
                <a:latin typeface="Calibri" panose="020F0502020204030204" pitchFamily="34" charset="0"/>
                <a:ea typeface="Times New Roman" panose="02020603050405020304" pitchFamily="18" charset="0"/>
              </a:rPr>
              <a:t>Intel core i3</a:t>
            </a:r>
            <a:r>
              <a:rPr lang="en-IN" sz="1800" b="1"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Hard Disk          :       </a:t>
            </a:r>
            <a:r>
              <a:rPr lang="en-IN" sz="1800" dirty="0">
                <a:solidFill>
                  <a:srgbClr val="000000"/>
                </a:solidFill>
                <a:effectLst/>
                <a:latin typeface="Calibri" panose="020F0502020204030204" pitchFamily="34" charset="0"/>
                <a:ea typeface="Times New Roman" panose="02020603050405020304" pitchFamily="18" charset="0"/>
              </a:rPr>
              <a:t>1 TB</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Monitor            :        </a:t>
            </a:r>
            <a:r>
              <a:rPr lang="en-IN" sz="1800" dirty="0">
                <a:solidFill>
                  <a:srgbClr val="000000"/>
                </a:solidFill>
                <a:effectLst/>
                <a:latin typeface="Calibri" panose="020F0502020204030204" pitchFamily="34" charset="0"/>
                <a:ea typeface="Times New Roman" panose="02020603050405020304" pitchFamily="18" charset="0"/>
              </a:rPr>
              <a:t>14’ Colour Monitor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Mouse              :        </a:t>
            </a:r>
            <a:r>
              <a:rPr lang="en-IN" sz="1800" dirty="0">
                <a:solidFill>
                  <a:srgbClr val="000000"/>
                </a:solidFill>
                <a:effectLst/>
                <a:latin typeface="Calibri" panose="020F0502020204030204" pitchFamily="34" charset="0"/>
                <a:ea typeface="Times New Roman" panose="02020603050405020304" pitchFamily="18" charset="0"/>
              </a:rPr>
              <a:t>Optical mouse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RAM                 :	    </a:t>
            </a:r>
            <a:r>
              <a:rPr lang="en-IN" sz="1800" dirty="0">
                <a:solidFill>
                  <a:srgbClr val="000000"/>
                </a:solidFill>
                <a:effectLst/>
                <a:latin typeface="Calibri" panose="020F0502020204030204" pitchFamily="34" charset="0"/>
                <a:ea typeface="Times New Roman" panose="02020603050405020304" pitchFamily="18" charset="0"/>
              </a:rPr>
              <a:t>4GB</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6146" name="Picture 2" descr="Hardware and software pre-requisites tutorials">
            <a:extLst>
              <a:ext uri="{FF2B5EF4-FFF2-40B4-BE49-F238E27FC236}">
                <a16:creationId xmlns:a16="http://schemas.microsoft.com/office/drawing/2014/main" id="{FAA63D1E-52A9-3005-5045-C9096E2B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535" y="2508513"/>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1089264" y="452184"/>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1846689" y="1458306"/>
            <a:ext cx="6160273" cy="2432974"/>
          </a:xfrm>
          <a:prstGeom prst="rect">
            <a:avLst/>
          </a:prstGeom>
          <a:noFill/>
        </p:spPr>
        <p:txBody>
          <a:bodyPr wrap="square">
            <a:spAutoFit/>
          </a:bodyPr>
          <a:lstStyle/>
          <a:p>
            <a:pPr marL="81280" indent="-6350" algn="just">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Operating System      :        </a:t>
            </a:r>
            <a:r>
              <a:rPr lang="en-IN" sz="1800" dirty="0">
                <a:solidFill>
                  <a:srgbClr val="000000"/>
                </a:solidFill>
                <a:effectLst/>
                <a:latin typeface="Calibri" panose="020F0502020204030204" pitchFamily="34" charset="0"/>
                <a:ea typeface="Times New Roman" panose="02020603050405020304" pitchFamily="18" charset="0"/>
              </a:rPr>
              <a:t>Windows 10</a:t>
            </a:r>
          </a:p>
          <a:p>
            <a:pPr marL="81280" indent="-6350" algn="just">
              <a:lnSpc>
                <a:spcPct val="107000"/>
              </a:lnSpc>
              <a:spcAft>
                <a:spcPts val="875"/>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Coding Language       :          </a:t>
            </a:r>
            <a:r>
              <a:rPr lang="en-IN" sz="1800" dirty="0">
                <a:solidFill>
                  <a:srgbClr val="000000"/>
                </a:solidFill>
                <a:effectLst/>
                <a:latin typeface="Calibri" panose="020F0502020204030204" pitchFamily="34" charset="0"/>
                <a:ea typeface="Times New Roman" panose="02020603050405020304" pitchFamily="18" charset="0"/>
              </a:rPr>
              <a:t>Python</a:t>
            </a:r>
          </a:p>
          <a:p>
            <a:pPr marL="81280" indent="-6350" algn="just">
              <a:lnSpc>
                <a:spcPct val="107000"/>
              </a:lnSpc>
              <a:spcAft>
                <a:spcPts val="875"/>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Front-End                    :        </a:t>
            </a:r>
            <a:r>
              <a:rPr lang="en-IN" sz="1800" dirty="0">
                <a:solidFill>
                  <a:srgbClr val="000000"/>
                </a:solidFill>
                <a:effectLst/>
                <a:latin typeface="Calibri" panose="020F0502020204030204" pitchFamily="34" charset="0"/>
                <a:ea typeface="Times New Roman" panose="02020603050405020304" pitchFamily="18" charset="0"/>
              </a:rPr>
              <a:t>Python IDE (version 3.7.4), PyCharm</a:t>
            </a:r>
            <a:endParaRPr lang="en-IN" sz="1800"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7172" name="Picture 4" descr="Not Liking Windows 11? Here's How You Can Go Back To Windows 10 On Your PC">
            <a:extLst>
              <a:ext uri="{FF2B5EF4-FFF2-40B4-BE49-F238E27FC236}">
                <a16:creationId xmlns:a16="http://schemas.microsoft.com/office/drawing/2014/main" id="{ABBEC58C-8DA3-1F21-7ECF-645585E4F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206" y="4243469"/>
            <a:ext cx="1653044" cy="130786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ython (programming language) - Wikipedia">
            <a:extLst>
              <a:ext uri="{FF2B5EF4-FFF2-40B4-BE49-F238E27FC236}">
                <a16:creationId xmlns:a16="http://schemas.microsoft.com/office/drawing/2014/main" id="{5346FC18-36F9-395F-B339-EDACDAA07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536" y="4243468"/>
            <a:ext cx="1754559" cy="130786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PyCharm - Home | Facebook">
            <a:extLst>
              <a:ext uri="{FF2B5EF4-FFF2-40B4-BE49-F238E27FC236}">
                <a16:creationId xmlns:a16="http://schemas.microsoft.com/office/drawing/2014/main" id="{38D51371-D480-81A9-1DA5-A954B159C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348" y="4080427"/>
            <a:ext cx="1754559" cy="153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D9F40-090D-C0D6-5B37-CB4D32865934}"/>
              </a:ext>
            </a:extLst>
          </p:cNvPr>
          <p:cNvSpPr txBox="1"/>
          <p:nvPr/>
        </p:nvSpPr>
        <p:spPr>
          <a:xfrm>
            <a:off x="412474" y="428247"/>
            <a:ext cx="6102626" cy="584775"/>
          </a:xfrm>
          <a:prstGeom prst="rect">
            <a:avLst/>
          </a:prstGeom>
          <a:noFill/>
        </p:spPr>
        <p:txBody>
          <a:bodyPr wrap="square">
            <a:spAutoFit/>
          </a:bodyPr>
          <a:lstStyle/>
          <a:p>
            <a:r>
              <a:rPr lang="en-IN" sz="3200" b="1" dirty="0">
                <a:latin typeface="Calibri" panose="020F0502020204030204" pitchFamily="34" charset="0"/>
                <a:cs typeface="Calibri" panose="020F0502020204030204" pitchFamily="34" charset="0"/>
              </a:rPr>
              <a:t>NOVELTY:</a:t>
            </a:r>
          </a:p>
        </p:txBody>
      </p:sp>
      <p:sp>
        <p:nvSpPr>
          <p:cNvPr id="5" name="TextBox 4">
            <a:extLst>
              <a:ext uri="{FF2B5EF4-FFF2-40B4-BE49-F238E27FC236}">
                <a16:creationId xmlns:a16="http://schemas.microsoft.com/office/drawing/2014/main" id="{692BAA11-FE22-003F-8A69-AC18CF4589EA}"/>
              </a:ext>
            </a:extLst>
          </p:cNvPr>
          <p:cNvSpPr txBox="1"/>
          <p:nvPr/>
        </p:nvSpPr>
        <p:spPr>
          <a:xfrm>
            <a:off x="412474" y="1111889"/>
            <a:ext cx="9629030" cy="3729162"/>
          </a:xfrm>
          <a:prstGeom prst="rect">
            <a:avLst/>
          </a:prstGeom>
          <a:noFill/>
        </p:spPr>
        <p:txBody>
          <a:bodyPr wrap="square">
            <a:spAutoFit/>
          </a:bodyPr>
          <a:lstStyle/>
          <a:p>
            <a:pPr algn="just">
              <a:lnSpc>
                <a:spcPct val="150000"/>
              </a:lnSpc>
            </a:pPr>
            <a:r>
              <a:rPr lang="en-IN" sz="2000" dirty="0"/>
              <a:t>We introduce a novel end to end architecture for age estimation from facial expression videos, which is able to automatically learn the static </a:t>
            </a:r>
            <a:r>
              <a:rPr lang="en-IN" sz="2000" dirty="0" err="1"/>
              <a:t>apperance</a:t>
            </a:r>
            <a:r>
              <a:rPr lang="en-IN" sz="2000" dirty="0"/>
              <a:t> in each single image and the temporal dynamics contained in the facial expression simultaneously. In particular we employ convolutional neural networks to model the static appearance due to its successful representation learning in the image domain. This project domain is mainly related to deep learning.Various algorithms and models are implemented and the main mechanism used is </a:t>
            </a:r>
            <a:r>
              <a:rPr lang="en-IN" sz="2000" dirty="0" err="1"/>
              <a:t>Spacial</a:t>
            </a:r>
            <a:r>
              <a:rPr lang="en-IN" sz="2000" dirty="0"/>
              <a:t> Indexed Attention model.</a:t>
            </a:r>
          </a:p>
        </p:txBody>
      </p:sp>
    </p:spTree>
    <p:extLst>
      <p:ext uri="{BB962C8B-B14F-4D97-AF65-F5344CB8AC3E}">
        <p14:creationId xmlns:p14="http://schemas.microsoft.com/office/powerpoint/2010/main" val="245446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1198</TotalTime>
  <Words>2416</Words>
  <Application>Microsoft Office PowerPoint</Application>
  <PresentationFormat>Widescreen</PresentationFormat>
  <Paragraphs>160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MT</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MODULES</vt:lpstr>
      <vt:lpstr>Convolutional Neural Networks</vt:lpstr>
      <vt:lpstr>Spatially Indexed Attention Module</vt:lpstr>
      <vt:lpstr>Human Age Estimation</vt:lpstr>
      <vt:lpstr>UML DIAGRAMS:</vt:lpstr>
      <vt:lpstr>Use Case Diagram</vt:lpstr>
      <vt:lpstr>Class Diagram</vt:lpstr>
      <vt:lpstr>Sequence Diagram</vt:lpstr>
      <vt:lpstr>Activity Diagram</vt:lpstr>
      <vt:lpstr>SAMPLE CODE</vt:lpstr>
      <vt:lpstr>PowerPoint Presentation</vt:lpstr>
      <vt:lpstr>PowerPoint Presentation</vt:lpstr>
      <vt:lpstr>PowerPoint Presentation</vt:lpstr>
      <vt:lpstr>RESULTS</vt:lpstr>
      <vt:lpstr>SCREENSHOTS</vt:lpstr>
      <vt:lpstr>PowerPoint Presentation</vt:lpstr>
      <vt:lpstr>FUTURE ENHANCEMENT</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stephen nani</cp:lastModifiedBy>
  <cp:revision>16</cp:revision>
  <dcterms:created xsi:type="dcterms:W3CDTF">2022-08-08T07:10:52Z</dcterms:created>
  <dcterms:modified xsi:type="dcterms:W3CDTF">2022-11-08T04:25:50Z</dcterms:modified>
</cp:coreProperties>
</file>