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5" r:id="rId9"/>
    <p:sldId id="266" r:id="rId10"/>
    <p:sldId id="273" r:id="rId11"/>
    <p:sldId id="278" r:id="rId12"/>
    <p:sldId id="279" r:id="rId13"/>
    <p:sldId id="280" r:id="rId14"/>
    <p:sldId id="281" r:id="rId15"/>
    <p:sldId id="282" r:id="rId16"/>
    <p:sldId id="268" r:id="rId17"/>
    <p:sldId id="283" r:id="rId18"/>
    <p:sldId id="276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2E77A-F264-4FD0-B43E-AF706B31038B}" v="259" dt="2021-06-13T20:45:08.561"/>
    <p1510:client id="{70D75ADC-7A3C-4F9D-889F-2396B495D0F4}" v="56" dt="2021-06-15T00:56:42.939"/>
    <p1510:client id="{A1858B1C-7DE3-450C-9FB2-6DD3E0F9C718}" v="1592" dt="2021-06-12T01:27:43.173"/>
    <p1510:client id="{AB4D99D3-5A0C-484A-8056-EC9B674C8266}" v="3864" dt="2021-06-13T00:32:25.120"/>
    <p1510:client id="{F8DAE5DC-DBCE-445D-8928-D456E6F789CA}" v="801" dt="2021-06-12T15:31:19.3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88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7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0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1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9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8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8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1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6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public.tableau.com/app/profile/stephen.switchenko/viz/Capstone1Story_16235415762980/QuarterbackVisualizatio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speckledpingu/nfl-qb-stat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763" y="262540"/>
            <a:ext cx="4433478" cy="2891114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Aharoni"/>
              </a:rPr>
              <a:t>Quarterbacks Of The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632" y="3568617"/>
            <a:ext cx="4102609" cy="14226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Stephen </a:t>
            </a:r>
            <a:r>
              <a:rPr lang="en-US" err="1"/>
              <a:t>Switchenko</a:t>
            </a:r>
          </a:p>
          <a:p>
            <a:pPr algn="l"/>
            <a:endParaRPr lang="en-US"/>
          </a:p>
        </p:txBody>
      </p:sp>
      <p:pic>
        <p:nvPicPr>
          <p:cNvPr id="8" name="Picture 8" descr="Free photo Action American Football Quarterback Passing - Max Pixel">
            <a:extLst>
              <a:ext uri="{FF2B5EF4-FFF2-40B4-BE49-F238E27FC236}">
                <a16:creationId xmlns:a16="http://schemas.microsoft.com/office/drawing/2014/main" id="{87011D13-A2F9-43A1-915D-93AF021799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16" r="10261" b="-1"/>
          <a:stretch/>
        </p:blipFill>
        <p:spPr>
          <a:xfrm>
            <a:off x="5349241" y="10"/>
            <a:ext cx="684275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916D-CD74-4121-A96D-F5C30433C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Visualizing Statistics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7A854-976C-4B73-BB27-6C1171F86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visualizations represented are aggregated the average amount of a statistic by year.</a:t>
            </a:r>
          </a:p>
          <a:p>
            <a:r>
              <a:rPr lang="en-US" sz="2000">
                <a:cs typeface="Calibri"/>
              </a:rPr>
              <a:t>The forecasts are generated by Tableau's built-in forecasting functionality.</a:t>
            </a:r>
          </a:p>
          <a:p>
            <a:r>
              <a:rPr lang="en-US" sz="2000">
                <a:cs typeface="Calibri"/>
              </a:rPr>
              <a:t>When comparing the variables measured in the regression model, they all rise over the 20 year time period in the dataset.</a:t>
            </a:r>
          </a:p>
          <a:p>
            <a:r>
              <a:rPr lang="en-US" sz="2000">
                <a:ea typeface="+mn-lt"/>
                <a:cs typeface="+mn-lt"/>
                <a:hlinkClick r:id="rId2"/>
              </a:rPr>
              <a:t>https://public.tableau.com/app/profile/stephen.switchenko/viz/Capstone1Story_16235415762980/QuarterbackVisualizations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4B5C418-3EB8-4524-85B4-F3F1FA3D0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529" y="1782981"/>
            <a:ext cx="5664794" cy="43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411-5E24-4BB7-B58C-4B5766A99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BDC9B01-AE74-4392-A8C1-B944888A7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747" y="-3174"/>
            <a:ext cx="6826069" cy="6451807"/>
          </a:xfrm>
        </p:spPr>
      </p:pic>
    </p:spTree>
    <p:extLst>
      <p:ext uri="{BB962C8B-B14F-4D97-AF65-F5344CB8AC3E}">
        <p14:creationId xmlns:p14="http://schemas.microsoft.com/office/powerpoint/2010/main" val="1849366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C0A6-9616-4A5F-BC51-1828E443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D82420E-4D6A-4B86-BF4D-AAB429FC8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017" y="241990"/>
            <a:ext cx="6448383" cy="6107251"/>
          </a:xfrm>
        </p:spPr>
      </p:pic>
    </p:spTree>
    <p:extLst>
      <p:ext uri="{BB962C8B-B14F-4D97-AF65-F5344CB8AC3E}">
        <p14:creationId xmlns:p14="http://schemas.microsoft.com/office/powerpoint/2010/main" val="35115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0388-82C9-4450-8CB7-AB8650DF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3" descr="Chart, treemap chart&#10;&#10;Description automatically generated">
            <a:extLst>
              <a:ext uri="{FF2B5EF4-FFF2-40B4-BE49-F238E27FC236}">
                <a16:creationId xmlns:a16="http://schemas.microsoft.com/office/drawing/2014/main" id="{630F097C-98E1-41BB-9410-3AE1DDD83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008" y="76339"/>
            <a:ext cx="7163999" cy="6783111"/>
          </a:xfrm>
        </p:spPr>
      </p:pic>
    </p:spTree>
    <p:extLst>
      <p:ext uri="{BB962C8B-B14F-4D97-AF65-F5344CB8AC3E}">
        <p14:creationId xmlns:p14="http://schemas.microsoft.com/office/powerpoint/2010/main" val="164055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AFB4-414A-4875-891F-6FC6FB84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icture 13" descr="Chart, bubble chart&#10;&#10;Description automatically generated">
            <a:extLst>
              <a:ext uri="{FF2B5EF4-FFF2-40B4-BE49-F238E27FC236}">
                <a16:creationId xmlns:a16="http://schemas.microsoft.com/office/drawing/2014/main" id="{62E1198B-5B35-4043-88B6-063F140F7D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756" y="142599"/>
            <a:ext cx="6945339" cy="6577702"/>
          </a:xfrm>
        </p:spPr>
      </p:pic>
    </p:spTree>
    <p:extLst>
      <p:ext uri="{BB962C8B-B14F-4D97-AF65-F5344CB8AC3E}">
        <p14:creationId xmlns:p14="http://schemas.microsoft.com/office/powerpoint/2010/main" val="238206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11E1-4F71-446B-AE3A-DE08DA06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D30B39-D8BA-4025-A164-3205F0C8E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7251" y="169104"/>
            <a:ext cx="6501392" cy="6524693"/>
          </a:xfrm>
        </p:spPr>
      </p:pic>
    </p:spTree>
    <p:extLst>
      <p:ext uri="{BB962C8B-B14F-4D97-AF65-F5344CB8AC3E}">
        <p14:creationId xmlns:p14="http://schemas.microsoft.com/office/powerpoint/2010/main" val="160697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40ADA-BF48-431E-9F42-A7EF0B37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Introducing Completion Percentage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8245-995E-44B5-87BD-DEF25CF06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Completion percentage is a calculated field that is measured by dividing completions by attempts and it was added to the raw dataset.</a:t>
            </a:r>
          </a:p>
          <a:p>
            <a:r>
              <a:rPr lang="en-US" sz="2000">
                <a:cs typeface="Calibri"/>
              </a:rPr>
              <a:t>When running linear regressions for completions against the year, an r square value of .90 and a p-value less than .05.</a:t>
            </a:r>
          </a:p>
          <a:p>
            <a:r>
              <a:rPr lang="en-US" sz="2000">
                <a:cs typeface="Calibri"/>
              </a:rPr>
              <a:t>Completion percentage against the year has an r square value of .82 and a p-value of less than .05.</a:t>
            </a:r>
          </a:p>
          <a:p>
            <a:r>
              <a:rPr lang="en-US" sz="2000">
                <a:cs typeface="Calibri"/>
              </a:rPr>
              <a:t>The regression tests suggest that completions and completion percentage are related and rise with the year.</a:t>
            </a:r>
          </a:p>
        </p:txBody>
      </p:sp>
      <p:pic>
        <p:nvPicPr>
          <p:cNvPr id="4" name="Picture 4" descr="A picture containing person, player, outdoor, athletic game&#10;&#10;Description automatically generated">
            <a:extLst>
              <a:ext uri="{FF2B5EF4-FFF2-40B4-BE49-F238E27FC236}">
                <a16:creationId xmlns:a16="http://schemas.microsoft.com/office/drawing/2014/main" id="{4EE4C32C-CB4C-49D0-90FF-079949A18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4156819"/>
            <a:ext cx="3418114" cy="201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01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D535-EE5C-4CF3-91F1-5544F81A6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3D3D5E4-E884-4F52-88D8-A3D5B52D9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477" y="142600"/>
            <a:ext cx="6792939" cy="6431928"/>
          </a:xfrm>
        </p:spPr>
      </p:pic>
    </p:spTree>
    <p:extLst>
      <p:ext uri="{BB962C8B-B14F-4D97-AF65-F5344CB8AC3E}">
        <p14:creationId xmlns:p14="http://schemas.microsoft.com/office/powerpoint/2010/main" val="173275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81B5-F584-4478-9F95-575AB046E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Why Completion Percentage?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D854-A31E-4235-85C7-1B5FEC9E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In football circles, completion percentage is the first sign of an accurate quarterback and is analyzed heavily in many football circles.</a:t>
            </a:r>
          </a:p>
          <a:p>
            <a:r>
              <a:rPr lang="en-US" sz="2000">
                <a:cs typeface="Calibri"/>
              </a:rPr>
              <a:t>Completion percentages is derived from the dependent variable and an independent variable from the regression model.</a:t>
            </a:r>
          </a:p>
        </p:txBody>
      </p:sp>
      <p:pic>
        <p:nvPicPr>
          <p:cNvPr id="4" name="Picture 4" descr="A football player throwing a football&#10;&#10;Description automatically generated">
            <a:extLst>
              <a:ext uri="{FF2B5EF4-FFF2-40B4-BE49-F238E27FC236}">
                <a16:creationId xmlns:a16="http://schemas.microsoft.com/office/drawing/2014/main" id="{35F5D7B5-C53E-4FEF-9DF6-896C4C5F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87963"/>
            <a:ext cx="6253212" cy="37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28BC-FEA1-4E02-B25A-A0FD020EE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The Future Quarterback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4BB4-2C74-4899-8C57-B07E874E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By 2019, Quarterbacks will by completing more passes in the NFL averaging over 250 passing yards per game, more than 31 attempts, post an average passer rating of 94.3, a long pass of 41 yards.</a:t>
            </a:r>
            <a:endParaRPr lang="en-US" sz="2000"/>
          </a:p>
        </p:txBody>
      </p:sp>
      <p:pic>
        <p:nvPicPr>
          <p:cNvPr id="4" name="Picture 4" descr="A picture containing person, player, helmet&#10;&#10;Description automatically generated">
            <a:extLst>
              <a:ext uri="{FF2B5EF4-FFF2-40B4-BE49-F238E27FC236}">
                <a16:creationId xmlns:a16="http://schemas.microsoft.com/office/drawing/2014/main" id="{665652EA-9C58-45AA-A99F-3F1D47CF3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087963"/>
            <a:ext cx="6253212" cy="375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0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7F471-C942-4702-86CE-CB9B2117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Background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B999-A030-4784-A227-7A5EB505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9118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quarterback position is the most important role in all of sports.</a:t>
            </a:r>
          </a:p>
          <a:p>
            <a:r>
              <a:rPr lang="en-US" sz="2000">
                <a:cs typeface="Calibri"/>
              </a:rPr>
              <a:t>Their performance often indicates whether a team wins or loses.</a:t>
            </a:r>
          </a:p>
          <a:p>
            <a:r>
              <a:rPr lang="en-US" sz="2000">
                <a:cs typeface="Calibri"/>
              </a:rPr>
              <a:t>A variety of metrics are available to measure the performance of quarterbacks.</a:t>
            </a:r>
          </a:p>
          <a:p>
            <a:r>
              <a:rPr lang="en-US" sz="2000">
                <a:cs typeface="Calibri"/>
              </a:rPr>
              <a:t>Stephen </a:t>
            </a:r>
            <a:r>
              <a:rPr lang="en-US" sz="2000" err="1">
                <a:cs typeface="Calibri"/>
              </a:rPr>
              <a:t>Switchenko</a:t>
            </a:r>
            <a:r>
              <a:rPr lang="en-US" sz="2000">
                <a:cs typeface="Calibri"/>
              </a:rPr>
              <a:t>, a professional data analyst, will analyze a dataset of quarterback statistics to come up with a recommendation to football teams on how to coach their quarterbacks for 2020 and onward.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23F3BAC-97D6-447E-88A1-9B3AC8A32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53" r="20585" b="2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3181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087D-9A3F-4954-91FD-5F160CC6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Team Advice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2C99-BE15-4E46-8B19-E9695140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After providing the significance of the regression model and performing forecasts, it is accurate to predict that quarterbacks will continue to improve their performances.</a:t>
            </a:r>
          </a:p>
          <a:p>
            <a:r>
              <a:rPr lang="en-US" sz="2000">
                <a:cs typeface="Calibri"/>
              </a:rPr>
              <a:t>Coaches need adjust their game plans with more passing attempts, more big players, and implement accuracy drills during practice</a:t>
            </a:r>
          </a:p>
        </p:txBody>
      </p:sp>
      <p:pic>
        <p:nvPicPr>
          <p:cNvPr id="4" name="Picture 4" descr="A picture containing person, outdoor, player, crowd&#10;&#10;Description automatically generated">
            <a:extLst>
              <a:ext uri="{FF2B5EF4-FFF2-40B4-BE49-F238E27FC236}">
                <a16:creationId xmlns:a16="http://schemas.microsoft.com/office/drawing/2014/main" id="{E7820121-C5B5-431A-A797-D6822AF74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6917"/>
            <a:ext cx="6253212" cy="417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2AA9-3C9F-45B2-8C11-0DB40A1C7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642" y="2353641"/>
            <a:ext cx="5782716" cy="2150719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080808"/>
                </a:solidFill>
                <a:cs typeface="Calibri Light"/>
              </a:rPr>
              <a:t>The End</a:t>
            </a:r>
            <a:endParaRPr lang="en-US" sz="3600" kern="1200">
              <a:solidFill>
                <a:srgbClr val="080808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455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878CB-44DE-4237-9E74-0C304D305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Dataset Summary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4EF00-9FC5-4D6C-9E9E-FA973BA20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891188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 dataset from Kaggle containing the game logs of all players who threw a pass in the National Football League from 1996 through 2016 was used for this project.</a:t>
            </a:r>
          </a:p>
          <a:p>
            <a:r>
              <a:rPr lang="en-US" sz="2000">
                <a:cs typeface="Calibri"/>
              </a:rPr>
              <a:t>The dataset had entries for non-quarterbacks who threw passes and they were first filtered out.</a:t>
            </a:r>
          </a:p>
          <a:p>
            <a:r>
              <a:rPr lang="en-US" sz="2000">
                <a:cs typeface="Calibri"/>
              </a:rPr>
              <a:t>After filtering out the non-quarterbacks, there were data entries with blank fields and special characters which were filled with the averages for the respective column.</a:t>
            </a:r>
          </a:p>
          <a:p>
            <a:r>
              <a:rPr lang="en-US" sz="2000">
                <a:cs typeface="Calibri"/>
              </a:rPr>
              <a:t>Entries were missing fields and averages from the entire dataset were used to fill them.</a:t>
            </a:r>
            <a:endParaRPr lang="en-US"/>
          </a:p>
          <a:p>
            <a:r>
              <a:rPr lang="en-US" sz="2000" err="1">
                <a:ea typeface="+mn-lt"/>
                <a:cs typeface="+mn-lt"/>
              </a:rPr>
              <a:t>Littiebrant</a:t>
            </a:r>
            <a:r>
              <a:rPr lang="en-US" sz="2000">
                <a:ea typeface="+mn-lt"/>
                <a:cs typeface="+mn-lt"/>
              </a:rPr>
              <a:t>, J. (2016). Quarterback Stats from 1996-2016, Version 2. Retrieved June 10, 2021 from </a:t>
            </a:r>
            <a:r>
              <a:rPr lang="en-US" sz="2000">
                <a:ea typeface="+mn-lt"/>
                <a:cs typeface="+mn-lt"/>
                <a:hlinkClick r:id="rId2"/>
              </a:rPr>
              <a:t>https://www.kaggle.com/speckledpingu/nfl-qb-stats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endParaRPr lang="en-US" sz="2000">
              <a:cs typeface="Calibri"/>
            </a:endParaRPr>
          </a:p>
        </p:txBody>
      </p:sp>
      <p:pic>
        <p:nvPicPr>
          <p:cNvPr id="4" name="Picture 22" descr="Background pattern&#10;&#10;Description automatically generated">
            <a:extLst>
              <a:ext uri="{FF2B5EF4-FFF2-40B4-BE49-F238E27FC236}">
                <a16:creationId xmlns:a16="http://schemas.microsoft.com/office/drawing/2014/main" id="{415C0B63-C257-4BBC-89E4-088443AE5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86" r="31289"/>
          <a:stretch/>
        </p:blipFill>
        <p:spPr>
          <a:xfrm>
            <a:off x="7777393" y="1976277"/>
            <a:ext cx="4414606" cy="4881723"/>
          </a:xfrm>
          <a:custGeom>
            <a:avLst/>
            <a:gdLst/>
            <a:ahLst/>
            <a:cxnLst/>
            <a:rect l="l" t="t" r="r" b="b"/>
            <a:pathLst>
              <a:path w="4414606" h="4881723">
                <a:moveTo>
                  <a:pt x="3151661" y="0"/>
                </a:moveTo>
                <a:lnTo>
                  <a:pt x="4414606" y="1262946"/>
                </a:lnTo>
                <a:lnTo>
                  <a:pt x="4414606" y="4881723"/>
                </a:lnTo>
                <a:lnTo>
                  <a:pt x="1730061" y="4881723"/>
                </a:lnTo>
                <a:lnTo>
                  <a:pt x="0" y="315166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97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D1DD-4E5F-4D00-8888-41489CB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Analysis Approach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162A-EAFB-48D1-A3CF-4B6EB732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cs typeface="Calibri"/>
              </a:rPr>
              <a:t>Game points and completions were selected as the most important metric.</a:t>
            </a:r>
          </a:p>
          <a:p>
            <a:r>
              <a:rPr lang="en-US" sz="1900">
                <a:cs typeface="Calibri"/>
              </a:rPr>
              <a:t>Correlation and Regression analysis in Microsoft Excel will be used to identify the most important variables.</a:t>
            </a:r>
            <a:endParaRPr lang="en-US"/>
          </a:p>
          <a:p>
            <a:r>
              <a:rPr lang="en-US" sz="1900">
                <a:cs typeface="Calibri"/>
              </a:rPr>
              <a:t>The identified variables will then be measured to forecast the average performance of quarterbacks in 2017-2019.</a:t>
            </a:r>
            <a:endParaRPr lang="en-US"/>
          </a:p>
        </p:txBody>
      </p:sp>
      <p:pic>
        <p:nvPicPr>
          <p:cNvPr id="4" name="Picture 4" descr="A picture containing grass, outdoor, field, laying&#10;&#10;Description automatically generated">
            <a:extLst>
              <a:ext uri="{FF2B5EF4-FFF2-40B4-BE49-F238E27FC236}">
                <a16:creationId xmlns:a16="http://schemas.microsoft.com/office/drawing/2014/main" id="{6A54FA91-7D53-4C08-A1CA-E3167DC60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1879523"/>
            <a:ext cx="6253212" cy="416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FD9B-109E-4826-83E5-C4FF12D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Linear Regression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0FCA-F3F2-49D6-BE4C-82F11257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11774157" cy="15580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>
                <a:cs typeface="Calibri"/>
              </a:rPr>
              <a:t>Two linear regression tests were run on the set of variables .</a:t>
            </a:r>
            <a:endParaRPr lang="en-US">
              <a:cs typeface="Calibri"/>
            </a:endParaRPr>
          </a:p>
          <a:p>
            <a:r>
              <a:rPr lang="en-US" sz="1700">
                <a:cs typeface="Calibri"/>
              </a:rPr>
              <a:t>Game points were the dependent variable on the first test and it yielded an r square value of .44.</a:t>
            </a:r>
          </a:p>
          <a:p>
            <a:r>
              <a:rPr lang="en-US" sz="1700">
                <a:cs typeface="Calibri"/>
              </a:rPr>
              <a:t>Completions were the dependent variable on the other test and it yielded an r square value of .94.</a:t>
            </a:r>
          </a:p>
          <a:p>
            <a:r>
              <a:rPr lang="en-US" sz="1700">
                <a:cs typeface="Calibri"/>
              </a:rPr>
              <a:t>Since completions has a higher r square value, more of its data points fit the regression model.</a:t>
            </a:r>
          </a:p>
        </p:txBody>
      </p:sp>
      <p:pic>
        <p:nvPicPr>
          <p:cNvPr id="6" name="Picture 6" descr="Chart&#10;&#10;Description automatically generated">
            <a:extLst>
              <a:ext uri="{FF2B5EF4-FFF2-40B4-BE49-F238E27FC236}">
                <a16:creationId xmlns:a16="http://schemas.microsoft.com/office/drawing/2014/main" id="{71C82AB0-ADBD-4B26-8E0C-97A5D9CF4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74" y="3559452"/>
            <a:ext cx="4611756" cy="317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15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69CA-C6EE-488C-91A5-1294D73D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Modifying the Regression Model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0D5-99B6-4CC0-90B8-6E85D32E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The completions regression model yielded four independent variables(attempts, passing yards, longest pass, passer rating) with p-values of 0 which were the lowest in the model.</a:t>
            </a:r>
          </a:p>
          <a:p>
            <a:r>
              <a:rPr lang="en-US" sz="2000">
                <a:cs typeface="Calibri"/>
              </a:rPr>
              <a:t>Since the p-values are less than .05, they are statistically significant and can be included in a regression model.</a:t>
            </a:r>
          </a:p>
        </p:txBody>
      </p:sp>
      <p:pic>
        <p:nvPicPr>
          <p:cNvPr id="4" name="Picture 4" descr="Shape, rectangle&#10;&#10;Description automatically generated">
            <a:extLst>
              <a:ext uri="{FF2B5EF4-FFF2-40B4-BE49-F238E27FC236}">
                <a16:creationId xmlns:a16="http://schemas.microsoft.com/office/drawing/2014/main" id="{7C6E81B8-4718-4ED4-845D-21904D13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66" y="3425080"/>
            <a:ext cx="6294781" cy="263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5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E031-1AA4-44F5-9BF6-1343D2AD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Correlation Matrix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6DF0062-972B-4ABD-B25F-70CA728C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983" y="1391684"/>
            <a:ext cx="11344501" cy="19286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Alternatively, a correlation matrix on the four independent variables in the final model shows that attempts(.93), passing Yards(.90), longest pass(.42), and passer rating(.33) have varying levels of correlation to completions.</a:t>
            </a:r>
          </a:p>
          <a:p>
            <a:r>
              <a:rPr lang="en-US" sz="2000">
                <a:cs typeface="Calibri"/>
              </a:rPr>
              <a:t>Longest pass and passer rating have a much lower level of correlation than compared to attempts and passing yards from the matrix but this is different than linear regression.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B6FBEB4F-7062-4EA0-8747-D5A8F836E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694" y="3241569"/>
            <a:ext cx="10960848" cy="353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25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02C3-E86C-48BC-8E01-AAA4913F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Final Regression Model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1EBB7-BADC-4651-92D6-7C17A9A3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A final regression analysis was run with completions as the dependent variable and attempts, passing yards, longest pass, and passer rating as independent variables.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final regression model yielded a r square value of .94 and p-values of 0.</a:t>
            </a:r>
          </a:p>
          <a:p>
            <a:pPr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Completions = .45(Attempts) + .03(Passing Yards) - .07(Longest Pass) + .04(Passer Rating)</a:t>
            </a:r>
          </a:p>
          <a:p>
            <a:r>
              <a:rPr lang="en-US" sz="2000">
                <a:cs typeface="Calibri"/>
              </a:rPr>
              <a:t>(A regression model was run with only passing yards and attempts as the independent variables but it had an r square value of 0.90 and it was not moved forward with.)</a:t>
            </a:r>
          </a:p>
        </p:txBody>
      </p:sp>
      <p:pic>
        <p:nvPicPr>
          <p:cNvPr id="4" name="Picture 4" descr="A picture containing text, map, clipart&#10;&#10;Description automatically generated">
            <a:extLst>
              <a:ext uri="{FF2B5EF4-FFF2-40B4-BE49-F238E27FC236}">
                <a16:creationId xmlns:a16="http://schemas.microsoft.com/office/drawing/2014/main" id="{7A23BA5E-89C3-4A2C-AFCA-4A1EFDD9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349" y="4207104"/>
            <a:ext cx="5215664" cy="248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55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991-B1BD-4AC3-B6E9-A0FAF696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>
                <a:cs typeface="Calibri Light"/>
              </a:rPr>
              <a:t>Predicting the Future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D8A75-457E-4212-BAF5-F0F1786C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Now that we know which variables are most related to completions, we can predict how they will change over the next few years by forecasting.</a:t>
            </a:r>
            <a:endParaRPr lang="en-US" sz="200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21E612-34C2-484C-A975-44E9E4265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20" y="2197395"/>
            <a:ext cx="6253212" cy="353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46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Quarterbacks Of The Future</vt:lpstr>
      <vt:lpstr>Background</vt:lpstr>
      <vt:lpstr>Dataset Summary</vt:lpstr>
      <vt:lpstr>Analysis Approach</vt:lpstr>
      <vt:lpstr>Linear Regression</vt:lpstr>
      <vt:lpstr>Modifying the Regression Model</vt:lpstr>
      <vt:lpstr>Correlation Matrix</vt:lpstr>
      <vt:lpstr>Final Regression Model</vt:lpstr>
      <vt:lpstr>Predicting the Future</vt:lpstr>
      <vt:lpstr>Visualizing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Introducing Completion Percentage</vt:lpstr>
      <vt:lpstr>PowerPoint Presentation</vt:lpstr>
      <vt:lpstr>Why Completion Percentage?</vt:lpstr>
      <vt:lpstr>The Future Quarterback</vt:lpstr>
      <vt:lpstr>Team Advice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</cp:revision>
  <dcterms:created xsi:type="dcterms:W3CDTF">2021-06-12T00:04:37Z</dcterms:created>
  <dcterms:modified xsi:type="dcterms:W3CDTF">2021-06-15T23:36:52Z</dcterms:modified>
</cp:coreProperties>
</file>