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E7D7629-5DDF-4798-80CA-6C06B063BCB0}">
  <a:tblStyle styleId="{2E7D7629-5DDF-4798-80CA-6C06B063BCB0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type="ctrTitle"/>
          </p:nvPr>
        </p:nvSpPr>
        <p:spPr>
          <a:xfrm>
            <a:off x="339800" y="2125775"/>
            <a:ext cx="8453100" cy="15783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8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8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8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8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8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8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8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8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subTitle"/>
          </p:nvPr>
        </p:nvSpPr>
        <p:spPr>
          <a:xfrm>
            <a:off x="339925" y="3856800"/>
            <a:ext cx="8453100" cy="3621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hyperlink" Target="https://www.michalspacek.com" TargetMode="External"/><Relationship Id="rId5" Type="http://schemas.openxmlformats.org/officeDocument/2006/relationships/hyperlink" Target="https://twitter.com/spazef0rze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mailto:'john@rambo.ne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example.com/name.php?firstname=John&amp;lastname=Foo" TargetMode="External"/><Relationship Id="rId4" Type="http://schemas.openxmlformats.org/officeDocument/2006/relationships/hyperlink" Target="https://example.com/name.php?firstname=John&amp;lastname=Foo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example.com/name.php?firstname=John&amp;lastname=Foo" TargetMode="External"/><Relationship Id="rId4" Type="http://schemas.openxmlformats.org/officeDocument/2006/relationships/hyperlink" Target="https://example.com/name.php?firstname=John&amp;lastname=Foo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5512347305_20dda91167_b.jpg" id="59" name="Shape 59"/>
          <p:cNvPicPr preferRelativeResize="0"/>
          <p:nvPr/>
        </p:nvPicPr>
        <p:blipFill rotWithShape="1">
          <a:blip r:embed="rId3">
            <a:alphaModFix amt="65000"/>
          </a:blip>
          <a:srcRect b="9150" l="0" r="0" t="915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>
            <p:ph type="ctrTitle"/>
          </p:nvPr>
        </p:nvSpPr>
        <p:spPr>
          <a:xfrm>
            <a:off x="339800" y="2125775"/>
            <a:ext cx="8453100" cy="1578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Forms in PHP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39925" y="3856800"/>
            <a:ext cx="8453100" cy="36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Michal Špaček, </a:t>
            </a:r>
            <a:r>
              <a:rPr lang="en-GB" u="sng">
                <a:solidFill>
                  <a:srgbClr val="FFFFFF"/>
                </a:solidFill>
                <a:hlinkClick r:id="rId4"/>
              </a:rPr>
              <a:t>www.michalspacek.com</a:t>
            </a:r>
            <a:r>
              <a:rPr lang="en-GB">
                <a:solidFill>
                  <a:srgbClr val="FFFFFF"/>
                </a:solidFill>
              </a:rPr>
              <a:t>, </a:t>
            </a:r>
            <a:r>
              <a:rPr lang="en-GB" u="sng">
                <a:solidFill>
                  <a:srgbClr val="FFFFFF"/>
                </a:solidFill>
                <a:hlinkClick r:id="rId5"/>
              </a:rPr>
              <a:t>@spazef0rze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0" y="4913625"/>
            <a:ext cx="3558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800"/>
              <a:t>https://www.flickr.com/photos/teegardin/5512347305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>
                <a:latin typeface="Impact"/>
                <a:ea typeface="Impact"/>
                <a:cs typeface="Impact"/>
                <a:sym typeface="Impact"/>
              </a:rPr>
              <a:t>RECAP</a:t>
            </a:r>
            <a:r>
              <a:rPr lang="en-GB"/>
              <a:t> </a:t>
            </a:r>
            <a:r>
              <a:rPr lang="en-GB"/>
              <a:t>Arrays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75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A </a:t>
            </a:r>
            <a:r>
              <a:rPr b="1" lang="en-GB"/>
              <a:t>collection</a:t>
            </a:r>
            <a:r>
              <a:rPr lang="en-GB"/>
              <a:t> of elements, each identified by at least one array </a:t>
            </a:r>
            <a:r>
              <a:rPr b="1" lang="en-GB"/>
              <a:t>index</a:t>
            </a:r>
            <a:r>
              <a:rPr lang="en-GB"/>
              <a:t> or </a:t>
            </a:r>
            <a:r>
              <a:rPr b="1" lang="en-GB"/>
              <a:t>key</a:t>
            </a:r>
            <a:r>
              <a:rPr lang="en-GB"/>
              <a:t>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$odd = array(1, 3, 5, 7);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$odd = [1, 3, 5, 7];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cho $odd[2];</a:t>
            </a:r>
          </a:p>
        </p:txBody>
      </p:sp>
      <p:graphicFrame>
        <p:nvGraphicFramePr>
          <p:cNvPr id="133" name="Shape 133"/>
          <p:cNvGraphicFramePr/>
          <p:nvPr/>
        </p:nvGraphicFramePr>
        <p:xfrm>
          <a:off x="4020100" y="329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{2E7D7629-5DDF-4798-80CA-6C06B063BCB0}</a:tableStyleId>
              </a:tblPr>
              <a:tblGrid>
                <a:gridCol w="565675"/>
                <a:gridCol w="565675"/>
                <a:gridCol w="565675"/>
                <a:gridCol w="565675"/>
              </a:tblGrid>
              <a:tr h="2320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7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4" name="Shape 134"/>
          <p:cNvGraphicFramePr/>
          <p:nvPr/>
        </p:nvGraphicFramePr>
        <p:xfrm>
          <a:off x="4020100" y="300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{2E7D7629-5DDF-4798-80CA-6C06B063BCB0}</a:tableStyleId>
              </a:tblPr>
              <a:tblGrid>
                <a:gridCol w="565675"/>
                <a:gridCol w="565675"/>
                <a:gridCol w="565675"/>
                <a:gridCol w="565675"/>
              </a:tblGrid>
              <a:tr h="184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700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7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700"/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700"/>
                        <a:t>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35" name="Shape 135"/>
          <p:cNvSpPr txBox="1"/>
          <p:nvPr/>
        </p:nvSpPr>
        <p:spPr>
          <a:xfrm>
            <a:off x="2861200" y="3008200"/>
            <a:ext cx="11589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-GB" sz="700"/>
              <a:t>Keys:</a:t>
            </a:r>
            <a:br>
              <a:rPr lang="en-GB" sz="700"/>
            </a:br>
            <a:br>
              <a:rPr lang="en-GB"/>
            </a:br>
            <a:r>
              <a:rPr lang="en-GB"/>
              <a:t>Values: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latin typeface="Impact"/>
                <a:ea typeface="Impact"/>
                <a:cs typeface="Impact"/>
                <a:sym typeface="Impact"/>
              </a:rPr>
              <a:t>RECAP</a:t>
            </a:r>
            <a:r>
              <a:rPr lang="en-GB"/>
              <a:t> </a:t>
            </a:r>
            <a:r>
              <a:rPr lang="en-GB"/>
              <a:t>Associative arrays, keys are strings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75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buNone/>
            </a:pP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$user = array(</a:t>
            </a:r>
            <a:b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		'firstname' =&gt; 'John',</a:t>
            </a:r>
            <a:b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		'lastname' =&gt; 'Foo',</a:t>
            </a:r>
            <a:b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		'email' =&gt; </a:t>
            </a:r>
            <a:r>
              <a:rPr lang="en-GB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'foo@bar.net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',</a:t>
            </a:r>
            <a:b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		'country' =&gt; 'US'</a:t>
            </a:r>
            <a:b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	);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echo $user['firstname'];</a:t>
            </a:r>
          </a:p>
        </p:txBody>
      </p:sp>
      <p:graphicFrame>
        <p:nvGraphicFramePr>
          <p:cNvPr id="142" name="Shape 142"/>
          <p:cNvGraphicFramePr/>
          <p:nvPr/>
        </p:nvGraphicFramePr>
        <p:xfrm>
          <a:off x="2893375" y="362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{2E7D7629-5DDF-4798-80CA-6C06B063BCB0}</a:tableStyleId>
              </a:tblPr>
              <a:tblGrid>
                <a:gridCol w="1042000"/>
                <a:gridCol w="1042000"/>
                <a:gridCol w="1042000"/>
                <a:gridCol w="1042000"/>
              </a:tblGrid>
              <a:tr h="232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John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Foo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foo@bar</a:t>
                      </a:r>
                      <a:br>
                        <a:rPr lang="en-GB"/>
                      </a:br>
                      <a:r>
                        <a:rPr lang="en-GB"/>
                        <a:t>.net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US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43" name="Shape 143"/>
          <p:cNvGraphicFramePr/>
          <p:nvPr/>
        </p:nvGraphicFramePr>
        <p:xfrm>
          <a:off x="2893375" y="333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{2E7D7629-5DDF-4798-80CA-6C06B063BCB0}</a:tableStyleId>
              </a:tblPr>
              <a:tblGrid>
                <a:gridCol w="1042000"/>
                <a:gridCol w="1042000"/>
                <a:gridCol w="1042000"/>
                <a:gridCol w="1042000"/>
              </a:tblGrid>
              <a:tr h="184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700"/>
                        <a:t>firstname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700"/>
                        <a:t>lastname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700"/>
                        <a:t>email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 sz="700"/>
                        <a:t>country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44" name="Shape 144"/>
          <p:cNvSpPr txBox="1"/>
          <p:nvPr/>
        </p:nvSpPr>
        <p:spPr>
          <a:xfrm>
            <a:off x="1734475" y="3333400"/>
            <a:ext cx="11589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GB" sz="700"/>
              <a:t>Keys:</a:t>
            </a:r>
            <a:br>
              <a:rPr lang="en-GB" sz="700"/>
            </a:br>
            <a:br>
              <a:rPr lang="en-GB"/>
            </a:br>
            <a:r>
              <a:rPr lang="en-GB"/>
              <a:t>Values: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>
                <a:latin typeface="Impact"/>
                <a:ea typeface="Impact"/>
                <a:cs typeface="Impact"/>
                <a:sym typeface="Impact"/>
              </a:rPr>
              <a:t>RECAP</a:t>
            </a:r>
            <a:r>
              <a:rPr lang="en-GB"/>
              <a:t> </a:t>
            </a:r>
            <a:r>
              <a:rPr lang="en-GB"/>
              <a:t>Loops iterate, also through arrays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2265900" y="1152475"/>
            <a:ext cx="4612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or ($i = 0; $i &lt; 10; $i++) {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echo $i;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oreach ($user as $key =&gt; $value) {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cho "$key $value";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foreach ($user as $value) {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echo $value;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Impact"/>
                <a:ea typeface="Impact"/>
                <a:cs typeface="Impact"/>
                <a:sym typeface="Impact"/>
              </a:rPr>
              <a:t>NEW STUFF!</a:t>
            </a:r>
            <a:r>
              <a:rPr lang="en-GB"/>
              <a:t> Forms, user input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&lt;form action="</a:t>
            </a: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script.php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" method="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"&gt;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-GB">
                <a:latin typeface="Consolas"/>
                <a:ea typeface="Consolas"/>
                <a:cs typeface="Consolas"/>
                <a:sym typeface="Consolas"/>
              </a:rPr>
              <a:t>HTML + form fields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&lt;/form&gt;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Basic form fields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GB">
                <a:solidFill>
                  <a:schemeClr val="dk1"/>
                </a:solidFill>
              </a:rPr>
              <a:t>Text</a:t>
            </a:r>
            <a:br>
              <a:rPr lang="en-GB"/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&lt;input type="text" name="</a:t>
            </a: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" value="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prefilled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"&gt;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-GB">
                <a:solidFill>
                  <a:schemeClr val="dk1"/>
                </a:solidFill>
              </a:rPr>
              <a:t>Checkbox</a:t>
            </a:r>
            <a:br>
              <a:rPr lang="en-GB"/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&lt;input type="checkbox" name="</a:t>
            </a: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hungry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checked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-GB">
                <a:solidFill>
                  <a:schemeClr val="dk1"/>
                </a:solidFill>
              </a:rPr>
              <a:t>Radiobutton</a:t>
            </a:r>
            <a:br>
              <a:rPr lang="en-GB"/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&lt;input type="radio" name="</a:t>
            </a: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country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" value="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US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"&gt;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&lt;input type="radio" name="</a:t>
            </a: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country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" value="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CZ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checked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Basic form fields – selectbox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&lt;select name="</a:t>
            </a: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country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"&gt;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&lt;option value="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US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"&gt;US&lt;/option&gt;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&lt;option value="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CZ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selected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&gt;CZ&lt;/option&gt;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&lt;option value="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SK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"&gt;SK&lt;/option&gt;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&lt;/select&gt;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Basic form fields – textarea, buttons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-GB">
                <a:solidFill>
                  <a:schemeClr val="dk1"/>
                </a:solidFill>
              </a:rPr>
              <a:t>Textarea</a:t>
            </a:r>
            <a:br>
              <a:rPr lang="en-GB"/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&lt;textarea name="</a:t>
            </a: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address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"&gt;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prefilled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&lt;/textarea&gt;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-GB">
                <a:solidFill>
                  <a:schemeClr val="dk1"/>
                </a:solidFill>
              </a:rPr>
              <a:t>Buttons</a:t>
            </a:r>
            <a:br>
              <a:rPr lang="en-GB"/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&lt;input type="submit" value="Submit"&gt;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&lt;button&gt;</a:t>
            </a:r>
            <a:r>
              <a:rPr lang="en-GB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&lt;strong&gt;Sub&lt;em&gt;mit&lt;/em&gt;&lt;/strong&gt;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&lt;/button&gt;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Form accessibility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i="1" lang="en-GB">
                <a:solidFill>
                  <a:schemeClr val="dk1"/>
                </a:solidFill>
              </a:rPr>
              <a:t>Placeholders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&lt;input type="text" name="firstname" </a:t>
            </a:r>
            <a:r>
              <a:rPr b="1" lang="en-GB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placeholder="text"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i="1" lang="en-GB">
                <a:solidFill>
                  <a:schemeClr val="dk1"/>
                </a:solidFill>
              </a:rPr>
              <a:t>Tabindex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&lt;input type="text" name="firstname"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GB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tabindex</a:t>
            </a:r>
            <a:r>
              <a:rPr b="1" lang="en-GB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="2"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&lt;input type="text" name="firstname" </a:t>
            </a:r>
            <a:r>
              <a:rPr b="1" lang="en-GB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tabindex="1"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&lt;input type="text" name="firstname" </a:t>
            </a:r>
            <a:r>
              <a:rPr b="1" lang="en-GB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tabindex="3"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i="1" lang="en-GB">
                <a:solidFill>
                  <a:schemeClr val="dk1"/>
                </a:solidFill>
              </a:rPr>
              <a:t>Labels</a:t>
            </a:r>
            <a:br>
              <a:rPr i="1" lang="en-GB"/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&lt;label </a:t>
            </a:r>
            <a:r>
              <a:rPr b="1" lang="en-GB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for="send"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&gt;send?&lt;/label&gt;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&lt;input type="checkbox" name="send" </a:t>
            </a:r>
            <a:r>
              <a:rPr b="1" lang="en-GB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id="send"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HTTP methods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>
                <a:solidFill>
                  <a:schemeClr val="dk1"/>
                </a:solidFill>
              </a:rPr>
              <a:t>Methods of user input delivery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&lt;form action="</a:t>
            </a: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script.php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" method="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"&gt;</a:t>
            </a:r>
          </a:p>
          <a:p>
            <a:pPr lvl="0">
              <a:spcBef>
                <a:spcPts val="0"/>
              </a:spcBef>
              <a:buNone/>
            </a:pPr>
            <a:r>
              <a:rPr i="1"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3"/>
              </a:rPr>
              <a:t>https://example.com/script.php?firstname=John&amp;lastname=Foo</a:t>
            </a:r>
          </a:p>
          <a:p>
            <a:pPr lvl="0">
              <a:spcBef>
                <a:spcPts val="0"/>
              </a:spcBef>
              <a:buNone/>
            </a:pPr>
            <a:r>
              <a:rPr i="1"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br>
              <a:rPr lang="en-GB"/>
            </a:br>
            <a:r>
              <a:rPr lang="en-GB" u="sng">
                <a:solidFill>
                  <a:schemeClr val="accent5"/>
                </a:solidFill>
                <a:hlinkClick r:id="rId4"/>
              </a:rPr>
              <a:t>https://example.com/script.php</a:t>
            </a:r>
            <a:r>
              <a:rPr lang="en-GB"/>
              <a:t> + data in the request body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Form data in PHP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i="1" lang="en-GB">
                <a:solidFill>
                  <a:schemeClr val="dk1"/>
                </a:solidFill>
              </a:rPr>
              <a:t>Method </a:t>
            </a:r>
            <a:r>
              <a:rPr i="1"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br>
              <a:rPr lang="en-GB"/>
            </a:br>
            <a:r>
              <a:rPr lang="en-GB" u="sng">
                <a:solidFill>
                  <a:schemeClr val="accent5"/>
                </a:solidFill>
                <a:hlinkClick r:id="rId3"/>
              </a:rPr>
              <a:t>https://example.com/script.php?firstname=John&amp;lastname=Foo</a:t>
            </a:r>
            <a:br>
              <a:rPr lang="en-GB"/>
            </a:b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cho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htmlspecialchars(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$_GET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'firstname'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]);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echo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htmlspecialchars(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$_GET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'lastname'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]);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i="1" lang="en-GB">
                <a:solidFill>
                  <a:schemeClr val="dk1"/>
                </a:solidFill>
              </a:rPr>
              <a:t>Method </a:t>
            </a:r>
            <a:r>
              <a:rPr i="1"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br>
              <a:rPr lang="en-GB"/>
            </a:br>
            <a:r>
              <a:rPr lang="en-GB" u="sng">
                <a:solidFill>
                  <a:schemeClr val="accent5"/>
                </a:solidFill>
                <a:hlinkClick r:id="rId4"/>
              </a:rPr>
              <a:t>https://example.com/script.php</a:t>
            </a:r>
            <a:r>
              <a:rPr lang="en-GB"/>
              <a:t> + data in the request body</a:t>
            </a:r>
            <a:br>
              <a:rPr lang="en-GB"/>
            </a:b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echo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htmlspecialchars(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$_POST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'firstname'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]);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echo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htmlspecialchars(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$_POST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'lastname'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]);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98eeef7b351680d572c302a16dd26b81_make-an-outline-you-must-if-to-meme-outlines_407-405.jpeg"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500" y="155187"/>
            <a:ext cx="4856999" cy="483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553825"/>
            <a:ext cx="8520600" cy="204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9600"/>
              <a:t>PRG</a:t>
            </a:r>
            <a:br>
              <a:rPr lang="en-GB"/>
            </a:br>
            <a:r>
              <a:rPr lang="en-GB"/>
              <a:t>Post-Redirect-Get</a:t>
            </a: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00400"/>
            <a:ext cx="9144000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0" y="4928000"/>
            <a:ext cx="2945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700">
                <a:solidFill>
                  <a:srgbClr val="D9D9D9"/>
                </a:solidFill>
              </a:rPr>
              <a:t>https://en.wikipedia.org/wiki/File:Prague_Panorama_-_Oct_2010.jpg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To avoid form re-submit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b="1" i="1" lang="en-GB">
                <a:latin typeface="Consolas"/>
                <a:ea typeface="Consolas"/>
                <a:cs typeface="Consolas"/>
                <a:sym typeface="Consolas"/>
              </a:rPr>
              <a:t>form_validated_ok</a:t>
            </a:r>
            <a:r>
              <a:rPr i="1" lang="en-GB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>
              <a:spcBef>
                <a:spcPts val="0"/>
              </a:spcBef>
              <a:buNone/>
            </a:pP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	save_data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header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'Location: index.php'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indent="38735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exit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Data validation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b="1"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isset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($_POST[</a:t>
            </a: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'email'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echo 'email missing';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b="1"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empty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($_POST[</a:t>
            </a: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'email'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echo 'email empty';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Data validation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Check email address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f (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b="1"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filter_var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($_GET[</a:t>
            </a: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'email'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b="1"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FILTER_VALIDATE_EMAIL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cho 'wrong email';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Only numbers allowed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b="1"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ctype_digit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($_GET[</a:t>
            </a: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'amount'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echo 'not a number';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File uploads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HTML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&lt;form 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enctype="multipart/form-data"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 action="..." 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method="post"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&lt;input name="</a:t>
            </a:r>
            <a:r>
              <a:rPr b="1" lang="en-GB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afile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b="1" lang="en-GB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type="file"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&lt;input type="submit" value="Send"&gt;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&lt;/form&gt;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PHP code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$_FILES['</a:t>
            </a:r>
            <a:r>
              <a:rPr b="1" lang="en-GB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afile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'][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'name'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$_FILES['</a:t>
            </a:r>
            <a:r>
              <a:rPr b="1" lang="en-GB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afile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'][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'tmp_name'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move_uploaded_file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($_FILES['</a:t>
            </a:r>
            <a:r>
              <a:rPr b="1" lang="en-GB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afile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'][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'tmp_name'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], $destination)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1249950" y="282550"/>
            <a:ext cx="7582200" cy="428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buSzPct val="100000"/>
              <a:buAutoNum type="arabicPeriod"/>
            </a:pPr>
            <a:r>
              <a:rPr b="1" lang="en-GB" sz="2400"/>
              <a:t>Recap</a:t>
            </a:r>
          </a:p>
          <a:p>
            <a:pPr indent="-381000" lvl="0" marL="457200">
              <a:spcBef>
                <a:spcPts val="0"/>
              </a:spcBef>
              <a:buSzPct val="100000"/>
              <a:buAutoNum type="arabicPeriod"/>
            </a:pPr>
            <a:r>
              <a:rPr b="1" lang="en-GB" sz="2400"/>
              <a:t>New stuff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1249950" y="282550"/>
            <a:ext cx="7582200" cy="428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GB" sz="2400"/>
              <a:t>Recap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b="1" lang="en-GB" sz="2400"/>
              <a:t>V</a:t>
            </a:r>
            <a:r>
              <a:rPr b="1" lang="en-GB" sz="2400"/>
              <a:t>ariables, arrays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GB" sz="2400"/>
              <a:t>New stuff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b="1" lang="en-GB" sz="2400"/>
              <a:t>Forms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1249950" y="282550"/>
            <a:ext cx="7582200" cy="428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GB" sz="2400"/>
              <a:t>Recap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-GB" sz="2400"/>
              <a:t>V</a:t>
            </a:r>
            <a:r>
              <a:rPr lang="en-GB" sz="2400"/>
              <a:t>ariables , arrays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GB" sz="2400"/>
              <a:t>New stuff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-GB" sz="2400"/>
              <a:t>F</a:t>
            </a:r>
            <a:r>
              <a:rPr lang="en-GB" sz="2400"/>
              <a:t>orms</a:t>
            </a:r>
          </a:p>
          <a:p>
            <a:pPr indent="-381000" lvl="2" marL="1371600" rtl="0">
              <a:spcBef>
                <a:spcPts val="0"/>
              </a:spcBef>
              <a:buSzPct val="100000"/>
              <a:buAutoNum type="romanLcPeriod"/>
            </a:pPr>
            <a:r>
              <a:rPr b="1" lang="en-GB" sz="2400"/>
              <a:t>Input fields</a:t>
            </a:r>
          </a:p>
          <a:p>
            <a:pPr indent="-381000" lvl="2" marL="1371600" rtl="0">
              <a:spcBef>
                <a:spcPts val="0"/>
              </a:spcBef>
              <a:buSzPct val="100000"/>
              <a:buAutoNum type="romanLcPeriod"/>
            </a:pPr>
            <a:r>
              <a:rPr b="1" lang="en-GB" sz="2400"/>
              <a:t>Data validation</a:t>
            </a:r>
          </a:p>
          <a:p>
            <a:pPr indent="-381000" lvl="2" marL="1371600" rtl="0">
              <a:spcBef>
                <a:spcPts val="0"/>
              </a:spcBef>
              <a:buSzPct val="100000"/>
              <a:buAutoNum type="romanLcPeriod"/>
            </a:pPr>
            <a:r>
              <a:rPr b="1" lang="en-GB" sz="2400"/>
              <a:t>GET and POST methods</a:t>
            </a:r>
          </a:p>
          <a:p>
            <a:pPr indent="-381000" lvl="2" marL="1371600" rtl="0">
              <a:spcBef>
                <a:spcPts val="0"/>
              </a:spcBef>
              <a:buSzPct val="100000"/>
              <a:buAutoNum type="romanLcPeriod"/>
            </a:pPr>
            <a:r>
              <a:rPr b="1" lang="en-GB" sz="2400"/>
              <a:t>Data processing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t_there_be_light_by_right__hand-d3jtffb.jp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271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/>
          <p:nvPr/>
        </p:nvSpPr>
        <p:spPr>
          <a:xfrm>
            <a:off x="4449075" y="1853375"/>
            <a:ext cx="2772900" cy="1206875"/>
          </a:xfrm>
          <a:custGeom>
            <a:pathLst>
              <a:path extrusionOk="0" h="48275" w="110916">
                <a:moveTo>
                  <a:pt x="0" y="48275"/>
                </a:moveTo>
                <a:cubicBezTo>
                  <a:pt x="32529" y="24448"/>
                  <a:pt x="72092" y="10889"/>
                  <a:pt x="110916" y="0"/>
                </a:cubicBezTo>
              </a:path>
            </a:pathLst>
          </a:custGeom>
          <a:noFill/>
          <a:ln cap="flat" cmpd="sng" w="2286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89" name="Shape 89"/>
          <p:cNvSpPr/>
          <p:nvPr/>
        </p:nvSpPr>
        <p:spPr>
          <a:xfrm>
            <a:off x="4645425" y="1704925"/>
            <a:ext cx="2337100" cy="1398425"/>
          </a:xfrm>
          <a:custGeom>
            <a:pathLst>
              <a:path extrusionOk="0" h="55937" w="93484">
                <a:moveTo>
                  <a:pt x="0" y="0"/>
                </a:moveTo>
                <a:cubicBezTo>
                  <a:pt x="32129" y="16923"/>
                  <a:pt x="62348" y="37248"/>
                  <a:pt x="93484" y="55937"/>
                </a:cubicBezTo>
              </a:path>
            </a:pathLst>
          </a:custGeom>
          <a:noFill/>
          <a:ln cap="flat" cmpd="sng" w="2286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0" name="Shape 90"/>
          <p:cNvSpPr/>
          <p:nvPr/>
        </p:nvSpPr>
        <p:spPr>
          <a:xfrm>
            <a:off x="5186600" y="3510425"/>
            <a:ext cx="19150" cy="584250"/>
          </a:xfrm>
          <a:custGeom>
            <a:pathLst>
              <a:path extrusionOk="0" h="23370" w="766">
                <a:moveTo>
                  <a:pt x="0" y="0"/>
                </a:moveTo>
                <a:cubicBezTo>
                  <a:pt x="674" y="7764"/>
                  <a:pt x="766" y="15575"/>
                  <a:pt x="766" y="23370"/>
                </a:cubicBezTo>
              </a:path>
            </a:pathLst>
          </a:custGeom>
          <a:noFill/>
          <a:ln cap="flat" cmpd="sng" w="1143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1" name="Shape 91"/>
          <p:cNvSpPr/>
          <p:nvPr/>
        </p:nvSpPr>
        <p:spPr>
          <a:xfrm>
            <a:off x="5095600" y="3462525"/>
            <a:ext cx="680050" cy="28725"/>
          </a:xfrm>
          <a:custGeom>
            <a:pathLst>
              <a:path extrusionOk="0" h="1149" w="27202">
                <a:moveTo>
                  <a:pt x="0" y="0"/>
                </a:moveTo>
                <a:cubicBezTo>
                  <a:pt x="9015" y="1040"/>
                  <a:pt x="18126" y="1149"/>
                  <a:pt x="27202" y="1149"/>
                </a:cubicBezTo>
              </a:path>
            </a:pathLst>
          </a:custGeom>
          <a:noFill/>
          <a:ln cap="flat" cmpd="sng" w="1143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2" name="Shape 92"/>
          <p:cNvSpPr/>
          <p:nvPr/>
        </p:nvSpPr>
        <p:spPr>
          <a:xfrm>
            <a:off x="5167450" y="3783400"/>
            <a:ext cx="311275" cy="4775"/>
          </a:xfrm>
          <a:custGeom>
            <a:pathLst>
              <a:path extrusionOk="0" h="191" w="12451">
                <a:moveTo>
                  <a:pt x="0" y="0"/>
                </a:moveTo>
                <a:cubicBezTo>
                  <a:pt x="4150" y="0"/>
                  <a:pt x="8300" y="191"/>
                  <a:pt x="12451" y="191"/>
                </a:cubicBezTo>
              </a:path>
            </a:pathLst>
          </a:custGeom>
          <a:noFill/>
          <a:ln cap="flat" cmpd="sng" w="1143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3" name="Shape 93"/>
          <p:cNvSpPr/>
          <p:nvPr/>
        </p:nvSpPr>
        <p:spPr>
          <a:xfrm>
            <a:off x="5802159" y="3761892"/>
            <a:ext cx="395900" cy="269650"/>
          </a:xfrm>
          <a:custGeom>
            <a:pathLst>
              <a:path extrusionOk="0" h="10786" w="15836">
                <a:moveTo>
                  <a:pt x="2772" y="285"/>
                </a:moveTo>
                <a:cubicBezTo>
                  <a:pt x="262" y="1539"/>
                  <a:pt x="-935" y="6538"/>
                  <a:pt x="1048" y="8522"/>
                </a:cubicBezTo>
                <a:cubicBezTo>
                  <a:pt x="4445" y="11919"/>
                  <a:pt x="12804" y="11406"/>
                  <a:pt x="15415" y="7373"/>
                </a:cubicBezTo>
                <a:cubicBezTo>
                  <a:pt x="18084" y="3248"/>
                  <a:pt x="6904" y="-1459"/>
                  <a:pt x="2389" y="477"/>
                </a:cubicBezTo>
              </a:path>
            </a:pathLst>
          </a:custGeom>
          <a:noFill/>
          <a:ln cap="flat" cmpd="sng" w="1143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4" name="Shape 94"/>
          <p:cNvSpPr/>
          <p:nvPr/>
        </p:nvSpPr>
        <p:spPr>
          <a:xfrm rot="404518">
            <a:off x="6419464" y="3735069"/>
            <a:ext cx="227828" cy="340055"/>
          </a:xfrm>
          <a:custGeom>
            <a:pathLst>
              <a:path extrusionOk="0" h="13602" w="9113">
                <a:moveTo>
                  <a:pt x="1450" y="13602"/>
                </a:moveTo>
                <a:cubicBezTo>
                  <a:pt x="957" y="9993"/>
                  <a:pt x="-1183" y="5546"/>
                  <a:pt x="1067" y="2682"/>
                </a:cubicBezTo>
                <a:cubicBezTo>
                  <a:pt x="2813" y="458"/>
                  <a:pt x="6285" y="0"/>
                  <a:pt x="9113" y="0"/>
                </a:cubicBezTo>
              </a:path>
            </a:pathLst>
          </a:custGeom>
          <a:noFill/>
          <a:ln cap="flat" cmpd="sng" w="1143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5" name="Shape 95"/>
          <p:cNvSpPr/>
          <p:nvPr/>
        </p:nvSpPr>
        <p:spPr>
          <a:xfrm rot="560448">
            <a:off x="6846277" y="3729190"/>
            <a:ext cx="572426" cy="365060"/>
          </a:xfrm>
          <a:custGeom>
            <a:pathLst>
              <a:path extrusionOk="0" h="14603" w="22898">
                <a:moveTo>
                  <a:pt x="1252" y="14603"/>
                </a:moveTo>
                <a:cubicBezTo>
                  <a:pt x="-314" y="10425"/>
                  <a:pt x="-983" y="2407"/>
                  <a:pt x="3359" y="1385"/>
                </a:cubicBezTo>
                <a:cubicBezTo>
                  <a:pt x="6429" y="661"/>
                  <a:pt x="10978" y="3239"/>
                  <a:pt x="11405" y="6365"/>
                </a:cubicBezTo>
                <a:cubicBezTo>
                  <a:pt x="11667" y="8289"/>
                  <a:pt x="13044" y="13930"/>
                  <a:pt x="12362" y="12112"/>
                </a:cubicBezTo>
                <a:cubicBezTo>
                  <a:pt x="10923" y="8277"/>
                  <a:pt x="10576" y="334"/>
                  <a:pt x="14661" y="44"/>
                </a:cubicBezTo>
                <a:cubicBezTo>
                  <a:pt x="19625" y="-309"/>
                  <a:pt x="22082" y="7586"/>
                  <a:pt x="22898" y="12496"/>
                </a:cubicBezTo>
              </a:path>
            </a:pathLst>
          </a:custGeom>
          <a:noFill/>
          <a:ln cap="flat" cmpd="sng" w="1143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6" name="Shape 96"/>
          <p:cNvSpPr/>
          <p:nvPr/>
        </p:nvSpPr>
        <p:spPr>
          <a:xfrm>
            <a:off x="4163571" y="3668025"/>
            <a:ext cx="491000" cy="389375"/>
          </a:xfrm>
          <a:custGeom>
            <a:pathLst>
              <a:path extrusionOk="0" h="15575" w="19640">
                <a:moveTo>
                  <a:pt x="17725" y="0"/>
                </a:moveTo>
                <a:cubicBezTo>
                  <a:pt x="11181" y="0"/>
                  <a:pt x="-2694" y="3667"/>
                  <a:pt x="484" y="9387"/>
                </a:cubicBezTo>
                <a:cubicBezTo>
                  <a:pt x="2869" y="13679"/>
                  <a:pt x="10296" y="17434"/>
                  <a:pt x="14277" y="14559"/>
                </a:cubicBezTo>
                <a:cubicBezTo>
                  <a:pt x="18156" y="11756"/>
                  <a:pt x="16369" y="5217"/>
                  <a:pt x="17533" y="575"/>
                </a:cubicBezTo>
                <a:cubicBezTo>
                  <a:pt x="17910" y="-931"/>
                  <a:pt x="18207" y="3621"/>
                  <a:pt x="18299" y="5172"/>
                </a:cubicBezTo>
                <a:cubicBezTo>
                  <a:pt x="18488" y="8390"/>
                  <a:pt x="19111" y="11570"/>
                  <a:pt x="19640" y="14751"/>
                </a:cubicBezTo>
              </a:path>
            </a:pathLst>
          </a:custGeom>
          <a:noFill/>
          <a:ln cap="flat" cmpd="sng" w="114300">
            <a:solidFill>
              <a:srgbClr val="F3F3F3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latin typeface="Impact"/>
                <a:ea typeface="Impact"/>
                <a:cs typeface="Impact"/>
                <a:sym typeface="Impact"/>
              </a:rPr>
              <a:t>RECAP</a:t>
            </a:r>
            <a:r>
              <a:rPr lang="en-GB"/>
              <a:t> </a:t>
            </a:r>
            <a:r>
              <a:rPr lang="en-GB"/>
              <a:t>Variables and types</a:t>
            </a:r>
          </a:p>
        </p:txBody>
      </p:sp>
      <p:sp>
        <p:nvSpPr>
          <p:cNvPr id="102" name="Shape 102"/>
          <p:cNvSpPr/>
          <p:nvPr/>
        </p:nvSpPr>
        <p:spPr>
          <a:xfrm>
            <a:off x="1068375" y="1297821"/>
            <a:ext cx="1174200" cy="11741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Hi</a:t>
            </a:r>
          </a:p>
        </p:txBody>
      </p:sp>
      <p:sp>
        <p:nvSpPr>
          <p:cNvPr id="103" name="Shape 103"/>
          <p:cNvSpPr/>
          <p:nvPr/>
        </p:nvSpPr>
        <p:spPr>
          <a:xfrm>
            <a:off x="1068363" y="3084121"/>
            <a:ext cx="1174200" cy="117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T</a:t>
            </a:r>
          </a:p>
        </p:txBody>
      </p:sp>
      <p:sp>
        <p:nvSpPr>
          <p:cNvPr id="104" name="Shape 104"/>
          <p:cNvSpPr/>
          <p:nvPr/>
        </p:nvSpPr>
        <p:spPr>
          <a:xfrm>
            <a:off x="2548022" y="1297821"/>
            <a:ext cx="1357799" cy="1174199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1</a:t>
            </a:r>
          </a:p>
        </p:txBody>
      </p:sp>
      <p:sp>
        <p:nvSpPr>
          <p:cNvPr id="105" name="Shape 105"/>
          <p:cNvSpPr/>
          <p:nvPr/>
        </p:nvSpPr>
        <p:spPr>
          <a:xfrm>
            <a:off x="2710146" y="3084121"/>
            <a:ext cx="1174200" cy="11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abcd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2661225" y="2525812"/>
            <a:ext cx="11313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$number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1089862" y="2525812"/>
            <a:ext cx="11313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$var1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025175" y="4345637"/>
            <a:ext cx="12606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$statement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2596575" y="4345637"/>
            <a:ext cx="12606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$name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2475" y="1135025"/>
            <a:ext cx="3659925" cy="365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>
                <a:latin typeface="Impact"/>
                <a:ea typeface="Impact"/>
                <a:cs typeface="Impact"/>
                <a:sym typeface="Impact"/>
              </a:rPr>
              <a:t>RECAP</a:t>
            </a:r>
            <a:r>
              <a:rPr lang="en-GB"/>
              <a:t> </a:t>
            </a:r>
            <a:r>
              <a:rPr lang="en-GB"/>
              <a:t>Operators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operand 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operator 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operand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$var 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 1 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 1;</a:t>
            </a:r>
          </a:p>
        </p:txBody>
      </p:sp>
      <p:grpSp>
        <p:nvGrpSpPr>
          <p:cNvPr id="117" name="Shape 117"/>
          <p:cNvGrpSpPr/>
          <p:nvPr/>
        </p:nvGrpSpPr>
        <p:grpSpPr>
          <a:xfrm>
            <a:off x="3931319" y="2549049"/>
            <a:ext cx="1281348" cy="1790349"/>
            <a:chOff x="3984725" y="3151125"/>
            <a:chExt cx="934200" cy="1305300"/>
          </a:xfrm>
        </p:grpSpPr>
        <p:sp>
          <p:nvSpPr>
            <p:cNvPr id="118" name="Shape 118"/>
            <p:cNvSpPr/>
            <p:nvPr/>
          </p:nvSpPr>
          <p:spPr>
            <a:xfrm>
              <a:off x="3984725" y="3151125"/>
              <a:ext cx="934200" cy="80820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GB"/>
                <a:t>2</a:t>
              </a:r>
            </a:p>
          </p:txBody>
        </p:sp>
        <p:sp>
          <p:nvSpPr>
            <p:cNvPr id="119" name="Shape 119"/>
            <p:cNvSpPr txBox="1"/>
            <p:nvPr/>
          </p:nvSpPr>
          <p:spPr>
            <a:xfrm>
              <a:off x="3984725" y="4025925"/>
              <a:ext cx="934200" cy="43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-GB" sz="1800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rPr>
                <a:t>$var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latin typeface="Impact"/>
                <a:ea typeface="Impact"/>
                <a:cs typeface="Impact"/>
                <a:sym typeface="Impact"/>
              </a:rPr>
              <a:t>RECAP</a:t>
            </a:r>
            <a:r>
              <a:rPr lang="en-GB"/>
              <a:t> </a:t>
            </a:r>
            <a:r>
              <a:rPr lang="en-GB"/>
              <a:t>Comparison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45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$var 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 123;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3091950" y="1905350"/>
            <a:ext cx="2960100" cy="19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if ($var </a:t>
            </a:r>
            <a:r>
              <a:rPr b="1" lang="en-GB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 sz="18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 123) {</a:t>
            </a:r>
            <a:br>
              <a:rPr lang="en-GB" sz="18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	echo 'sure thing';</a:t>
            </a:r>
            <a:br>
              <a:rPr lang="en-GB" sz="18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GB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else {</a:t>
            </a:r>
            <a:br>
              <a:rPr lang="en-GB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echo 'nope';</a:t>
            </a:r>
            <a:br>
              <a:rPr lang="en-GB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