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lt1"/>
                </a:solidFill>
              </a:rPr>
              <a:t>‹#›</a:t>
            </a:fld>
          </a:p>
        </p:txBody>
      </p:sp>
      <p:sp>
        <p:nvSpPr>
          <p:cNvPr id="53" name="Shape 53"/>
          <p:cNvSpPr txBox="1"/>
          <p:nvPr>
            <p:ph idx="1" type="subTitle"/>
          </p:nvPr>
        </p:nvSpPr>
        <p:spPr>
          <a:xfrm>
            <a:off x="3371625" y="3105075"/>
            <a:ext cx="2486100" cy="8286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type="ctrTitle"/>
          </p:nvPr>
        </p:nvSpPr>
        <p:spPr>
          <a:xfrm>
            <a:off x="3019425" y="1516875"/>
            <a:ext cx="3105300" cy="14358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2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 rot="5400000">
            <a:off x="-47550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 rot="5400000">
            <a:off x="-47550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 rot="-5400000">
            <a:off x="-47416" y="47627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 rot="5400000">
            <a:off x="147637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 rot="-5400000">
            <a:off x="1690749" y="4548000"/>
            <a:ext cx="428700" cy="762000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 rot="-5400000">
            <a:off x="1476512" y="47627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 flipH="1" rot="-5400000">
            <a:off x="71454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 rot="5400000">
            <a:off x="-47550" y="90479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 rot="-5400000">
            <a:off x="1476512" y="133352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 flipH="1" rot="-5400000">
            <a:off x="71454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 flipH="1" rot="-5400000">
            <a:off x="714548" y="90479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 rot="-5400000">
            <a:off x="166783" y="4548000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 flipH="1" rot="-5400000">
            <a:off x="166706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 flipH="1" rot="-5400000">
            <a:off x="1690635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 flipH="1" rot="5400000">
            <a:off x="714336" y="47627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 flipH="1" rot="5400000">
            <a:off x="714336" y="133352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 rot="-5400000">
            <a:off x="-47416" y="133352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 rot="5400000">
            <a:off x="147637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 rot="5400000">
            <a:off x="1476378" y="90479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 flipH="1" rot="5400000">
            <a:off x="928613" y="4548000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 rot="5400000">
            <a:off x="928613" y="-166445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 rot="5400000">
            <a:off x="-47550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rot="-5400000">
            <a:off x="-47416" y="219070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 rot="5400000">
            <a:off x="147637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 rot="-5400000">
            <a:off x="1476512" y="219070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 flipH="1" rot="-5400000">
            <a:off x="71454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 rot="5400000">
            <a:off x="-47550" y="261922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 rot="-5400000">
            <a:off x="1476512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 flipH="1" rot="-5400000">
            <a:off x="714548" y="261922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 flipH="1" rot="5400000">
            <a:off x="714336" y="219070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 flipH="1" rot="5400000">
            <a:off x="714336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 rot="-5400000">
            <a:off x="-47416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 rot="5400000">
            <a:off x="1476378" y="261922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 rot="-5400000">
            <a:off x="-47416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 rot="-5400000">
            <a:off x="1476512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 rot="5400000">
            <a:off x="-47550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 flipH="1" rot="-5400000">
            <a:off x="714548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 flipH="1" rot="5400000">
            <a:off x="714336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 rot="5400000">
            <a:off x="1476415" y="433354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2894475" y="450971"/>
            <a:ext cx="5740800" cy="1442699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20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3"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 rot="-5400000">
            <a:off x="7406225" y="300"/>
            <a:ext cx="1738200" cy="1737300"/>
          </a:xfrm>
          <a:prstGeom prst="rtTriangle">
            <a:avLst/>
          </a:prstGeom>
          <a:solidFill>
            <a:srgbClr val="5E97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4"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4852825" y="233150"/>
            <a:ext cx="4016400" cy="11814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852900" y="1672726"/>
            <a:ext cx="4016400" cy="29904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5"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0" y="0"/>
            <a:ext cx="4583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947374" y="554850"/>
            <a:ext cx="3855899" cy="4033800"/>
          </a:xfrm>
          <a:prstGeom prst="rect">
            <a:avLst/>
          </a:prstGeom>
          <a:noFill/>
        </p:spPr>
        <p:txBody>
          <a:bodyPr anchorCtr="0" anchor="ctr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6"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 rot="5400000">
            <a:off x="-47550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 rot="5400000">
            <a:off x="-47550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 rot="-5400000">
            <a:off x="-47416" y="47627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 rot="5400000">
            <a:off x="147637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 rot="-5400000">
            <a:off x="1690749" y="4548000"/>
            <a:ext cx="428700" cy="762000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 rot="-5400000">
            <a:off x="1476512" y="47627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 flipH="1" rot="-5400000">
            <a:off x="71454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 rot="5400000">
            <a:off x="-47550" y="90479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 rot="-5400000">
            <a:off x="1476512" y="133352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 flipH="1" rot="-5400000">
            <a:off x="71454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 flipH="1" rot="-5400000">
            <a:off x="714548" y="90479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 rot="-5400000">
            <a:off x="166783" y="4548000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 flipH="1" rot="-5400000">
            <a:off x="166706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 flipH="1" rot="-5400000">
            <a:off x="1690635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 flipH="1" rot="5400000">
            <a:off x="714336" y="47627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 flipH="1" rot="5400000">
            <a:off x="714336" y="133352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 rot="-5400000">
            <a:off x="-47416" y="133352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 rot="5400000">
            <a:off x="147637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 rot="5400000">
            <a:off x="1476378" y="90479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 flipH="1" rot="5400000">
            <a:off x="928613" y="4548000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 rot="5400000">
            <a:off x="928613" y="-166445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 rot="5400000">
            <a:off x="-47550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 rot="-5400000">
            <a:off x="-47416" y="219070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 rot="5400000">
            <a:off x="147637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 rot="-5400000">
            <a:off x="1476512" y="219070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 flipH="1" rot="-5400000">
            <a:off x="71454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 rot="5400000">
            <a:off x="-47550" y="261922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 rot="-5400000">
            <a:off x="1476512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 flipH="1" rot="-5400000">
            <a:off x="714548" y="261922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 flipH="1" rot="5400000">
            <a:off x="714336" y="219070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 flipH="1" rot="5400000">
            <a:off x="714336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 rot="-5400000">
            <a:off x="-47416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 rot="5400000">
            <a:off x="1476378" y="261922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 rot="-5400000">
            <a:off x="-47416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 rot="-5400000">
            <a:off x="1476512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 rot="5400000">
            <a:off x="-47550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 flipH="1" rot="-5400000">
            <a:off x="714548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/>
        </p:nvSpPr>
        <p:spPr>
          <a:xfrm flipH="1" rot="5400000">
            <a:off x="714336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 rot="5400000">
            <a:off x="1476415" y="433354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type="title"/>
          </p:nvPr>
        </p:nvSpPr>
        <p:spPr>
          <a:xfrm>
            <a:off x="2894475" y="450971"/>
            <a:ext cx="5740800" cy="1442699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20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7"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 rot="-5400000">
            <a:off x="7406225" y="300"/>
            <a:ext cx="1738200" cy="1737300"/>
          </a:xfrm>
          <a:prstGeom prst="rtTriangle">
            <a:avLst/>
          </a:prstGeom>
          <a:solidFill>
            <a:srgbClr val="5E97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8">
    <p:bg>
      <p:bgPr>
        <a:solidFill>
          <a:srgbClr val="FFFFFF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71" name="Shape 171"/>
          <p:cNvCxnSpPr/>
          <p:nvPr/>
        </p:nvCxnSpPr>
        <p:spPr>
          <a:xfrm>
            <a:off x="4670715" y="1490913"/>
            <a:ext cx="4632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Shape 172"/>
          <p:cNvSpPr txBox="1"/>
          <p:nvPr>
            <p:ph type="title"/>
          </p:nvPr>
        </p:nvSpPr>
        <p:spPr>
          <a:xfrm>
            <a:off x="4571775" y="1777150"/>
            <a:ext cx="4021800" cy="7443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2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2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2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2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2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2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2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2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4572000" y="2598725"/>
            <a:ext cx="3835500" cy="1804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9">
    <p:bg>
      <p:bgPr>
        <a:solidFill>
          <a:srgbClr val="FFFFFF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hyperlink" Target="https://www.michalspacek.cz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b="17142" l="0" r="0" t="45591"/>
          <a:stretch/>
        </p:blipFill>
        <p:spPr>
          <a:xfrm>
            <a:off x="0" y="0"/>
            <a:ext cx="9143998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2448225" y="447900"/>
            <a:ext cx="4247700" cy="42477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2571750" y="571500"/>
            <a:ext cx="4000500" cy="4000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>
            <p:ph idx="1" type="subTitle"/>
          </p:nvPr>
        </p:nvSpPr>
        <p:spPr>
          <a:xfrm>
            <a:off x="3371625" y="3105075"/>
            <a:ext cx="2486100" cy="82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Michal Špaček </a:t>
            </a:r>
            <a:r>
              <a:rPr lang="en-GB" sz="1400" u="sng">
                <a:solidFill>
                  <a:schemeClr val="hlink"/>
                </a:solidFill>
                <a:hlinkClick r:id="rId4"/>
              </a:rPr>
              <a:t>https://www.michalspacek.cz</a:t>
            </a:r>
          </a:p>
        </p:txBody>
      </p:sp>
      <p:sp>
        <p:nvSpPr>
          <p:cNvPr id="189" name="Shape 189"/>
          <p:cNvSpPr txBox="1"/>
          <p:nvPr>
            <p:ph type="ctrTitle"/>
          </p:nvPr>
        </p:nvSpPr>
        <p:spPr>
          <a:xfrm>
            <a:off x="2870175" y="1232075"/>
            <a:ext cx="3489000" cy="171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Sessions</a:t>
            </a:r>
            <a:br>
              <a:rPr lang="en-GB"/>
            </a:br>
            <a:r>
              <a:rPr lang="en-GB"/>
              <a:t>Cookies</a:t>
            </a:r>
            <a:br>
              <a:rPr lang="en-GB"/>
            </a:br>
            <a:r>
              <a:rPr lang="en-GB"/>
              <a:t>Authentication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4571775" y="1777150"/>
            <a:ext cx="4021800" cy="744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Sessions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4572000" y="2598725"/>
            <a:ext cx="3835500" cy="18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HTTP is stateless</a:t>
            </a:r>
            <a:br>
              <a:rPr lang="en-GB"/>
            </a:br>
            <a:r>
              <a:rPr lang="en-GB"/>
              <a:t>Sessions are a workaround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Sessions in PHP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session_start();</a:t>
            </a:r>
            <a:br>
              <a:rPr lang="en-GB"/>
            </a:br>
            <a:r>
              <a:rPr lang="en-GB"/>
              <a:t>Start a session, generate a cookie with session id</a:t>
            </a:r>
          </a:p>
          <a:p>
            <a:pPr lvl="0">
              <a:spcBef>
                <a:spcPts val="0"/>
              </a:spcBef>
              <a:buNone/>
            </a:pP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$_SESSION[</a:t>
            </a:r>
            <a:r>
              <a:rPr b="1"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'variablename'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b="1"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'a value'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GB"/>
            </a:br>
            <a:r>
              <a:rPr lang="en-GB"/>
              <a:t>Store a value</a:t>
            </a:r>
          </a:p>
          <a:p>
            <a:pPr lvl="0">
              <a:spcBef>
                <a:spcPts val="0"/>
              </a:spcBef>
              <a:buNone/>
            </a:pP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cho $_SESSION[</a:t>
            </a:r>
            <a:r>
              <a:rPr b="1"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'variablename'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lang="en-GB"/>
            </a:br>
            <a:r>
              <a:rPr lang="en-GB"/>
              <a:t>Fetch a value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Sign-in with sessions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b="1" lang="en-GB"/>
              <a:t>Verify password</a:t>
            </a:r>
            <a:br>
              <a:rPr lang="en-GB"/>
            </a:b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password_verify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($_POST[</a:t>
            </a:r>
            <a:r>
              <a:rPr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'password'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], $dbpassword);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b="1" lang="en-GB"/>
              <a:t>Generate new session id</a:t>
            </a:r>
            <a:br>
              <a:rPr lang="en-GB"/>
            </a:b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ession_regenerate_id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b="1" lang="en-GB"/>
              <a:t>Start session</a:t>
            </a:r>
            <a:br>
              <a:rPr lang="en-GB"/>
            </a:b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session_start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b="1" lang="en-GB"/>
              <a:t>Store signed-in username</a:t>
            </a:r>
            <a:br>
              <a:rPr lang="en-GB"/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$_SESSION[</a:t>
            </a:r>
            <a:r>
              <a:rPr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'username'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] = $_POST[</a:t>
            </a:r>
            <a:r>
              <a:rPr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'username'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];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Sign-out</a:t>
            </a: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$_SESSION = array();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Session security</a:t>
            </a: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After successful password verification</a:t>
            </a:r>
            <a:br>
              <a:rPr lang="en-GB"/>
            </a:br>
            <a:r>
              <a:rPr lang="en-GB"/>
              <a:t>session_regenerate_id();</a:t>
            </a:r>
          </a:p>
          <a:p>
            <a:pPr lvl="0">
              <a:spcBef>
                <a:spcPts val="0"/>
              </a:spcBef>
              <a:buNone/>
            </a:pPr>
            <a:r>
              <a:rPr b="1" lang="en-GB"/>
              <a:t>Configuration</a:t>
            </a:r>
            <a:br>
              <a:rPr lang="en-GB"/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ession.cookie_httponly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i="1" lang="en-GB">
                <a:latin typeface="Consolas"/>
                <a:ea typeface="Consolas"/>
                <a:cs typeface="Consolas"/>
                <a:sym typeface="Consolas"/>
              </a:rPr>
              <a:t>On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session.save_path</a:t>
            </a:r>
            <a:br>
              <a:rPr lang="en-GB"/>
            </a:br>
            <a:r>
              <a:rPr i="1" lang="en-GB"/>
              <a:t>unique per app</a:t>
            </a:r>
            <a:r>
              <a:rPr i="1" lang="en-GB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session.use_only_cookies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i="1" lang="en-GB">
                <a:latin typeface="Consolas"/>
                <a:ea typeface="Consolas"/>
                <a:cs typeface="Consolas"/>
                <a:sym typeface="Consolas"/>
              </a:rPr>
              <a:t>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2894475" y="450971"/>
            <a:ext cx="5740800" cy="1442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HTTP Cookies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Data from server stored in the browser </a:t>
            </a:r>
            <a:r>
              <a:rPr b="1" lang="en-GB"/>
              <a:t>using HTTP headers</a:t>
            </a:r>
          </a:p>
          <a:p>
            <a:pPr lvl="0">
              <a:spcBef>
                <a:spcPts val="0"/>
              </a:spcBef>
              <a:buNone/>
            </a:pPr>
            <a:r>
              <a:rPr b="1" lang="en-GB"/>
              <a:t>Possible to edit cookies in the browser</a:t>
            </a:r>
            <a:br>
              <a:rPr lang="en-GB"/>
            </a:br>
            <a:r>
              <a:rPr lang="en-GB"/>
              <a:t>F12 tools in Firefox, Edit This Cookie for Chrome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Setting cookies</a:t>
            </a:r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setcookie(</a:t>
            </a:r>
            <a:r>
              <a:rPr b="1"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'cookiename'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'cookie value'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, time() + </a:t>
            </a:r>
            <a:r>
              <a:rPr b="1" lang="en-GB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86400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/>
              <a:t>Expires in 1 day</a:t>
            </a:r>
          </a:p>
          <a:p>
            <a:pPr lvl="0">
              <a:spcBef>
                <a:spcPts val="0"/>
              </a:spcBef>
              <a:buNone/>
            </a:pP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setcookie(</a:t>
            </a:r>
            <a:r>
              <a:rPr b="1"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'cookiename'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'cookie value'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-GB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/>
              <a:t>Expires when the browser is closed, so called session cookie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Reading cookies</a:t>
            </a: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$_COOKIE</a:t>
            </a:r>
            <a:br>
              <a:rPr b="1"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/>
              <a:t>Super-global array</a:t>
            </a:r>
          </a:p>
          <a:p>
            <a:pPr lvl="0">
              <a:spcBef>
                <a:spcPts val="0"/>
              </a:spcBef>
              <a:buNone/>
            </a:pP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$_COOKIE[</a:t>
            </a:r>
            <a:r>
              <a:rPr b="1"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'cookiename'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b="1"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/>
              <a:t>Value of </a:t>
            </a:r>
            <a:r>
              <a:rPr i="1" lang="en-GB"/>
              <a:t>cookiename </a:t>
            </a:r>
            <a:r>
              <a:rPr lang="en-GB"/>
              <a:t>cookie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Deleting cookies</a:t>
            </a: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setcookie(</a:t>
            </a:r>
            <a:r>
              <a:rPr b="1"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'cookiename'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'cookie value'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, time() - </a:t>
            </a:r>
            <a:r>
              <a:rPr b="1" lang="en-GB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3600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-GB"/>
              <a:t>Session cookies</a:t>
            </a:r>
            <a:br>
              <a:rPr b="1" lang="en-GB"/>
            </a:br>
            <a:r>
              <a:rPr lang="en-GB"/>
              <a:t>Don't care</a:t>
            </a:r>
            <a:br>
              <a:rPr b="1" lang="en-GB"/>
            </a:b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Cookies do's and don'ts</a:t>
            </a: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DO</a:t>
            </a:r>
            <a:br>
              <a:rPr lang="en-GB"/>
            </a:br>
            <a:r>
              <a:rPr lang="en-GB"/>
              <a:t>Set cookies before any output (otherwise </a:t>
            </a:r>
            <a:r>
              <a:rPr i="1" lang="en-GB"/>
              <a:t>headers already sent</a:t>
            </a:r>
            <a:r>
              <a:rPr lang="en-GB"/>
              <a:t> error)</a:t>
            </a:r>
          </a:p>
          <a:p>
            <a:pPr lvl="0">
              <a:spcBef>
                <a:spcPts val="0"/>
              </a:spcBef>
              <a:buNone/>
            </a:pPr>
            <a:r>
              <a:rPr b="1" lang="en-GB"/>
              <a:t>DON'T</a:t>
            </a:r>
            <a:br>
              <a:rPr b="1" lang="en-GB"/>
            </a:br>
            <a:r>
              <a:rPr lang="en-GB"/>
              <a:t>Put usernames in cookies</a:t>
            </a:r>
            <a:br>
              <a:rPr lang="en-GB"/>
            </a:br>
            <a:r>
              <a:rPr lang="en-GB"/>
              <a:t>Put other secret data</a:t>
            </a:r>
            <a:br>
              <a:rPr lang="en-GB"/>
            </a:br>
            <a:r>
              <a:rPr i="1" lang="en-GB"/>
              <a:t>Otherwise you're</a:t>
            </a:r>
          </a:p>
        </p:txBody>
      </p:sp>
      <p:sp>
        <p:nvSpPr>
          <p:cNvPr id="299" name="Shape 299"/>
          <p:cNvSpPr/>
          <p:nvPr/>
        </p:nvSpPr>
        <p:spPr>
          <a:xfrm>
            <a:off x="2222150" y="3730750"/>
            <a:ext cx="598644" cy="454950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Shape 194"/>
          <p:cNvPicPr preferRelativeResize="0"/>
          <p:nvPr/>
        </p:nvPicPr>
        <p:blipFill rotWithShape="1">
          <a:blip r:embed="rId3">
            <a:alphaModFix/>
          </a:blip>
          <a:srcRect b="7813" l="0" r="0" t="7813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>
            <p:ph type="title"/>
          </p:nvPr>
        </p:nvSpPr>
        <p:spPr>
          <a:xfrm>
            <a:off x="4852825" y="233150"/>
            <a:ext cx="4016400" cy="118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Identification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4852900" y="1672726"/>
            <a:ext cx="4016400" cy="299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I'm Jack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Authentication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4947374" y="554850"/>
            <a:ext cx="3855899" cy="403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I'm Jack</a:t>
            </a:r>
          </a:p>
          <a:p>
            <a:pPr lvl="0">
              <a:spcBef>
                <a:spcPts val="0"/>
              </a:spcBef>
              <a:buNone/>
            </a:pPr>
            <a:r>
              <a:rPr b="1" lang="en-GB"/>
              <a:t>AND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I can prove it with this password</a:t>
            </a:r>
            <a:br>
              <a:rPr lang="en-GB"/>
            </a:br>
            <a:r>
              <a:rPr i="1" lang="en-GB"/>
              <a:t>(I can authenticate myself)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BTW, not </a:t>
            </a:r>
            <a:r>
              <a:rPr i="1" lang="en-GB"/>
              <a:t>authentification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Authorization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4947374" y="554850"/>
            <a:ext cx="3855899" cy="403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-GB"/>
              <a:t>I'm Jack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-GB"/>
              <a:t>AND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-GB"/>
              <a:t>I can prove it with this password</a:t>
            </a:r>
            <a:br>
              <a:rPr lang="en-GB"/>
            </a:br>
            <a:r>
              <a:rPr i="1" lang="en-GB"/>
              <a:t>(I can authenticate myself)</a:t>
            </a:r>
          </a:p>
          <a:p>
            <a:pPr lvl="0">
              <a:spcBef>
                <a:spcPts val="0"/>
              </a:spcBef>
              <a:buNone/>
            </a:pPr>
            <a:r>
              <a:rPr b="1" lang="en-GB"/>
              <a:t>AND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I'm allowed to this and that</a:t>
            </a:r>
            <a:br>
              <a:rPr lang="en-GB"/>
            </a:br>
            <a:r>
              <a:rPr i="1" lang="en-GB"/>
              <a:t>(I'm authorized)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2894475" y="450971"/>
            <a:ext cx="5740800" cy="1442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Login and Register form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&lt;input type=text name=email&gt;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&lt;input type=</a:t>
            </a:r>
            <a:r>
              <a:rPr b="1" lang="en-GB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password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 name=password&gt;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2894475" y="450971"/>
            <a:ext cx="5740800" cy="1442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Passwords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Hashing</a:t>
            </a:r>
            <a:br>
              <a:rPr b="1" lang="en-GB"/>
            </a:br>
            <a:r>
              <a:rPr lang="en-GB"/>
              <a:t>before storing</a:t>
            </a:r>
          </a:p>
          <a:p>
            <a:pPr lvl="0">
              <a:spcBef>
                <a:spcPts val="0"/>
              </a:spcBef>
              <a:buNone/>
            </a:pPr>
            <a:r>
              <a:rPr b="1" lang="en-GB"/>
              <a:t>Hash function</a:t>
            </a:r>
            <a:br>
              <a:rPr b="1" lang="en-GB"/>
            </a:br>
            <a:r>
              <a:rPr lang="en-GB"/>
              <a:t>One-way function, </a:t>
            </a:r>
            <a:r>
              <a:rPr i="1" lang="en-GB"/>
              <a:t>"password imprint"</a:t>
            </a:r>
          </a:p>
          <a:p>
            <a:pPr lvl="0">
              <a:spcBef>
                <a:spcPts val="0"/>
              </a:spcBef>
              <a:buNone/>
            </a:pPr>
            <a:r>
              <a:rPr b="1" lang="en-GB"/>
              <a:t>Hashing is not encryption</a:t>
            </a:r>
            <a:br>
              <a:rPr lang="en-GB"/>
            </a:br>
            <a:r>
              <a:rPr lang="en-GB"/>
              <a:t>Encryption is two-way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Password hashing with bcrypt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password_hash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($_POST[</a:t>
            </a:r>
            <a:r>
              <a:rPr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'password'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en-GB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PASSWORD_DEFAULT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spcBef>
                <a:spcPts val="0"/>
              </a:spcBef>
              <a:buNone/>
            </a:pP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password_verify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($_POST[</a:t>
            </a:r>
            <a:r>
              <a:rPr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'password'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], $dbpassword);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ALWAYS password_hash()</a:t>
            </a:r>
          </a:p>
        </p:txBody>
      </p:sp>
      <p:sp>
        <p:nvSpPr>
          <p:cNvPr id="232" name="Shape 232"/>
          <p:cNvSpPr/>
          <p:nvPr/>
        </p:nvSpPr>
        <p:spPr>
          <a:xfrm>
            <a:off x="1253162" y="1020075"/>
            <a:ext cx="6637680" cy="3735504"/>
          </a:xfrm>
          <a:prstGeom prst="irregularSeal2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ALWAYS password_hash()</a:t>
            </a:r>
          </a:p>
        </p:txBody>
      </p:sp>
      <p:sp>
        <p:nvSpPr>
          <p:cNvPr id="238" name="Shape 238"/>
          <p:cNvSpPr/>
          <p:nvPr/>
        </p:nvSpPr>
        <p:spPr>
          <a:xfrm>
            <a:off x="1253162" y="1020075"/>
            <a:ext cx="6637680" cy="3735504"/>
          </a:xfrm>
          <a:prstGeom prst="irregularSeal2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>
                <a:solidFill>
                  <a:srgbClr val="FFFF00"/>
                </a:solidFill>
              </a:rPr>
              <a:t>OTHERWISE YOU'RE</a:t>
            </a:r>
            <a:br>
              <a:rPr b="1" lang="en-GB">
                <a:solidFill>
                  <a:srgbClr val="FFFF00"/>
                </a:solidFill>
              </a:rPr>
            </a:br>
            <a:r>
              <a:rPr b="1" i="1" lang="en-GB" sz="2400">
                <a:solidFill>
                  <a:srgbClr val="FFFF00"/>
                </a:solidFill>
              </a:rPr>
              <a:t>F.U.C.K.E.D.</a:t>
            </a:r>
            <a:br>
              <a:rPr b="1" lang="en-GB">
                <a:solidFill>
                  <a:srgbClr val="FFFF00"/>
                </a:solidFill>
              </a:rPr>
            </a:br>
            <a:r>
              <a:rPr b="1" lang="en-GB">
                <a:solidFill>
                  <a:srgbClr val="FFFF00"/>
                </a:solidFill>
              </a:rPr>
              <a:t>(and your users too)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