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C1E42D-9115-49C7-9ABA-89AAFE1F3C68}">
  <a:tblStyle styleId="{0AC1E42D-9115-49C7-9ABA-89AAFE1F3C6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www.michalspacek.com" TargetMode="External"/><Relationship Id="rId5" Type="http://schemas.openxmlformats.org/officeDocument/2006/relationships/hyperlink" Target="https://twitter.com/spazef0rz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'john@rambo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12347305_20dda91167_b.jpg" id="59" name="Shape 59"/>
          <p:cNvPicPr preferRelativeResize="0"/>
          <p:nvPr/>
        </p:nvPicPr>
        <p:blipFill rotWithShape="1">
          <a:blip r:embed="rId3">
            <a:alphaModFix amt="65000"/>
          </a:blip>
          <a:srcRect b="9150" l="0" r="0" t="91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Forms in PHP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Michal Špaček, </a:t>
            </a:r>
            <a:r>
              <a:rPr lang="en-GB" u="sng">
                <a:solidFill>
                  <a:srgbClr val="FFFFFF"/>
                </a:solidFill>
                <a:hlinkClick r:id="rId4"/>
              </a:rPr>
              <a:t>www.michalspacek.com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 u="sng">
                <a:solidFill>
                  <a:srgbClr val="FFFFFF"/>
                </a:solidFill>
                <a:hlinkClick r:id="rId5"/>
              </a:rPr>
              <a:t>@spazef0rze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913625"/>
            <a:ext cx="355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https://www.flickr.com/photos/teegardin/5512347305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Arrays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 </a:t>
            </a:r>
            <a:r>
              <a:rPr b="1" lang="en-GB"/>
              <a:t>collection</a:t>
            </a:r>
            <a:r>
              <a:rPr lang="en-GB"/>
              <a:t> of elements, each identified by at least one array </a:t>
            </a:r>
            <a:r>
              <a:rPr b="1" lang="en-GB"/>
              <a:t>index</a:t>
            </a:r>
            <a:r>
              <a:rPr lang="en-GB"/>
              <a:t> or </a:t>
            </a:r>
            <a:r>
              <a:rPr b="1" lang="en-GB"/>
              <a:t>key</a:t>
            </a:r>
            <a:r>
              <a:rPr lang="en-GB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array(1, 3, 5, 7);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[1, 3, 5, 7];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cho $odd[2];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020100" y="32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{0AC1E42D-9115-49C7-9ABA-89AAFE1F3C68}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4020100" y="30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{0AC1E42D-9115-49C7-9ABA-89AAFE1F3C68}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2861200" y="30082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Associative arrays, keys are strings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$user = array(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'firstname' =&gt; 'John',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'lastname' =&gt; 'Foo',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'email' =&gt; </a:t>
            </a:r>
            <a:r>
              <a:rPr lang="en-GB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'foo@bar.net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'country' =&gt; 'US'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);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echo $user['firstname'];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2893375" y="36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{0AC1E42D-9115-49C7-9ABA-89AAFE1F3C68}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John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foo@bar</a:t>
                      </a:r>
                      <a:br>
                        <a:rPr lang="en-GB"/>
                      </a:br>
                      <a:r>
                        <a:rPr lang="en-GB"/>
                        <a:t>.net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2893375" y="3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{0AC1E42D-9115-49C7-9ABA-89AAFE1F3C68}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firstname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lastname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email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country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1734475" y="33334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Loops iterate, also through arrays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265900" y="1152475"/>
            <a:ext cx="461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 ($i = 0; $i &lt; 10; $i++)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$i;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oreach ($user as $key =&gt;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"$key $value";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foreach ($user as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$value;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NEW STUFF!</a:t>
            </a:r>
            <a:r>
              <a:rPr lang="en-GB"/>
              <a:t> Forms, user input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HTML + form fields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Checkbox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hungry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Radiobutton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selectbox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&lt;select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"&gt;US&lt;/option&gt;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&gt;CZ&lt;/option&gt;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"&gt;SK&lt;/option&gt;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&lt;/select&gt;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textarea, buttons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Textarea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&lt;textarea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Buttons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type="submit" value="Submit"&gt;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-GB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&lt;strong&gt;Sub&lt;em&gt;mit&lt;/em&gt;&lt;/strong&gt;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accessibility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Placeholders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placeholder="text"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solidFill>
                  <a:schemeClr val="dk1"/>
                </a:solidFill>
              </a:rPr>
              <a:t>Tabindex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="2"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tabindex="1"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tabindex="3"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Labels</a:t>
            </a:r>
            <a:br>
              <a:rPr i="1"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&lt;label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&gt;send?&lt;/label&gt;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name="send"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id="send"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methods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Methods of user input delivery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https://example.com/script.php?firstname=John&amp;lastname=Foo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data in PHP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3"/>
              </a:rPr>
              <a:t>https://example.com/script.php?firstname=John&amp;lastname=Foo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'firstname'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'lastname'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'firstname'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'lastname'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8eeef7b351680d572c302a16dd26b81_make-an-outline-you-must-if-to-meme-outlines_407-405.jpe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0" y="155187"/>
            <a:ext cx="4856999" cy="48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553825"/>
            <a:ext cx="8520600" cy="20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600"/>
              <a:t>PRG</a:t>
            </a:r>
            <a:br>
              <a:rPr lang="en-GB"/>
            </a:br>
            <a:r>
              <a:rPr lang="en-GB"/>
              <a:t>Post-Redirect-Get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0400"/>
            <a:ext cx="91440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0" y="4928000"/>
            <a:ext cx="294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>
                <a:solidFill>
                  <a:srgbClr val="D9D9D9"/>
                </a:solidFill>
              </a:rPr>
              <a:t>https://en.wikipedia.org/wiki/File:Prague_Panorama_-_Oct_2010.jpg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avoid form re-submit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i="1" lang="en-GB">
                <a:latin typeface="Consolas"/>
                <a:ea typeface="Consolas"/>
                <a:cs typeface="Consolas"/>
                <a:sym typeface="Consolas"/>
              </a:rPr>
              <a:t>form_validated_ok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	save_data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'Location: index.php'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validation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isset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'email missing';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'email empty';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validation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Check email address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filter_var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FILTER_VALIDATE_EMAIL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'wrong email';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Only numbers allowed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ctype_digit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'amount'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'not a number';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File uploads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HTML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enctype="multipart/form-data"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action="..."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name="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type="file"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type="submit" value="Send"&gt;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PHP code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move_uploaded_file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$destination)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Recap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New stuff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V</a:t>
            </a:r>
            <a:r>
              <a:rPr b="1" lang="en-GB" sz="2400"/>
              <a:t>ariables , arrays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F</a:t>
            </a:r>
            <a:r>
              <a:rPr b="1" lang="en-GB" sz="2400"/>
              <a:t>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V</a:t>
            </a:r>
            <a:r>
              <a:rPr lang="en-GB" sz="2400"/>
              <a:t>ariables , arrays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F</a:t>
            </a:r>
            <a:r>
              <a:rPr lang="en-GB" sz="2400"/>
              <a:t>orms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Input fields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Data validation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GET and POST methods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Data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t_there_be_light_by_right__hand-d3jtffb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7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449075" y="1853375"/>
            <a:ext cx="2772900" cy="1206875"/>
          </a:xfrm>
          <a:custGeom>
            <a:pathLst>
              <a:path extrusionOk="0" h="48275" w="110916">
                <a:moveTo>
                  <a:pt x="0" y="48275"/>
                </a:moveTo>
                <a:cubicBezTo>
                  <a:pt x="32529" y="24448"/>
                  <a:pt x="72092" y="10889"/>
                  <a:pt x="110916" y="0"/>
                </a:cubicBezTo>
              </a:path>
            </a:pathLst>
          </a:cu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4645425" y="1704925"/>
            <a:ext cx="2337100" cy="1398425"/>
          </a:xfrm>
          <a:custGeom>
            <a:pathLst>
              <a:path extrusionOk="0" h="55937" w="93484">
                <a:moveTo>
                  <a:pt x="0" y="0"/>
                </a:moveTo>
                <a:cubicBezTo>
                  <a:pt x="32129" y="16923"/>
                  <a:pt x="62348" y="37248"/>
                  <a:pt x="93484" y="55937"/>
                </a:cubicBezTo>
              </a:path>
            </a:pathLst>
          </a:cu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" name="Shape 90"/>
          <p:cNvSpPr/>
          <p:nvPr/>
        </p:nvSpPr>
        <p:spPr>
          <a:xfrm>
            <a:off x="5186600" y="3510425"/>
            <a:ext cx="19150" cy="584250"/>
          </a:xfrm>
          <a:custGeom>
            <a:pathLst>
              <a:path extrusionOk="0" h="23370" w="766">
                <a:moveTo>
                  <a:pt x="0" y="0"/>
                </a:moveTo>
                <a:cubicBezTo>
                  <a:pt x="674" y="7764"/>
                  <a:pt x="766" y="15575"/>
                  <a:pt x="766" y="23370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" name="Shape 91"/>
          <p:cNvSpPr/>
          <p:nvPr/>
        </p:nvSpPr>
        <p:spPr>
          <a:xfrm>
            <a:off x="5095600" y="3462525"/>
            <a:ext cx="680050" cy="28725"/>
          </a:xfrm>
          <a:custGeom>
            <a:pathLst>
              <a:path extrusionOk="0" h="1149" w="27202">
                <a:moveTo>
                  <a:pt x="0" y="0"/>
                </a:moveTo>
                <a:cubicBezTo>
                  <a:pt x="9015" y="1040"/>
                  <a:pt x="18126" y="1149"/>
                  <a:pt x="27202" y="1149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" name="Shape 92"/>
          <p:cNvSpPr/>
          <p:nvPr/>
        </p:nvSpPr>
        <p:spPr>
          <a:xfrm>
            <a:off x="5167450" y="3783400"/>
            <a:ext cx="311275" cy="4775"/>
          </a:xfrm>
          <a:custGeom>
            <a:pathLst>
              <a:path extrusionOk="0" h="191" w="12451">
                <a:moveTo>
                  <a:pt x="0" y="0"/>
                </a:moveTo>
                <a:cubicBezTo>
                  <a:pt x="4150" y="0"/>
                  <a:pt x="8300" y="191"/>
                  <a:pt x="12451" y="191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/>
          <p:nvPr/>
        </p:nvSpPr>
        <p:spPr>
          <a:xfrm>
            <a:off x="5802159" y="3761892"/>
            <a:ext cx="395900" cy="269650"/>
          </a:xfrm>
          <a:custGeom>
            <a:pathLst>
              <a:path extrusionOk="0" h="10786" w="15836">
                <a:moveTo>
                  <a:pt x="2772" y="285"/>
                </a:moveTo>
                <a:cubicBezTo>
                  <a:pt x="262" y="1539"/>
                  <a:pt x="-935" y="6538"/>
                  <a:pt x="1048" y="8522"/>
                </a:cubicBezTo>
                <a:cubicBezTo>
                  <a:pt x="4445" y="11919"/>
                  <a:pt x="12804" y="11406"/>
                  <a:pt x="15415" y="7373"/>
                </a:cubicBezTo>
                <a:cubicBezTo>
                  <a:pt x="18084" y="3248"/>
                  <a:pt x="6904" y="-1459"/>
                  <a:pt x="2389" y="477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" name="Shape 94"/>
          <p:cNvSpPr/>
          <p:nvPr/>
        </p:nvSpPr>
        <p:spPr>
          <a:xfrm rot="404518">
            <a:off x="6419464" y="3735069"/>
            <a:ext cx="227828" cy="340055"/>
          </a:xfrm>
          <a:custGeom>
            <a:pathLst>
              <a:path extrusionOk="0" h="13602" w="9113">
                <a:moveTo>
                  <a:pt x="1450" y="13602"/>
                </a:moveTo>
                <a:cubicBezTo>
                  <a:pt x="957" y="9993"/>
                  <a:pt x="-1183" y="5546"/>
                  <a:pt x="1067" y="2682"/>
                </a:cubicBezTo>
                <a:cubicBezTo>
                  <a:pt x="2813" y="458"/>
                  <a:pt x="6285" y="0"/>
                  <a:pt x="9113" y="0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5" name="Shape 95"/>
          <p:cNvSpPr/>
          <p:nvPr/>
        </p:nvSpPr>
        <p:spPr>
          <a:xfrm rot="560448">
            <a:off x="6846277" y="3729190"/>
            <a:ext cx="572426" cy="365060"/>
          </a:xfrm>
          <a:custGeom>
            <a:pathLst>
              <a:path extrusionOk="0" h="14603" w="22898">
                <a:moveTo>
                  <a:pt x="1252" y="14603"/>
                </a:moveTo>
                <a:cubicBezTo>
                  <a:pt x="-314" y="10425"/>
                  <a:pt x="-983" y="2407"/>
                  <a:pt x="3359" y="1385"/>
                </a:cubicBezTo>
                <a:cubicBezTo>
                  <a:pt x="6429" y="661"/>
                  <a:pt x="10978" y="3239"/>
                  <a:pt x="11405" y="6365"/>
                </a:cubicBezTo>
                <a:cubicBezTo>
                  <a:pt x="11667" y="8289"/>
                  <a:pt x="13044" y="13930"/>
                  <a:pt x="12362" y="12112"/>
                </a:cubicBezTo>
                <a:cubicBezTo>
                  <a:pt x="10923" y="8277"/>
                  <a:pt x="10576" y="334"/>
                  <a:pt x="14661" y="44"/>
                </a:cubicBezTo>
                <a:cubicBezTo>
                  <a:pt x="19625" y="-309"/>
                  <a:pt x="22082" y="7586"/>
                  <a:pt x="22898" y="12496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" name="Shape 96"/>
          <p:cNvSpPr/>
          <p:nvPr/>
        </p:nvSpPr>
        <p:spPr>
          <a:xfrm>
            <a:off x="4163571" y="3668025"/>
            <a:ext cx="491000" cy="389375"/>
          </a:xfrm>
          <a:custGeom>
            <a:pathLst>
              <a:path extrusionOk="0" h="15575" w="19640">
                <a:moveTo>
                  <a:pt x="17725" y="0"/>
                </a:moveTo>
                <a:cubicBezTo>
                  <a:pt x="11181" y="0"/>
                  <a:pt x="-2694" y="3667"/>
                  <a:pt x="484" y="9387"/>
                </a:cubicBezTo>
                <a:cubicBezTo>
                  <a:pt x="2869" y="13679"/>
                  <a:pt x="10296" y="17434"/>
                  <a:pt x="14277" y="14559"/>
                </a:cubicBezTo>
                <a:cubicBezTo>
                  <a:pt x="18156" y="11756"/>
                  <a:pt x="16369" y="5217"/>
                  <a:pt x="17533" y="575"/>
                </a:cubicBezTo>
                <a:cubicBezTo>
                  <a:pt x="17910" y="-931"/>
                  <a:pt x="18207" y="3621"/>
                  <a:pt x="18299" y="5172"/>
                </a:cubicBezTo>
                <a:cubicBezTo>
                  <a:pt x="18488" y="8390"/>
                  <a:pt x="19111" y="11570"/>
                  <a:pt x="19640" y="14751"/>
                </a:cubicBezTo>
              </a:path>
            </a:pathLst>
          </a:custGeom>
          <a:noFill/>
          <a:ln cap="flat" cmpd="sng" w="1143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Variables and types</a:t>
            </a:r>
          </a:p>
        </p:txBody>
      </p:sp>
      <p:sp>
        <p:nvSpPr>
          <p:cNvPr id="102" name="Shape 102"/>
          <p:cNvSpPr/>
          <p:nvPr/>
        </p:nvSpPr>
        <p:spPr>
          <a:xfrm>
            <a:off x="1068375" y="1297821"/>
            <a:ext cx="1174200" cy="1174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Hi</a:t>
            </a:r>
          </a:p>
        </p:txBody>
      </p:sp>
      <p:sp>
        <p:nvSpPr>
          <p:cNvPr id="103" name="Shape 103"/>
          <p:cNvSpPr/>
          <p:nvPr/>
        </p:nvSpPr>
        <p:spPr>
          <a:xfrm>
            <a:off x="1068363" y="3084121"/>
            <a:ext cx="1174200" cy="11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</a:t>
            </a:r>
          </a:p>
        </p:txBody>
      </p:sp>
      <p:sp>
        <p:nvSpPr>
          <p:cNvPr id="104" name="Shape 104"/>
          <p:cNvSpPr/>
          <p:nvPr/>
        </p:nvSpPr>
        <p:spPr>
          <a:xfrm>
            <a:off x="2548022" y="1297821"/>
            <a:ext cx="1357799" cy="11741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105" name="Shape 105"/>
          <p:cNvSpPr/>
          <p:nvPr/>
        </p:nvSpPr>
        <p:spPr>
          <a:xfrm>
            <a:off x="2710146" y="3084121"/>
            <a:ext cx="11742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abcd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61225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$number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89862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$var1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251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$statement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965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$name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475" y="1135025"/>
            <a:ext cx="3659925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Operators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operator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3931319" y="2549049"/>
            <a:ext cx="1281348" cy="1790349"/>
            <a:chOff x="3984725" y="3151125"/>
            <a:chExt cx="934200" cy="1305300"/>
          </a:xfrm>
        </p:grpSpPr>
        <p:sp>
          <p:nvSpPr>
            <p:cNvPr id="118" name="Shape 118"/>
            <p:cNvSpPr/>
            <p:nvPr/>
          </p:nvSpPr>
          <p:spPr>
            <a:xfrm>
              <a:off x="3984725" y="3151125"/>
              <a:ext cx="934200" cy="808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2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984725" y="4025925"/>
              <a:ext cx="9342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-GB" sz="18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$var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Comparison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4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091950" y="1905350"/>
            <a:ext cx="2960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 ($var </a:t>
            </a:r>
            <a:r>
              <a:rPr b="1"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123) {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echo 'sure thing';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else {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echo 'nope';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