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65" d="100"/>
          <a:sy n="65" d="100"/>
        </p:scale>
        <p:origin x="1112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6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0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50FA-AA8D-4C57-9924-C5232FF6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Types of data and pandas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ACD7-D971-4AB0-9B5E-9EE38CFF9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Session 2</a:t>
            </a:r>
          </a:p>
          <a:p>
            <a:pPr algn="r"/>
            <a:r>
              <a:rPr lang="en-IN" dirty="0"/>
              <a:t>May 22, 2021</a:t>
            </a:r>
          </a:p>
        </p:txBody>
      </p:sp>
      <p:pic>
        <p:nvPicPr>
          <p:cNvPr id="19" name="Picture 3" descr="Colorful carved figures of humans">
            <a:extLst>
              <a:ext uri="{FF2B5EF4-FFF2-40B4-BE49-F238E27FC236}">
                <a16:creationId xmlns:a16="http://schemas.microsoft.com/office/drawing/2014/main" id="{F217ED2F-825F-4F0C-8A27-F36356D9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3" r="24890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51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243B-3566-438B-B6C7-AB5BAD91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Pandas –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82B9-C875-48CE-9C1F-3E3BC850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IN" dirty="0"/>
              <a:t>Before going to pandas we need to understand what is </a:t>
            </a:r>
            <a:r>
              <a:rPr lang="en-IN" dirty="0" err="1"/>
              <a:t>dataframe</a:t>
            </a:r>
            <a:r>
              <a:rPr lang="en-IN" dirty="0"/>
              <a:t> in pandas.</a:t>
            </a:r>
          </a:p>
          <a:p>
            <a:pPr marL="0" indent="0">
              <a:buNone/>
            </a:pPr>
            <a:r>
              <a:rPr lang="en-IN" dirty="0"/>
              <a:t>2 or multi dimensional labelled data</a:t>
            </a:r>
          </a:p>
          <a:p>
            <a:pPr marL="0" indent="0">
              <a:buNone/>
            </a:pPr>
            <a:r>
              <a:rPr lang="en-IN" dirty="0"/>
              <a:t>Like excel or table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“</a:t>
            </a:r>
            <a:r>
              <a:rPr lang="en-IN" dirty="0" err="1"/>
              <a:t>Jupyter</a:t>
            </a:r>
            <a:r>
              <a:rPr lang="en-IN" dirty="0"/>
              <a:t> notebook hands on”</a:t>
            </a:r>
          </a:p>
          <a:p>
            <a:pPr marL="457200" lvl="1" indent="0">
              <a:buNone/>
            </a:pP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83DEEC-4A26-4E7E-BF88-254B68155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7" y="2854015"/>
            <a:ext cx="4613872" cy="17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7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EFC-5321-4678-B482-5400E88F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–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DE7-176E-45DF-9E69-6DAF57A2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read data from</a:t>
            </a:r>
          </a:p>
          <a:p>
            <a:pPr lvl="1"/>
            <a:r>
              <a:rPr lang="en-IN" dirty="0"/>
              <a:t>CSV</a:t>
            </a:r>
          </a:p>
          <a:p>
            <a:pPr lvl="1"/>
            <a:r>
              <a:rPr lang="en-IN" dirty="0"/>
              <a:t>Excel</a:t>
            </a:r>
          </a:p>
          <a:p>
            <a:pPr lvl="1"/>
            <a:r>
              <a:rPr lang="en-IN" dirty="0"/>
              <a:t>JSON</a:t>
            </a:r>
          </a:p>
          <a:p>
            <a:pPr lvl="1"/>
            <a:r>
              <a:rPr lang="en-IN" dirty="0"/>
              <a:t>HTML</a:t>
            </a:r>
          </a:p>
          <a:p>
            <a:pPr lvl="1"/>
            <a:r>
              <a:rPr lang="en-IN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43350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764-E008-40BA-BA8F-E26C9A3E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CD8F-BA90-4FA8-BE90-76FBE551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There are n number of pandas operations, but essentially</a:t>
            </a:r>
          </a:p>
          <a:p>
            <a:pPr lvl="1"/>
            <a:r>
              <a:rPr lang="en-IN" dirty="0"/>
              <a:t>Viewing the Data</a:t>
            </a:r>
          </a:p>
          <a:p>
            <a:pPr lvl="2"/>
            <a:r>
              <a:rPr lang="en-IN" dirty="0"/>
              <a:t>Head</a:t>
            </a:r>
          </a:p>
          <a:p>
            <a:pPr lvl="2"/>
            <a:r>
              <a:rPr lang="en-IN" dirty="0"/>
              <a:t>Tail</a:t>
            </a:r>
          </a:p>
          <a:p>
            <a:pPr lvl="1"/>
            <a:r>
              <a:rPr lang="en-IN" dirty="0"/>
              <a:t>Info about the Data</a:t>
            </a:r>
          </a:p>
          <a:p>
            <a:pPr lvl="2"/>
            <a:r>
              <a:rPr lang="en-IN" dirty="0"/>
              <a:t>Info</a:t>
            </a:r>
          </a:p>
          <a:p>
            <a:pPr lvl="2"/>
            <a:r>
              <a:rPr lang="en-IN" dirty="0"/>
              <a:t>Shape</a:t>
            </a:r>
          </a:p>
          <a:p>
            <a:pPr lvl="1"/>
            <a:r>
              <a:rPr lang="en-IN" dirty="0"/>
              <a:t>Handling Duplicates</a:t>
            </a:r>
          </a:p>
          <a:p>
            <a:pPr lvl="1"/>
            <a:r>
              <a:rPr lang="en-IN" dirty="0"/>
              <a:t>Handling null values</a:t>
            </a:r>
          </a:p>
          <a:p>
            <a:pPr lvl="1"/>
            <a:r>
              <a:rPr lang="en-IN" dirty="0"/>
              <a:t>Column </a:t>
            </a:r>
            <a:r>
              <a:rPr lang="en-IN" dirty="0" err="1"/>
              <a:t>Cleanup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C1A6-BADA-456D-92BD-5809BA03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CD4D-9DEF-46A9-9B82-2F1E45D0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  <a:p>
            <a:r>
              <a:rPr lang="en-IN" dirty="0"/>
              <a:t>Forms of Data</a:t>
            </a:r>
          </a:p>
          <a:p>
            <a:r>
              <a:rPr lang="en-IN" dirty="0"/>
              <a:t>Pandas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4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2284-A381-48F0-B289-ACFFBF5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75E6-DE33-432C-9B9B-6FD2E1F9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6" y="2104873"/>
            <a:ext cx="1051560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064E9-69A8-42BD-8BBF-38F645D86D87}"/>
              </a:ext>
            </a:extLst>
          </p:cNvPr>
          <p:cNvSpPr txBox="1"/>
          <p:nvPr/>
        </p:nvSpPr>
        <p:spPr>
          <a:xfrm>
            <a:off x="981542" y="2104873"/>
            <a:ext cx="232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Qualitative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14AC1-BB85-4D39-B88A-FCE7F4529C02}"/>
              </a:ext>
            </a:extLst>
          </p:cNvPr>
          <p:cNvSpPr txBox="1"/>
          <p:nvPr/>
        </p:nvSpPr>
        <p:spPr>
          <a:xfrm>
            <a:off x="11100938" y="2001675"/>
            <a:ext cx="219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340053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CPU with binary numbers and blueprint">
            <a:extLst>
              <a:ext uri="{FF2B5EF4-FFF2-40B4-BE49-F238E27FC236}">
                <a16:creationId xmlns:a16="http://schemas.microsoft.com/office/drawing/2014/main" id="{66EC7AEE-126B-4574-8A95-C1C0ABE76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BAC12-45F1-4862-AAE1-B7B4214D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Categorical - Binary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8922-0DFE-447C-BF29-CFA55B01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Only two possible values for this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Male or Female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True or False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Yes or No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4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0E27A-47C7-4781-80B8-F65EEB22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dirty="0"/>
              <a:t>Categorical - Nominal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33DDF7-06A0-4FB0-A4A9-ECDBA4A1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IN"/>
              <a:t>This includes country name, </a:t>
            </a:r>
            <a:r>
              <a:rPr lang="en-IN" err="1"/>
              <a:t>religion,Marital</a:t>
            </a:r>
            <a:r>
              <a:rPr lang="en-IN"/>
              <a:t> status</a:t>
            </a:r>
          </a:p>
          <a:p>
            <a:pPr marL="0" indent="0">
              <a:buNone/>
            </a:pPr>
            <a:r>
              <a:rPr lang="en-IN" err="1"/>
              <a:t>Eg</a:t>
            </a:r>
            <a:r>
              <a:rPr lang="en-IN"/>
              <a:t>,</a:t>
            </a:r>
          </a:p>
          <a:p>
            <a:pPr marL="0" indent="0">
              <a:buNone/>
            </a:pPr>
            <a:r>
              <a:rPr lang="en-IN"/>
              <a:t>India</a:t>
            </a:r>
          </a:p>
          <a:p>
            <a:pPr marL="0" indent="0">
              <a:buNone/>
            </a:pPr>
            <a:r>
              <a:rPr lang="en-IN"/>
              <a:t>Pakistan</a:t>
            </a:r>
          </a:p>
          <a:p>
            <a:pPr marL="0" indent="0">
              <a:buNone/>
            </a:pPr>
            <a:r>
              <a:rPr lang="en-IN"/>
              <a:t>Afganistan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4B49A-E08C-46C9-9B69-440AAC59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dirty="0"/>
              <a:t>Categorical - Ordinal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8D48-49E8-4D1F-A614-C0FEF5EC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This includes the ranking data which has the value based on the ranking order</a:t>
            </a:r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Priority of the bug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High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Medium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Low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Critical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BE47-35EC-4AB1-B748-60939E8F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77E4-11EA-464C-8D72-B279C813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233730" cy="34429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10101"/>
                </a:solidFill>
                <a:effectLst/>
                <a:latin typeface="Open Sans" panose="020B0604020202020204" pitchFamily="34" charset="0"/>
              </a:rPr>
              <a:t>Numerical data is information that is measurable, and it is, of course, data represented as numbers and not words or text.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2852F-BEEB-4D31-875A-92BF233AA5C8}"/>
              </a:ext>
            </a:extLst>
          </p:cNvPr>
          <p:cNvSpPr txBox="1"/>
          <p:nvPr/>
        </p:nvSpPr>
        <p:spPr>
          <a:xfrm>
            <a:off x="4631197" y="1929050"/>
            <a:ext cx="642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Data are the ones with no boundaries</a:t>
            </a:r>
          </a:p>
          <a:p>
            <a:pPr lvl="1"/>
            <a:r>
              <a:rPr lang="en-I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</a:t>
            </a: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height, 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7A5A1-0468-4E98-A4D6-B3A308CCB9A5}"/>
              </a:ext>
            </a:extLst>
          </p:cNvPr>
          <p:cNvSpPr txBox="1"/>
          <p:nvPr/>
        </p:nvSpPr>
        <p:spPr>
          <a:xfrm>
            <a:off x="4631197" y="3429000"/>
            <a:ext cx="960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Data are the ones we can count</a:t>
            </a:r>
          </a:p>
          <a:p>
            <a:pPr lvl="1"/>
            <a:r>
              <a:rPr lang="en-I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</a:t>
            </a: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amount, count of anything</a:t>
            </a:r>
          </a:p>
        </p:txBody>
      </p:sp>
    </p:spTree>
    <p:extLst>
      <p:ext uri="{BB962C8B-B14F-4D97-AF65-F5344CB8AC3E}">
        <p14:creationId xmlns:p14="http://schemas.microsoft.com/office/powerpoint/2010/main" val="327741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07C8-FC20-4BDD-A001-78C3C04A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BDEA-22A6-4FF2-8E52-88594D74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Structured</a:t>
            </a:r>
          </a:p>
          <a:p>
            <a:pPr lvl="1"/>
            <a:r>
              <a:rPr lang="en-IN" dirty="0"/>
              <a:t>Includes tables, arrays and vectors with proper structure</a:t>
            </a:r>
          </a:p>
          <a:p>
            <a:pPr marL="914400" lvl="2" indent="0">
              <a:buNone/>
            </a:pPr>
            <a:r>
              <a:rPr lang="en-IN" dirty="0" err="1"/>
              <a:t>Eg</a:t>
            </a:r>
            <a:r>
              <a:rPr lang="en-IN" dirty="0"/>
              <a:t>, Database tables</a:t>
            </a:r>
          </a:p>
          <a:p>
            <a:r>
              <a:rPr lang="en-IN" dirty="0"/>
              <a:t>Unstructured</a:t>
            </a:r>
          </a:p>
          <a:p>
            <a:pPr lvl="1"/>
            <a:r>
              <a:rPr lang="en-IN" dirty="0"/>
              <a:t>Includes texts, images, and other unstructured Data</a:t>
            </a:r>
          </a:p>
          <a:p>
            <a:pPr marL="914400" lvl="2" indent="0">
              <a:buNone/>
            </a:pPr>
            <a:r>
              <a:rPr lang="en-IN" dirty="0" err="1"/>
              <a:t>Eg</a:t>
            </a:r>
            <a:r>
              <a:rPr lang="en-IN" dirty="0"/>
              <a:t>, Resume of the person which has free flow text and Image</a:t>
            </a:r>
          </a:p>
          <a:p>
            <a:r>
              <a:rPr lang="en-IN" dirty="0"/>
              <a:t>Semi Structured</a:t>
            </a:r>
          </a:p>
          <a:p>
            <a:pPr lvl="1"/>
            <a:r>
              <a:rPr lang="en-IN" dirty="0"/>
              <a:t>There will be no definite structure but there will be classes with attributes</a:t>
            </a:r>
          </a:p>
          <a:p>
            <a:pPr marL="914400" lvl="2" indent="0">
              <a:buNone/>
            </a:pPr>
            <a:r>
              <a:rPr lang="en-IN" dirty="0" err="1"/>
              <a:t>Eg</a:t>
            </a:r>
            <a:r>
              <a:rPr lang="en-IN" dirty="0"/>
              <a:t>, JSON, XML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0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D704-0DFE-4909-B0CC-97502C9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88A5-FC3E-43B1-908F-5C7AF1A7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Pandas is used in 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Extract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Clean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Transform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Analyse</a:t>
            </a:r>
          </a:p>
          <a:p>
            <a:pPr marL="457200" lvl="1" indent="0">
              <a:buNone/>
            </a:pPr>
            <a:r>
              <a:rPr lang="en-IN" sz="2000" dirty="0"/>
              <a:t>the data.</a:t>
            </a:r>
          </a:p>
        </p:txBody>
      </p:sp>
    </p:spTree>
    <p:extLst>
      <p:ext uri="{BB962C8B-B14F-4D97-AF65-F5344CB8AC3E}">
        <p14:creationId xmlns:p14="http://schemas.microsoft.com/office/powerpoint/2010/main" val="34301724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1179</TotalTime>
  <Words>298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Gill Sans MT</vt:lpstr>
      <vt:lpstr>Open Sans</vt:lpstr>
      <vt:lpstr>Wingdings</vt:lpstr>
      <vt:lpstr>Gallery</vt:lpstr>
      <vt:lpstr>Types of data and pandas operations</vt:lpstr>
      <vt:lpstr>AGENDA</vt:lpstr>
      <vt:lpstr>Types of data</vt:lpstr>
      <vt:lpstr>Categorical - Binary</vt:lpstr>
      <vt:lpstr>Categorical - Nominal</vt:lpstr>
      <vt:lpstr>Categorical - Ordinal</vt:lpstr>
      <vt:lpstr>Numerical</vt:lpstr>
      <vt:lpstr>Forms of data</vt:lpstr>
      <vt:lpstr>PANDAS</vt:lpstr>
      <vt:lpstr>Pandas – DATAFRAME</vt:lpstr>
      <vt:lpstr>PANDAS – Data extraction</vt:lpstr>
      <vt:lpstr>Pandas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 and data science</dc:title>
  <dc:creator>Stephenson Ebinezer</dc:creator>
  <cp:lastModifiedBy>Stephenson Ebinezer</cp:lastModifiedBy>
  <cp:revision>17</cp:revision>
  <dcterms:created xsi:type="dcterms:W3CDTF">2021-05-21T11:19:01Z</dcterms:created>
  <dcterms:modified xsi:type="dcterms:W3CDTF">2021-05-22T12:11:37Z</dcterms:modified>
</cp:coreProperties>
</file>