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embeddedFontLst>
    <p:embeddedFont>
      <p:font typeface="Lustria" panose="020B0604020202020204" charset="0"/>
      <p:regular r:id="rId14"/>
    </p:embeddedFont>
    <p:embeddedFont>
      <p:font typeface="Open Sans" panose="020B060603050402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jyj21IfsgLqpj80+rI9VykU6Lg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98" autoAdjust="0"/>
  </p:normalViewPr>
  <p:slideViewPr>
    <p:cSldViewPr snapToGrid="0">
      <p:cViewPr>
        <p:scale>
          <a:sx n="44" d="100"/>
          <a:sy n="44" d="100"/>
        </p:scale>
        <p:origin x="1500"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800"/>
              <a:t>Greetings, everyone. I'm delighted to share my journey into the realm of financial reconciliation automation. My name is Stephanie Fears, and my professional background has been primarily focused on finance. However, I'm now venturing into new territory. In my current role, I'm responsible for reconciling bank accounts against the general ledger. This process, while essential, is often far from straightforward and currently demands a significant manual effort—typically 12 to 16 hours per month, excluding the time spent researching variances. Recognizing the potential for improvement and driven by a natural curiosity and a desire to streamline processes, I embarked on a journey of self-education in the field of data science.</a:t>
            </a:r>
            <a:endParaRPr/>
          </a:p>
          <a:p>
            <a:pPr marL="0" lvl="0" indent="0" algn="l" rtl="0">
              <a:spcBef>
                <a:spcPts val="0"/>
              </a:spcBef>
              <a:spcAft>
                <a:spcPts val="0"/>
              </a:spcAft>
              <a:buNone/>
            </a:pPr>
            <a:r>
              <a:rPr lang="en-US" sz="2800"/>
              <a:t>While my background isn't in computer science, I'm a firm believer in embracing new learning opportunities. I envisioned that a deeper understanding of data analysis, coupled with exposure to data technology, business intelligence, and related disciplines, would be invaluable. Throughout this program, the potential of automation within finance has been a recurring theme in my thoughts, and I knew I wanted to dedicate my practicum to tackling a practical automation project. This endeavor, focused on automating a key financial process and is the culmination of that ambition.</a:t>
            </a:r>
            <a:endParaRPr/>
          </a:p>
          <a:p>
            <a:pPr marL="0" lvl="0" indent="0" algn="l" rtl="0">
              <a:spcBef>
                <a:spcPts val="0"/>
              </a:spcBef>
              <a:spcAft>
                <a:spcPts val="0"/>
              </a:spcAft>
              <a:buNone/>
            </a:pPr>
            <a:br>
              <a:rPr lang="en-US"/>
            </a:br>
            <a:endParaRPr/>
          </a:p>
        </p:txBody>
      </p:sp>
      <p:sp>
        <p:nvSpPr>
          <p:cNvPr id="114" name="Google Shape;11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800"/>
              <a:t>While automation technologies have made significant strides, a substantial proportion of organizations continue to rely heavily on manual financial processes, particularly spreadsheet-based reconciliations. Despite the evident efficiencies and accuracy gains offered by automated solutions, manual reconciliation, often facilitated by tools like Excel, remains a foundational practice within many finance departments. This reliance persists across a range of organizational sizes and industries, suggesting that the transition to fully automated financial workflows is an ongoing process. Several factors likely contribute to this continued reliance on manual methods, including perceived complexity of data, concerns about implementation costs and disruptions, and a potential underestimation of the long-term benefits of automation.</a:t>
            </a:r>
            <a:endParaRPr/>
          </a:p>
          <a:p>
            <a:pPr marL="0" lvl="0" indent="0" algn="l" rtl="0">
              <a:spcBef>
                <a:spcPts val="0"/>
              </a:spcBef>
              <a:spcAft>
                <a:spcPts val="0"/>
              </a:spcAft>
              <a:buNone/>
            </a:pPr>
            <a:endParaRPr sz="2800"/>
          </a:p>
          <a:p>
            <a:pPr marL="0" lvl="0" indent="0" algn="l" rtl="0">
              <a:spcBef>
                <a:spcPts val="0"/>
              </a:spcBef>
              <a:spcAft>
                <a:spcPts val="0"/>
              </a:spcAft>
              <a:buNone/>
            </a:pPr>
            <a:r>
              <a:rPr lang="en-US" sz="2800"/>
              <a:t>In a small portion of my current process there are various steps that are taken to achieve the required outcome, this being (steps above) and looks like this at the end (click hyperlink). Explain Athena and various tabs. </a:t>
            </a:r>
            <a:endParaRPr/>
          </a:p>
        </p:txBody>
      </p:sp>
      <p:sp>
        <p:nvSpPr>
          <p:cNvPr id="126" name="Google Shape;12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Before delving into the technical aspects of this project, I must emphasize the importance of data privacy. Given that real-world data was utilized, securing the necessary approvals from executive leadership and ensuring the complete anonymization of all information was paramount. While this meticulous approach, entirely consistent with responsible data handling practices, understandably extended the initial stages of the project, it was a crucial prerequisite. As with any data-centric endeavor, this project presented familiar challenges, including diverse report formats, inconsistencies in formatting and context, variations in naming conventions, and disparate data types. Following the exploratory data analysis and cleaning phases, the focus shifted to determining the optimal integration strategy and the most efficient processing methods to achieve the desired outcome. The algorithm selection process, while offering several potential candidates, required extensive iterative testing—upwards of 40 iterations—to demonstrate tangible improvements. Naturally, once a solid foundation was established, the project progressed to the crucial fine-tuning phase, which it still remains.</a:t>
            </a:r>
            <a:endParaRPr/>
          </a:p>
        </p:txBody>
      </p:sp>
      <p:sp>
        <p:nvSpPr>
          <p:cNvPr id="161" name="Google Shape;16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 Data Collection:</a:t>
            </a:r>
            <a:endParaRPr/>
          </a:p>
          <a:p>
            <a:pPr marL="0" lvl="0" indent="-76200" algn="l" rtl="0">
              <a:spcBef>
                <a:spcPts val="0"/>
              </a:spcBef>
              <a:spcAft>
                <a:spcPts val="0"/>
              </a:spcAft>
              <a:buClr>
                <a:schemeClr val="dk1"/>
              </a:buClr>
              <a:buSzPts val="1200"/>
              <a:buFont typeface="Arial"/>
              <a:buChar char="•"/>
            </a:pPr>
            <a:r>
              <a:rPr lang="en-US"/>
              <a:t>Two CSV files, 'Athena.csv' and 'Wells_Fargo.csv', are loaded into Pandas DataFrames using pd.read_csv().</a:t>
            </a:r>
            <a:endParaRPr/>
          </a:p>
          <a:p>
            <a:pPr marL="0" lvl="0" indent="-76200" algn="l" rtl="0">
              <a:spcBef>
                <a:spcPts val="0"/>
              </a:spcBef>
              <a:spcAft>
                <a:spcPts val="0"/>
              </a:spcAft>
              <a:buClr>
                <a:schemeClr val="dk1"/>
              </a:buClr>
              <a:buSzPts val="1200"/>
              <a:buFont typeface="Arial"/>
              <a:buChar char="•"/>
            </a:pPr>
            <a:r>
              <a:rPr lang="en-US"/>
              <a:t>Initial exploration is performed using Athena.head(), Wells_Fargo.head(), Athena.info(), and Wells_Fargo.info() to understand data structure, content, and potential issues like missing values or incorrect data types.</a:t>
            </a:r>
            <a:endParaRPr/>
          </a:p>
          <a:p>
            <a:pPr marL="0" lvl="0" indent="0" algn="l" rtl="0">
              <a:spcBef>
                <a:spcPts val="0"/>
              </a:spcBef>
              <a:spcAft>
                <a:spcPts val="0"/>
              </a:spcAft>
              <a:buNone/>
            </a:pPr>
            <a:endParaRPr b="1"/>
          </a:p>
          <a:p>
            <a:pPr marL="0" lvl="0" indent="0" algn="l" rtl="0">
              <a:spcBef>
                <a:spcPts val="0"/>
              </a:spcBef>
              <a:spcAft>
                <a:spcPts val="0"/>
              </a:spcAft>
              <a:buNone/>
            </a:pPr>
            <a:r>
              <a:rPr lang="en-US" b="1"/>
              <a:t>2. Data Preprocessing:</a:t>
            </a:r>
            <a:endParaRPr/>
          </a:p>
          <a:p>
            <a:pPr marL="0" lvl="0" indent="-76200" algn="l" rtl="0">
              <a:spcBef>
                <a:spcPts val="0"/>
              </a:spcBef>
              <a:spcAft>
                <a:spcPts val="0"/>
              </a:spcAft>
              <a:buClr>
                <a:schemeClr val="dk1"/>
              </a:buClr>
              <a:buSzPts val="1200"/>
              <a:buFont typeface="Arial"/>
              <a:buChar char="•"/>
            </a:pPr>
            <a:r>
              <a:rPr lang="en-US" b="1"/>
              <a:t>Column Renaming:</a:t>
            </a:r>
            <a:r>
              <a:rPr lang="en-US"/>
              <a:t> The 'date date' column in the Wells Fargo DataFrame and the 'Batch Date' column in the Athena DataFrame are renamed to 'date' for consistency.</a:t>
            </a:r>
            <a:endParaRPr/>
          </a:p>
          <a:p>
            <a:pPr marL="0" lvl="0" indent="-76200" algn="l" rtl="0">
              <a:spcBef>
                <a:spcPts val="0"/>
              </a:spcBef>
              <a:spcAft>
                <a:spcPts val="0"/>
              </a:spcAft>
              <a:buClr>
                <a:schemeClr val="dk1"/>
              </a:buClr>
              <a:buSzPts val="1200"/>
              <a:buFont typeface="Arial"/>
              <a:buChar char="•"/>
            </a:pPr>
            <a:r>
              <a:rPr lang="en-US" b="1"/>
              <a:t>Date Formatting:</a:t>
            </a:r>
            <a:r>
              <a:rPr lang="en-US"/>
              <a:t> The 'date' columns in both DataFrames are converted to datetime format using pd.to_datetime().</a:t>
            </a:r>
            <a:endParaRPr/>
          </a:p>
          <a:p>
            <a:pPr marL="0" lvl="0" indent="-76200" algn="l" rtl="0">
              <a:spcBef>
                <a:spcPts val="0"/>
              </a:spcBef>
              <a:spcAft>
                <a:spcPts val="0"/>
              </a:spcAft>
              <a:buClr>
                <a:schemeClr val="dk1"/>
              </a:buClr>
              <a:buSzPts val="1200"/>
              <a:buFont typeface="Arial"/>
              <a:buChar char="•"/>
            </a:pPr>
            <a:r>
              <a:rPr lang="en-US" b="1"/>
              <a:t>Amount Cleaning:</a:t>
            </a:r>
            <a:r>
              <a:rPr lang="en-US"/>
              <a:t> The clean_currency() function is applied to the 'Amount' columns to remove currency symbols and commas, converting values to numeric format. This function handles potential errors by returning None for non-numeric values.</a:t>
            </a:r>
            <a:endParaRPr/>
          </a:p>
          <a:p>
            <a:pPr marL="0" lvl="0" indent="-76200" algn="l" rtl="0">
              <a:spcBef>
                <a:spcPts val="0"/>
              </a:spcBef>
              <a:spcAft>
                <a:spcPts val="0"/>
              </a:spcAft>
              <a:buClr>
                <a:schemeClr val="dk1"/>
              </a:buClr>
              <a:buSzPts val="1200"/>
              <a:buFont typeface="Arial"/>
              <a:buChar char="•"/>
            </a:pPr>
            <a:r>
              <a:rPr lang="en-US" b="1"/>
              <a:t>Filtering:</a:t>
            </a:r>
            <a:r>
              <a:rPr lang="en-US"/>
              <a:t> The Athena DataFrame is filtered to include only transactions where the 'Type' is 'Credit Card' using boolean indexing (e.g., Athena[Athena['Type'] == 'Credit Card']).</a:t>
            </a:r>
            <a:endParaRPr/>
          </a:p>
          <a:p>
            <a:pPr marL="0" lvl="0" indent="-76200" algn="l" rtl="0">
              <a:spcBef>
                <a:spcPts val="0"/>
              </a:spcBef>
              <a:spcAft>
                <a:spcPts val="0"/>
              </a:spcAft>
              <a:buClr>
                <a:schemeClr val="dk1"/>
              </a:buClr>
              <a:buSzPts val="1200"/>
              <a:buFont typeface="Arial"/>
              <a:buChar char="•"/>
            </a:pPr>
            <a:r>
              <a:rPr lang="en-US" b="1"/>
              <a:t>Row Exclusion:</a:t>
            </a:r>
            <a:r>
              <a:rPr lang="en-US"/>
              <a:t> The first 7 rows of the Wells Fargo DataFrame are excluded using Wells_Fargo.iloc[7:]. The index is then reset using Wells_Fargo.reset_index(drop=True).</a:t>
            </a:r>
            <a:endParaRPr/>
          </a:p>
          <a:p>
            <a:pPr marL="0" lvl="0" indent="-76200" algn="l" rtl="0">
              <a:spcBef>
                <a:spcPts val="0"/>
              </a:spcBef>
              <a:spcAft>
                <a:spcPts val="0"/>
              </a:spcAft>
              <a:buClr>
                <a:schemeClr val="dk1"/>
              </a:buClr>
              <a:buSzPts val="1200"/>
              <a:buFont typeface="Arial"/>
              <a:buChar char="•"/>
            </a:pPr>
            <a:r>
              <a:rPr lang="en-US" b="1"/>
              <a:t>Feature Engineering (for Clustering - </a:t>
            </a:r>
            <a:r>
              <a:rPr lang="en-US" b="1" i="1"/>
              <a:t>if used</a:t>
            </a:r>
            <a:r>
              <a:rPr lang="en-US" b="1"/>
              <a:t>):</a:t>
            </a:r>
            <a:r>
              <a:rPr lang="en-US"/>
              <a:t> </a:t>
            </a:r>
            <a:endParaRPr/>
          </a:p>
          <a:p>
            <a:pPr marL="742950" lvl="1" indent="-285750" algn="l" rtl="0">
              <a:spcBef>
                <a:spcPts val="0"/>
              </a:spcBef>
              <a:spcAft>
                <a:spcPts val="0"/>
              </a:spcAft>
              <a:buClr>
                <a:schemeClr val="dk1"/>
              </a:buClr>
              <a:buSzPts val="1200"/>
              <a:buFont typeface="Arial"/>
              <a:buChar char="•"/>
            </a:pPr>
            <a:r>
              <a:rPr lang="en-US"/>
              <a:t>TF-IDF (Term Frequency-Inverse Document Frequency) is applied to the 'Type' column (Athena) and the 'Transaction detail' column (Wells Fargo) using TfidfVectorizer from scikit-learn.</a:t>
            </a:r>
            <a:endParaRPr/>
          </a:p>
          <a:p>
            <a:pPr marL="742950" lvl="1" indent="-285750" algn="l" rtl="0">
              <a:spcBef>
                <a:spcPts val="0"/>
              </a:spcBef>
              <a:spcAft>
                <a:spcPts val="0"/>
              </a:spcAft>
              <a:buClr>
                <a:schemeClr val="dk1"/>
              </a:buClr>
              <a:buSzPts val="1200"/>
              <a:buFont typeface="Arial"/>
              <a:buChar char="•"/>
            </a:pPr>
            <a:r>
              <a:rPr lang="en-US"/>
              <a:t>The 'Amount' column is scaled using StandardScaler from scikit-learn.</a:t>
            </a:r>
            <a:endParaRPr/>
          </a:p>
          <a:p>
            <a:pPr marL="742950" lvl="1" indent="-285750" algn="l" rtl="0">
              <a:spcBef>
                <a:spcPts val="0"/>
              </a:spcBef>
              <a:spcAft>
                <a:spcPts val="0"/>
              </a:spcAft>
              <a:buClr>
                <a:schemeClr val="dk1"/>
              </a:buClr>
              <a:buSzPts val="1200"/>
              <a:buFont typeface="Arial"/>
              <a:buChar char="•"/>
            </a:pPr>
            <a:r>
              <a:rPr lang="en-US"/>
              <a:t>Scaled 'Amount' and TF-IDF features are combined into a single feature matrix.</a:t>
            </a:r>
            <a:endParaRPr/>
          </a:p>
          <a:p>
            <a:pPr marL="0" lvl="0" indent="0" algn="l" rtl="0">
              <a:spcBef>
                <a:spcPts val="0"/>
              </a:spcBef>
              <a:spcAft>
                <a:spcPts val="0"/>
              </a:spcAft>
              <a:buNone/>
            </a:pPr>
            <a:endParaRPr b="1"/>
          </a:p>
          <a:p>
            <a:pPr marL="0" lvl="0" indent="0" algn="l" rtl="0">
              <a:spcBef>
                <a:spcPts val="0"/>
              </a:spcBef>
              <a:spcAft>
                <a:spcPts val="0"/>
              </a:spcAft>
              <a:buNone/>
            </a:pPr>
            <a:r>
              <a:rPr lang="en-US" b="1"/>
              <a:t>3. Algorithm Selection:</a:t>
            </a:r>
            <a:endParaRPr/>
          </a:p>
          <a:p>
            <a:pPr marL="0" lvl="0" indent="-76200" algn="l" rtl="0">
              <a:spcBef>
                <a:spcPts val="0"/>
              </a:spcBef>
              <a:spcAft>
                <a:spcPts val="0"/>
              </a:spcAft>
              <a:buClr>
                <a:schemeClr val="dk1"/>
              </a:buClr>
              <a:buSzPts val="1200"/>
              <a:buFont typeface="Arial"/>
              <a:buChar char="•"/>
            </a:pPr>
            <a:r>
              <a:rPr lang="en-US" b="1"/>
              <a:t>Matching Logic (Rule-Based):</a:t>
            </a:r>
            <a:r>
              <a:rPr lang="en-US"/>
              <a:t> </a:t>
            </a:r>
            <a:endParaRPr/>
          </a:p>
          <a:p>
            <a:pPr marL="742950" lvl="1" indent="-285750" algn="l" rtl="0">
              <a:spcBef>
                <a:spcPts val="0"/>
              </a:spcBef>
              <a:spcAft>
                <a:spcPts val="0"/>
              </a:spcAft>
              <a:buClr>
                <a:schemeClr val="dk1"/>
              </a:buClr>
              <a:buSzPts val="1200"/>
              <a:buFont typeface="Arial"/>
              <a:buChar char="•"/>
            </a:pPr>
            <a:r>
              <a:rPr lang="en-US"/>
              <a:t>The custom_match() function uses rule-based logic to identify potential matches based on: </a:t>
            </a:r>
            <a:endParaRPr/>
          </a:p>
          <a:p>
            <a:pPr marL="1143000" lvl="2" indent="-228600" algn="l" rtl="0">
              <a:spcBef>
                <a:spcPts val="0"/>
              </a:spcBef>
              <a:spcAft>
                <a:spcPts val="0"/>
              </a:spcAft>
              <a:buClr>
                <a:schemeClr val="dk1"/>
              </a:buClr>
              <a:buSzPts val="1200"/>
              <a:buFont typeface="Arial"/>
              <a:buChar char="•"/>
            </a:pPr>
            <a:r>
              <a:rPr lang="en-US"/>
              <a:t>Date proximity (within a specified range).</a:t>
            </a:r>
            <a:endParaRPr/>
          </a:p>
          <a:p>
            <a:pPr marL="1143000" lvl="2" indent="-228600" algn="l" rtl="0">
              <a:spcBef>
                <a:spcPts val="0"/>
              </a:spcBef>
              <a:spcAft>
                <a:spcPts val="0"/>
              </a:spcAft>
              <a:buClr>
                <a:schemeClr val="dk1"/>
              </a:buClr>
              <a:buSzPts val="1200"/>
              <a:buFont typeface="Arial"/>
              <a:buChar char="•"/>
            </a:pPr>
            <a:r>
              <a:rPr lang="en-US"/>
              <a:t>Keywords in transaction descriptions (e.g., 'Merchant', 'American').</a:t>
            </a:r>
            <a:endParaRPr/>
          </a:p>
          <a:p>
            <a:pPr marL="1143000" lvl="2" indent="-228600" algn="l" rtl="0">
              <a:spcBef>
                <a:spcPts val="0"/>
              </a:spcBef>
              <a:spcAft>
                <a:spcPts val="0"/>
              </a:spcAft>
              <a:buClr>
                <a:schemeClr val="dk1"/>
              </a:buClr>
              <a:buSzPts val="1200"/>
              <a:buFont typeface="Arial"/>
              <a:buChar char="•"/>
            </a:pPr>
            <a:r>
              <a:rPr lang="en-US"/>
              <a:t>Amount tolerance (within a predefined threshold).</a:t>
            </a:r>
            <a:endParaRPr/>
          </a:p>
          <a:p>
            <a:pPr marL="742950" lvl="1" indent="-285750" algn="l" rtl="0">
              <a:spcBef>
                <a:spcPts val="0"/>
              </a:spcBef>
              <a:spcAft>
                <a:spcPts val="0"/>
              </a:spcAft>
              <a:buClr>
                <a:schemeClr val="dk1"/>
              </a:buClr>
              <a:buSzPts val="1200"/>
              <a:buFont typeface="Arial"/>
              <a:buChar char="•"/>
            </a:pPr>
            <a:r>
              <a:rPr lang="en-US"/>
              <a:t>The compare_transactions() function employs a nested loop (or a more sophisticated approach like branch and bound) to compare Athena transactions with subsets of Wells Fargo transactions within a date range, aiming to find matches within a tolerance threshold. This serves as a fallback when custom_match() fails.</a:t>
            </a:r>
            <a:endParaRPr/>
          </a:p>
          <a:p>
            <a:pPr marL="0" lvl="0" indent="0" algn="l" rtl="0">
              <a:spcBef>
                <a:spcPts val="0"/>
              </a:spcBef>
              <a:spcAft>
                <a:spcPts val="0"/>
              </a:spcAft>
              <a:buNone/>
            </a:pPr>
            <a:endParaRPr b="1"/>
          </a:p>
          <a:p>
            <a:pPr marL="0" lvl="0" indent="0" algn="l" rtl="0">
              <a:spcBef>
                <a:spcPts val="0"/>
              </a:spcBef>
              <a:spcAft>
                <a:spcPts val="0"/>
              </a:spcAft>
              <a:buNone/>
            </a:pPr>
            <a:r>
              <a:rPr lang="en-US" b="1"/>
              <a:t>4. Model Development:</a:t>
            </a:r>
            <a:endParaRPr/>
          </a:p>
          <a:p>
            <a:pPr marL="0" lvl="0" indent="-76200" algn="l" rtl="0">
              <a:spcBef>
                <a:spcPts val="0"/>
              </a:spcBef>
              <a:spcAft>
                <a:spcPts val="0"/>
              </a:spcAft>
              <a:buClr>
                <a:schemeClr val="dk1"/>
              </a:buClr>
              <a:buSzPts val="1200"/>
              <a:buFont typeface="Arial"/>
              <a:buChar char="•"/>
            </a:pPr>
            <a:r>
              <a:rPr lang="en-US" b="1"/>
              <a:t>No Explicit Model Training:</a:t>
            </a:r>
            <a:r>
              <a:rPr lang="en-US"/>
              <a:t> The code does not involve training a machine learning model in the traditional sense. The matching logic is rule-based and relies on predefined criteria and thresholds.</a:t>
            </a:r>
            <a:endParaRPr/>
          </a:p>
          <a:p>
            <a:pPr marL="0" lvl="0" indent="-76200" algn="l" rtl="0">
              <a:spcBef>
                <a:spcPts val="0"/>
              </a:spcBef>
              <a:spcAft>
                <a:spcPts val="0"/>
              </a:spcAft>
              <a:buClr>
                <a:schemeClr val="dk1"/>
              </a:buClr>
              <a:buSzPts val="1200"/>
              <a:buFont typeface="Arial"/>
              <a:buChar char="•"/>
            </a:pPr>
            <a:r>
              <a:rPr lang="en-US" b="1"/>
              <a:t>Rule-Based Matching:</a:t>
            </a:r>
            <a:r>
              <a:rPr lang="en-US"/>
              <a:t> The custom_match() function applies predefined rules to identify potential matches.</a:t>
            </a:r>
            <a:endParaRPr/>
          </a:p>
          <a:p>
            <a:pPr marL="0" lvl="0" indent="-76200" algn="l" rtl="0">
              <a:spcBef>
                <a:spcPts val="0"/>
              </a:spcBef>
              <a:spcAft>
                <a:spcPts val="0"/>
              </a:spcAft>
              <a:buClr>
                <a:schemeClr val="dk1"/>
              </a:buClr>
              <a:buSzPts val="1200"/>
              <a:buFont typeface="Arial"/>
              <a:buChar char="•"/>
            </a:pPr>
            <a:r>
              <a:rPr lang="en-US" b="1"/>
              <a:t>Iterative Comparison:</a:t>
            </a:r>
            <a:r>
              <a:rPr lang="en-US"/>
              <a:t> The compare_transactions() function iteratively compares transactions to find matches within a tolerance.</a:t>
            </a:r>
            <a:endParaRPr/>
          </a:p>
          <a:p>
            <a:pPr marL="0" lvl="0" indent="0" algn="l" rtl="0">
              <a:spcBef>
                <a:spcPts val="0"/>
              </a:spcBef>
              <a:spcAft>
                <a:spcPts val="0"/>
              </a:spcAft>
              <a:buNone/>
            </a:pPr>
            <a:r>
              <a:rPr lang="en-US" b="1"/>
              <a:t>Additional Notes:</a:t>
            </a:r>
            <a:endParaRPr/>
          </a:p>
          <a:p>
            <a:pPr marL="0" lvl="0" indent="-76200" algn="l" rtl="0">
              <a:spcBef>
                <a:spcPts val="0"/>
              </a:spcBef>
              <a:spcAft>
                <a:spcPts val="0"/>
              </a:spcAft>
              <a:buClr>
                <a:schemeClr val="dk1"/>
              </a:buClr>
              <a:buSzPts val="1200"/>
              <a:buFont typeface="Arial"/>
              <a:buChar char="•"/>
            </a:pPr>
            <a:r>
              <a:rPr lang="en-US"/>
              <a:t>The code may include visualizations using matplotlib.pyplot to display transaction matching results.</a:t>
            </a:r>
            <a:endParaRPr/>
          </a:p>
          <a:p>
            <a:pPr marL="0" lvl="0" indent="-76200" algn="l" rtl="0">
              <a:spcBef>
                <a:spcPts val="0"/>
              </a:spcBef>
              <a:spcAft>
                <a:spcPts val="0"/>
              </a:spcAft>
              <a:buClr>
                <a:schemeClr val="dk1"/>
              </a:buClr>
              <a:buSzPts val="1200"/>
              <a:buFont typeface="Arial"/>
              <a:buChar char="•"/>
            </a:pPr>
            <a:r>
              <a:rPr lang="en-US"/>
              <a:t>Clustering (using K-means) and associated feature engineering (TF-IDF, scaling) might be part of the process </a:t>
            </a:r>
            <a:r>
              <a:rPr lang="en-US" i="1"/>
              <a:t>if</a:t>
            </a:r>
            <a:r>
              <a:rPr lang="en-US"/>
              <a:t> the goal includes clustering transactions in addition to matching. If the focus is </a:t>
            </a:r>
            <a:r>
              <a:rPr lang="en-US" i="1"/>
              <a:t>only</a:t>
            </a:r>
            <a:r>
              <a:rPr lang="en-US"/>
              <a:t> matching, the clustering steps would be omitted.</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i="0" dirty="0">
                <a:solidFill>
                  <a:srgbClr val="1F1F1F"/>
                </a:solidFill>
                <a:latin typeface="Roboto"/>
                <a:ea typeface="Roboto"/>
                <a:cs typeface="Roboto"/>
                <a:sym typeface="Roboto"/>
              </a:rPr>
              <a:t>Overall Goal</a:t>
            </a:r>
            <a:endParaRPr b="0" i="0" dirty="0">
              <a:solidFill>
                <a:srgbClr val="1F1F1F"/>
              </a:solidFill>
              <a:latin typeface="Roboto"/>
              <a:ea typeface="Roboto"/>
              <a:cs typeface="Roboto"/>
              <a:sym typeface="Roboto"/>
            </a:endParaRPr>
          </a:p>
          <a:p>
            <a:pPr marL="0" lvl="0" indent="0" algn="l" rtl="0">
              <a:spcBef>
                <a:spcPts val="0"/>
              </a:spcBef>
              <a:spcAft>
                <a:spcPts val="0"/>
              </a:spcAft>
              <a:buNone/>
            </a:pPr>
            <a:r>
              <a:rPr lang="en-US" b="0" i="0" dirty="0">
                <a:solidFill>
                  <a:srgbClr val="1F1F1F"/>
                </a:solidFill>
                <a:latin typeface="Roboto"/>
                <a:ea typeface="Roboto"/>
                <a:cs typeface="Roboto"/>
                <a:sym typeface="Roboto"/>
              </a:rPr>
              <a:t>The cell's primary objective is to iterate through each transaction in the Athena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and try to find a corresponding match in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It employs a two-step matching strategy:</a:t>
            </a:r>
            <a:endParaRPr dirty="0"/>
          </a:p>
          <a:p>
            <a:pPr marL="0" lvl="0" indent="-76200" algn="l" rtl="0">
              <a:spcBef>
                <a:spcPts val="0"/>
              </a:spcBef>
              <a:spcAft>
                <a:spcPts val="0"/>
              </a:spcAft>
              <a:buClr>
                <a:srgbClr val="1F1F1F"/>
              </a:buClr>
              <a:buSzPts val="1200"/>
              <a:buFont typeface="Play"/>
              <a:buAutoNum type="arabicPeriod"/>
            </a:pPr>
            <a:r>
              <a:rPr lang="en-US" b="1"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It first attempts to use a function called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to find matches based on specific criteria (date, amount, keywords).</a:t>
            </a:r>
            <a:endParaRPr dirty="0"/>
          </a:p>
          <a:p>
            <a:pPr marL="0" lvl="0" indent="-76200" algn="l" rtl="0">
              <a:spcBef>
                <a:spcPts val="0"/>
              </a:spcBef>
              <a:spcAft>
                <a:spcPts val="0"/>
              </a:spcAft>
              <a:buClr>
                <a:srgbClr val="1F1F1F"/>
              </a:buClr>
              <a:buSzPts val="1200"/>
              <a:buFont typeface="Play"/>
              <a:buAutoNum type="arabicPeriod"/>
            </a:pPr>
            <a:r>
              <a:rPr lang="en-US" b="1"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If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fails, it falls back to a more general function called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which uses a more flexible algorithm.</a:t>
            </a:r>
            <a:endParaRPr dirty="0"/>
          </a:p>
          <a:p>
            <a:pPr marL="0" lvl="0" indent="0" algn="l" rtl="0">
              <a:spcBef>
                <a:spcPts val="0"/>
              </a:spcBef>
              <a:spcAft>
                <a:spcPts val="0"/>
              </a:spcAft>
              <a:buNone/>
            </a:pPr>
            <a:r>
              <a:rPr lang="en-US" b="0" i="0" dirty="0">
                <a:solidFill>
                  <a:srgbClr val="1F1F1F"/>
                </a:solidFill>
                <a:latin typeface="Roboto"/>
                <a:ea typeface="Roboto"/>
                <a:cs typeface="Roboto"/>
                <a:sym typeface="Roboto"/>
              </a:rPr>
              <a:t>The cell then stores the results of these matching attempts in a list called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which will be used later for analysis and reporting.</a:t>
            </a:r>
            <a:endParaRPr dirty="0"/>
          </a:p>
          <a:p>
            <a:pPr marL="0" lvl="0" indent="0" algn="l" rtl="0">
              <a:spcBef>
                <a:spcPts val="0"/>
              </a:spcBef>
              <a:spcAft>
                <a:spcPts val="0"/>
              </a:spcAft>
              <a:buNone/>
            </a:pPr>
            <a:r>
              <a:rPr lang="en-US" b="1" i="0" dirty="0">
                <a:solidFill>
                  <a:srgbClr val="1F1F1F"/>
                </a:solidFill>
                <a:latin typeface="Roboto"/>
                <a:ea typeface="Roboto"/>
                <a:cs typeface="Roboto"/>
                <a:sym typeface="Roboto"/>
              </a:rPr>
              <a:t>Code Breakdown</a:t>
            </a:r>
            <a:endParaRPr b="0" i="0" dirty="0">
              <a:solidFill>
                <a:srgbClr val="1F1F1F"/>
              </a:solidFill>
              <a:latin typeface="Roboto"/>
              <a:ea typeface="Roboto"/>
              <a:cs typeface="Roboto"/>
              <a:sym typeface="Roboto"/>
            </a:endParaRPr>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Initialization</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 []: Creates an empty list called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This list will store the outcome of the matching process for each Athena transaction. Each element in this list will be a dictionary containing information about the matching result.</a:t>
            </a:r>
            <a:endParaRPr dirty="0"/>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 set(): Creates an empty set called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This set is crucial for keeping track of which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have already been used in a match. This prevents a single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 from being matched to multiple Athena transactions.</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Iterating Through Athena Transactions</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for index, row in </a:t>
            </a:r>
            <a:r>
              <a:rPr lang="en-US" b="0" i="0" dirty="0" err="1">
                <a:solidFill>
                  <a:srgbClr val="1F1F1F"/>
                </a:solidFill>
                <a:latin typeface="Roboto"/>
                <a:ea typeface="Roboto"/>
                <a:cs typeface="Roboto"/>
                <a:sym typeface="Roboto"/>
              </a:rPr>
              <a:t>Athena.iterrows</a:t>
            </a:r>
            <a:r>
              <a:rPr lang="en-US" b="0" i="0" dirty="0">
                <a:solidFill>
                  <a:srgbClr val="1F1F1F"/>
                </a:solidFill>
                <a:latin typeface="Roboto"/>
                <a:ea typeface="Roboto"/>
                <a:cs typeface="Roboto"/>
                <a:sym typeface="Roboto"/>
              </a:rPr>
              <a:t>():: This loop iterates through each row in the Athena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index: The index (row number) of the current Athena transaction.</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row: A pandas Series containing the data for the current Athena transaction.</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Extracting Transaction Details</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 row['date']: Extracts the date of the current Athena transaction.</a:t>
            </a:r>
            <a:endParaRPr dirty="0"/>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athena_amount</a:t>
            </a:r>
            <a:r>
              <a:rPr lang="en-US" b="0" i="0" dirty="0">
                <a:solidFill>
                  <a:srgbClr val="1F1F1F"/>
                </a:solidFill>
                <a:latin typeface="Roboto"/>
                <a:ea typeface="Roboto"/>
                <a:cs typeface="Roboto"/>
                <a:sym typeface="Roboto"/>
              </a:rPr>
              <a:t> = row['Amount']: Extracts the amount of the current Athena transaction.</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Attempting </a:t>
            </a:r>
            <a:r>
              <a:rPr lang="en-US" b="1" i="0" dirty="0" err="1">
                <a:solidFill>
                  <a:srgbClr val="1F1F1F"/>
                </a:solidFill>
                <a:latin typeface="Roboto"/>
                <a:ea typeface="Roboto"/>
                <a:cs typeface="Roboto"/>
                <a:sym typeface="Roboto"/>
              </a:rPr>
              <a:t>custom_match</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match_found</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athena_amount</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Calls the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function to attempt to find a match in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data for the current Athena transaction. It takes the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athena_amount</a:t>
            </a:r>
            <a:r>
              <a:rPr lang="en-US" b="0" i="0" dirty="0">
                <a:solidFill>
                  <a:srgbClr val="1F1F1F"/>
                </a:solidFill>
                <a:latin typeface="Roboto"/>
                <a:ea typeface="Roboto"/>
                <a:cs typeface="Roboto"/>
                <a:sym typeface="Roboto"/>
              </a:rPr>
              <a:t>, and the entire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as input.</a:t>
            </a:r>
            <a:endParaRPr dirty="0"/>
          </a:p>
          <a:p>
            <a:pPr marL="742950" lvl="1" indent="-28575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returns True if it finds a match based on its specific logic (looking for "Merchant" and "American" in descriptions within a date range), and False otherwise.</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Handling </a:t>
            </a:r>
            <a:r>
              <a:rPr lang="en-US" b="1" i="0" dirty="0" err="1">
                <a:solidFill>
                  <a:srgbClr val="1F1F1F"/>
                </a:solidFill>
                <a:latin typeface="Roboto"/>
                <a:ea typeface="Roboto"/>
                <a:cs typeface="Roboto"/>
                <a:sym typeface="Roboto"/>
              </a:rPr>
              <a:t>custom_match</a:t>
            </a:r>
            <a:r>
              <a:rPr lang="en-US" b="1" i="0" dirty="0">
                <a:solidFill>
                  <a:srgbClr val="1F1F1F"/>
                </a:solidFill>
                <a:latin typeface="Roboto"/>
                <a:ea typeface="Roboto"/>
                <a:cs typeface="Roboto"/>
                <a:sym typeface="Roboto"/>
              </a:rPr>
              <a:t> Success</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if </a:t>
            </a:r>
            <a:r>
              <a:rPr lang="en-US" b="0" i="0" dirty="0" err="1">
                <a:solidFill>
                  <a:srgbClr val="1F1F1F"/>
                </a:solidFill>
                <a:latin typeface="Roboto"/>
                <a:ea typeface="Roboto"/>
                <a:cs typeface="Roboto"/>
                <a:sym typeface="Roboto"/>
              </a:rPr>
              <a:t>match_found</a:t>
            </a:r>
            <a:r>
              <a:rPr lang="en-US" b="0" i="0" dirty="0">
                <a:solidFill>
                  <a:srgbClr val="1F1F1F"/>
                </a:solidFill>
                <a:latin typeface="Roboto"/>
                <a:ea typeface="Roboto"/>
                <a:cs typeface="Roboto"/>
                <a:sym typeface="Roboto"/>
              </a:rPr>
              <a:t>:: Checks if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found a match.</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The code then creates a dictionary to store the match information and appends this dictionary to the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list.</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'Athena Index': index: Stores the index of the matched Athena transaction.</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'Athena Date':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Stores the date of the Athena transaction.</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'Athena Amount': </a:t>
            </a:r>
            <a:r>
              <a:rPr lang="en-US" b="0" i="0" dirty="0" err="1">
                <a:solidFill>
                  <a:srgbClr val="1F1F1F"/>
                </a:solidFill>
                <a:latin typeface="Roboto"/>
                <a:ea typeface="Roboto"/>
                <a:cs typeface="Roboto"/>
                <a:sym typeface="Roboto"/>
              </a:rPr>
              <a:t>athena_amount</a:t>
            </a:r>
            <a:r>
              <a:rPr lang="en-US" b="0" i="0" dirty="0">
                <a:solidFill>
                  <a:srgbClr val="1F1F1F"/>
                </a:solidFill>
                <a:latin typeface="Roboto"/>
                <a:ea typeface="Roboto"/>
                <a:cs typeface="Roboto"/>
                <a:sym typeface="Roboto"/>
              </a:rPr>
              <a:t>: Stores the amount of the Athena transaction.</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'Match Found': 'Custom Match': Indicates that a match was found using the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function.</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'Verification Passed': 'True': Because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has specific requirements, if it finds a match it is assumed to be correct.</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Handling </a:t>
            </a:r>
            <a:r>
              <a:rPr lang="en-US" b="1" i="0" dirty="0" err="1">
                <a:solidFill>
                  <a:srgbClr val="1F1F1F"/>
                </a:solidFill>
                <a:latin typeface="Roboto"/>
                <a:ea typeface="Roboto"/>
                <a:cs typeface="Roboto"/>
                <a:sym typeface="Roboto"/>
              </a:rPr>
              <a:t>custom_match</a:t>
            </a:r>
            <a:r>
              <a:rPr lang="en-US" b="1" i="0" dirty="0">
                <a:solidFill>
                  <a:srgbClr val="1F1F1F"/>
                </a:solidFill>
                <a:latin typeface="Roboto"/>
                <a:ea typeface="Roboto"/>
                <a:cs typeface="Roboto"/>
                <a:sym typeface="Roboto"/>
              </a:rPr>
              <a:t> Failure</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else:: This block executes if </a:t>
            </a:r>
            <a:r>
              <a:rPr lang="en-US" b="0" i="0" dirty="0" err="1">
                <a:solidFill>
                  <a:srgbClr val="1F1F1F"/>
                </a:solidFill>
                <a:latin typeface="Roboto"/>
                <a:ea typeface="Roboto"/>
                <a:cs typeface="Roboto"/>
                <a:sym typeface="Roboto"/>
              </a:rPr>
              <a:t>custom_match</a:t>
            </a:r>
            <a:r>
              <a:rPr lang="en-US" b="0" i="0" dirty="0">
                <a:solidFill>
                  <a:srgbClr val="1F1F1F"/>
                </a:solidFill>
                <a:latin typeface="Roboto"/>
                <a:ea typeface="Roboto"/>
                <a:cs typeface="Roboto"/>
                <a:sym typeface="Roboto"/>
              </a:rPr>
              <a:t> did </a:t>
            </a:r>
            <a:r>
              <a:rPr lang="en-US" b="0" i="1" dirty="0">
                <a:solidFill>
                  <a:srgbClr val="1F1F1F"/>
                </a:solidFill>
                <a:latin typeface="Roboto"/>
                <a:ea typeface="Roboto"/>
                <a:cs typeface="Roboto"/>
                <a:sym typeface="Roboto"/>
              </a:rPr>
              <a:t>not</a:t>
            </a:r>
            <a:r>
              <a:rPr lang="en-US" b="0" i="0" dirty="0">
                <a:solidFill>
                  <a:srgbClr val="1F1F1F"/>
                </a:solidFill>
                <a:latin typeface="Roboto"/>
                <a:ea typeface="Roboto"/>
                <a:cs typeface="Roboto"/>
                <a:sym typeface="Roboto"/>
              </a:rPr>
              <a:t> find a match.</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result, </a:t>
            </a:r>
            <a:r>
              <a:rPr lang="en-US" b="0" i="0" dirty="0" err="1">
                <a:solidFill>
                  <a:srgbClr val="1F1F1F"/>
                </a:solidFill>
                <a:latin typeface="Roboto"/>
                <a:ea typeface="Roboto"/>
                <a:cs typeface="Roboto"/>
                <a:sym typeface="Roboto"/>
              </a:rPr>
              <a:t>verification_passed</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(row,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tolerance_percentage</a:t>
            </a:r>
            <a:r>
              <a:rPr lang="en-US" b="0" i="0" dirty="0">
                <a:solidFill>
                  <a:srgbClr val="1F1F1F"/>
                </a:solidFill>
                <a:latin typeface="Roboto"/>
                <a:ea typeface="Roboto"/>
                <a:cs typeface="Roboto"/>
                <a:sym typeface="Roboto"/>
              </a:rPr>
              <a:t>): Calls the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function as a fallback. This function attempts a more general match based on amount and date, considering the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set and a tolerance percentage.</a:t>
            </a:r>
            <a:endParaRPr dirty="0"/>
          </a:p>
          <a:p>
            <a:pPr marL="1143000" lvl="2" indent="-22860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returns several values:</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result: A string indicating the type of match outcome ('Match', 'No Match', etc.).</a:t>
            </a:r>
            <a:endParaRPr dirty="0"/>
          </a:p>
          <a:p>
            <a:pPr marL="1600200" lvl="3" indent="-22860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verification_passed</a:t>
            </a:r>
            <a:r>
              <a:rPr lang="en-US" b="0" i="0" dirty="0">
                <a:solidFill>
                  <a:srgbClr val="1F1F1F"/>
                </a:solidFill>
                <a:latin typeface="Roboto"/>
                <a:ea typeface="Roboto"/>
                <a:cs typeface="Roboto"/>
                <a:sym typeface="Roboto"/>
              </a:rPr>
              <a:t>: A </a:t>
            </a:r>
            <a:r>
              <a:rPr lang="en-US" b="0" i="0" dirty="0" err="1">
                <a:solidFill>
                  <a:srgbClr val="1F1F1F"/>
                </a:solidFill>
                <a:latin typeface="Roboto"/>
                <a:ea typeface="Roboto"/>
                <a:cs typeface="Roboto"/>
                <a:sym typeface="Roboto"/>
              </a:rPr>
              <a:t>boolean</a:t>
            </a:r>
            <a:r>
              <a:rPr lang="en-US" b="0" i="0" dirty="0">
                <a:solidFill>
                  <a:srgbClr val="1F1F1F"/>
                </a:solidFill>
                <a:latin typeface="Roboto"/>
                <a:ea typeface="Roboto"/>
                <a:cs typeface="Roboto"/>
                <a:sym typeface="Roboto"/>
              </a:rPr>
              <a:t> indicating if the match (if any) is considered verified.</a:t>
            </a:r>
            <a:endParaRPr dirty="0"/>
          </a:p>
          <a:p>
            <a:pPr marL="1600200" lvl="3" indent="-22860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The updated set of used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 indices.</a:t>
            </a:r>
            <a:endParaRPr dirty="0"/>
          </a:p>
          <a:p>
            <a:pPr marL="1600200" lvl="3" indent="-228600" algn="l" rtl="0">
              <a:spcBef>
                <a:spcPts val="0"/>
              </a:spcBef>
              <a:spcAft>
                <a:spcPts val="0"/>
              </a:spcAft>
              <a:buClr>
                <a:srgbClr val="1F1F1F"/>
              </a:buClr>
              <a:buSzPts val="1200"/>
              <a:buFont typeface="Play"/>
              <a:buAutoNum type="arabicPeriod"/>
            </a:pP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If a match was found it returns a list that contains a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of the matched rows.</a:t>
            </a:r>
            <a:endParaRPr dirty="0"/>
          </a:p>
          <a:p>
            <a:pPr marL="1143000" lvl="2"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The code creates a dictionary to store the match information and appends this dictionary to the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list.</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'Athena Index': index: Stores the index of the Athena transaction.</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'Athena Data': </a:t>
            </a:r>
            <a:r>
              <a:rPr lang="en-US" b="0" i="0" dirty="0" err="1">
                <a:solidFill>
                  <a:srgbClr val="1F1F1F"/>
                </a:solidFill>
                <a:latin typeface="Roboto"/>
                <a:ea typeface="Roboto"/>
                <a:cs typeface="Roboto"/>
                <a:sym typeface="Roboto"/>
              </a:rPr>
              <a:t>row.to_dict</a:t>
            </a:r>
            <a:r>
              <a:rPr lang="en-US" b="0" i="0" dirty="0">
                <a:solidFill>
                  <a:srgbClr val="1F1F1F"/>
                </a:solidFill>
                <a:latin typeface="Roboto"/>
                <a:ea typeface="Roboto"/>
                <a:cs typeface="Roboto"/>
                <a:sym typeface="Roboto"/>
              </a:rPr>
              <a:t>(): Stores the entire Athena transaction data as a dictionary.</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'Match Result': result: Stores the matching result (e.g., 'Match', 'No Match').</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'Verification Passed': </a:t>
            </a:r>
            <a:r>
              <a:rPr lang="en-US" b="0" i="0" dirty="0" err="1">
                <a:solidFill>
                  <a:srgbClr val="1F1F1F"/>
                </a:solidFill>
                <a:latin typeface="Roboto"/>
                <a:ea typeface="Roboto"/>
                <a:cs typeface="Roboto"/>
                <a:sym typeface="Roboto"/>
              </a:rPr>
              <a:t>verification_passed</a:t>
            </a:r>
            <a:r>
              <a:rPr lang="en-US" b="0" i="0" dirty="0">
                <a:solidFill>
                  <a:srgbClr val="1F1F1F"/>
                </a:solidFill>
                <a:latin typeface="Roboto"/>
                <a:ea typeface="Roboto"/>
                <a:cs typeface="Roboto"/>
                <a:sym typeface="Roboto"/>
              </a:rPr>
              <a:t>: Stores whether the match was verified.</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'Used Indices': </a:t>
            </a:r>
            <a:r>
              <a:rPr lang="en-US" b="0" i="0" dirty="0" err="1">
                <a:solidFill>
                  <a:srgbClr val="1F1F1F"/>
                </a:solidFill>
                <a:latin typeface="Roboto"/>
                <a:ea typeface="Roboto"/>
                <a:cs typeface="Roboto"/>
                <a:sym typeface="Roboto"/>
              </a:rPr>
              <a:t>used_indices.copy</a:t>
            </a:r>
            <a:r>
              <a:rPr lang="en-US" b="0" i="0" dirty="0">
                <a:solidFill>
                  <a:srgbClr val="1F1F1F"/>
                </a:solidFill>
                <a:latin typeface="Roboto"/>
                <a:ea typeface="Roboto"/>
                <a:cs typeface="Roboto"/>
                <a:sym typeface="Roboto"/>
              </a:rPr>
              <a:t>(): Stores a </a:t>
            </a:r>
            <a:r>
              <a:rPr lang="en-US" b="0" i="1" dirty="0">
                <a:solidFill>
                  <a:srgbClr val="1F1F1F"/>
                </a:solidFill>
                <a:latin typeface="Roboto"/>
                <a:ea typeface="Roboto"/>
                <a:cs typeface="Roboto"/>
                <a:sym typeface="Roboto"/>
              </a:rPr>
              <a:t>copy</a:t>
            </a:r>
            <a:r>
              <a:rPr lang="en-US" b="0" i="0" dirty="0">
                <a:solidFill>
                  <a:srgbClr val="1F1F1F"/>
                </a:solidFill>
                <a:latin typeface="Roboto"/>
                <a:ea typeface="Roboto"/>
                <a:cs typeface="Roboto"/>
                <a:sym typeface="Roboto"/>
              </a:rPr>
              <a:t> of the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set at this point in the process.</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'Matched Subset': </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Stores the data frame of the rows that were matched.</a:t>
            </a:r>
            <a:endParaRPr dirty="0"/>
          </a:p>
          <a:p>
            <a:pPr marL="1600200" lvl="3" indent="-22860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'Match Type': 'Compare Transactions': Stores the fact that this match was found by the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function.</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Printing Results</a:t>
            </a:r>
            <a:endParaRPr b="0" i="0" dirty="0">
              <a:solidFill>
                <a:srgbClr val="1F1F1F"/>
              </a:solidFill>
              <a:latin typeface="Roboto"/>
              <a:ea typeface="Roboto"/>
              <a:cs typeface="Roboto"/>
              <a:sym typeface="Roboto"/>
            </a:endParaRPr>
          </a:p>
          <a:p>
            <a:pPr marL="742950" lvl="1" indent="-28575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for result in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Loops through the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list, which now contains all the matching outcomes.</a:t>
            </a:r>
            <a:endParaRPr dirty="0"/>
          </a:p>
          <a:p>
            <a:pPr marL="742950" lvl="1" indent="-285750" algn="l" rtl="0">
              <a:spcBef>
                <a:spcPts val="0"/>
              </a:spcBef>
              <a:spcAft>
                <a:spcPts val="0"/>
              </a:spcAft>
              <a:buClr>
                <a:srgbClr val="1F1F1F"/>
              </a:buClr>
              <a:buSzPts val="1200"/>
              <a:buFont typeface="Play"/>
              <a:buAutoNum type="arabicPeriod"/>
            </a:pPr>
            <a:r>
              <a:rPr lang="en-US" b="0" i="0" dirty="0">
                <a:solidFill>
                  <a:srgbClr val="1F1F1F"/>
                </a:solidFill>
                <a:latin typeface="Roboto"/>
                <a:ea typeface="Roboto"/>
                <a:cs typeface="Roboto"/>
                <a:sym typeface="Roboto"/>
              </a:rPr>
              <a:t>print(result): Prints each dictionary in the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list. This gives a summary of the matching results for each Athena transaction.</a:t>
            </a:r>
            <a:endParaRPr dirty="0"/>
          </a:p>
          <a:p>
            <a:pPr marL="0" lvl="0" indent="0" algn="l" rtl="0">
              <a:spcBef>
                <a:spcPts val="0"/>
              </a:spcBef>
              <a:spcAft>
                <a:spcPts val="0"/>
              </a:spcAft>
              <a:buNone/>
            </a:pPr>
            <a:r>
              <a:rPr lang="en-US" b="1" i="0" dirty="0">
                <a:solidFill>
                  <a:srgbClr val="1F1F1F"/>
                </a:solidFill>
                <a:latin typeface="Roboto"/>
                <a:ea typeface="Roboto"/>
                <a:cs typeface="Roboto"/>
                <a:sym typeface="Roboto"/>
              </a:rPr>
              <a:t>In Summary</a:t>
            </a:r>
            <a:endParaRPr b="0" i="0" dirty="0">
              <a:solidFill>
                <a:srgbClr val="1F1F1F"/>
              </a:solidFill>
              <a:latin typeface="Roboto"/>
              <a:ea typeface="Roboto"/>
              <a:cs typeface="Roboto"/>
              <a:sym typeface="Roboto"/>
            </a:endParaRPr>
          </a:p>
          <a:p>
            <a:pPr marL="0" lvl="0" indent="0" algn="l" rtl="0">
              <a:spcBef>
                <a:spcPts val="0"/>
              </a:spcBef>
              <a:spcAft>
                <a:spcPts val="0"/>
              </a:spcAft>
              <a:buNone/>
            </a:pPr>
            <a:r>
              <a:rPr lang="en-US" b="0" i="0" dirty="0">
                <a:solidFill>
                  <a:srgbClr val="1F1F1F"/>
                </a:solidFill>
                <a:latin typeface="Roboto"/>
                <a:ea typeface="Roboto"/>
                <a:cs typeface="Roboto"/>
                <a:sym typeface="Roboto"/>
              </a:rPr>
              <a:t>This cell is a core part of the transaction matching process. It systematically goes through each Athena transaction, tries to find a match in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using two different strategies, and meticulously records the outcome of each attempt in the </a:t>
            </a:r>
            <a:r>
              <a:rPr lang="en-US" b="0" i="0" dirty="0" err="1">
                <a:solidFill>
                  <a:srgbClr val="1F1F1F"/>
                </a:solidFill>
                <a:latin typeface="Roboto"/>
                <a:ea typeface="Roboto"/>
                <a:cs typeface="Roboto"/>
                <a:sym typeface="Roboto"/>
              </a:rPr>
              <a:t>match_results</a:t>
            </a:r>
            <a:r>
              <a:rPr lang="en-US" b="0" i="0" dirty="0">
                <a:solidFill>
                  <a:srgbClr val="1F1F1F"/>
                </a:solidFill>
                <a:latin typeface="Roboto"/>
                <a:ea typeface="Roboto"/>
                <a:cs typeface="Roboto"/>
                <a:sym typeface="Roboto"/>
              </a:rPr>
              <a:t> list. This list then serves as a foundation for further analysis, reporting, and visualization.</a:t>
            </a:r>
            <a:endParaRPr dirty="0"/>
          </a:p>
          <a:p>
            <a:pPr marL="0" lvl="0" indent="0" algn="l" rtl="0">
              <a:spcBef>
                <a:spcPts val="0"/>
              </a:spcBef>
              <a:spcAft>
                <a:spcPts val="0"/>
              </a:spcAft>
              <a:buNone/>
            </a:pPr>
            <a:endParaRPr dirty="0"/>
          </a:p>
        </p:txBody>
      </p:sp>
      <p:sp>
        <p:nvSpPr>
          <p:cNvPr id="199" name="Google Shape;19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1F1F1F"/>
                </a:solidFill>
                <a:latin typeface="Roboto"/>
                <a:ea typeface="Roboto"/>
                <a:cs typeface="Roboto"/>
                <a:sym typeface="Roboto"/>
              </a:rPr>
              <a:t>Okay, let's dissect this code block. This code is responsible for comparing transactions between the Athena and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datasets, keeping track of which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have been used in matches, and ultimately identifying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that remain unmatched.</a:t>
            </a:r>
            <a:endParaRPr dirty="0"/>
          </a:p>
          <a:p>
            <a:pPr marL="0" lvl="0" indent="0" algn="l" rtl="0">
              <a:spcBef>
                <a:spcPts val="0"/>
              </a:spcBef>
              <a:spcAft>
                <a:spcPts val="0"/>
              </a:spcAft>
              <a:buNone/>
            </a:pPr>
            <a:r>
              <a:rPr lang="en-US" b="1" i="0" dirty="0">
                <a:solidFill>
                  <a:srgbClr val="1F1F1F"/>
                </a:solidFill>
                <a:latin typeface="Roboto"/>
                <a:ea typeface="Roboto"/>
                <a:cs typeface="Roboto"/>
                <a:sym typeface="Roboto"/>
              </a:rPr>
              <a:t>Core Functionality</a:t>
            </a:r>
            <a:endParaRPr b="0" i="0" dirty="0">
              <a:solidFill>
                <a:srgbClr val="1F1F1F"/>
              </a:solidFill>
              <a:latin typeface="Roboto"/>
              <a:ea typeface="Roboto"/>
              <a:cs typeface="Roboto"/>
              <a:sym typeface="Roboto"/>
            </a:endParaRPr>
          </a:p>
          <a:p>
            <a:pPr marL="0" lvl="0" indent="0" algn="l" rtl="0">
              <a:spcBef>
                <a:spcPts val="0"/>
              </a:spcBef>
              <a:spcAft>
                <a:spcPts val="0"/>
              </a:spcAft>
              <a:buNone/>
            </a:pPr>
            <a:r>
              <a:rPr lang="en-US" b="0" i="0" dirty="0">
                <a:solidFill>
                  <a:srgbClr val="1F1F1F"/>
                </a:solidFill>
                <a:latin typeface="Roboto"/>
                <a:ea typeface="Roboto"/>
                <a:cs typeface="Roboto"/>
                <a:sym typeface="Roboto"/>
              </a:rPr>
              <a:t>The code block has three main functionalities:</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Matching Transactions:</a:t>
            </a:r>
            <a:r>
              <a:rPr lang="en-US" b="0" i="0" dirty="0">
                <a:solidFill>
                  <a:srgbClr val="1F1F1F"/>
                </a:solidFill>
                <a:latin typeface="Roboto"/>
                <a:ea typeface="Roboto"/>
                <a:cs typeface="Roboto"/>
                <a:sym typeface="Roboto"/>
              </a:rPr>
              <a:t> It iterates through the Athena transactions and attempts to find matching transactions in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using the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function.</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Tracking Used Indices:</a:t>
            </a:r>
            <a:r>
              <a:rPr lang="en-US" b="0" i="0" dirty="0">
                <a:solidFill>
                  <a:srgbClr val="1F1F1F"/>
                </a:solidFill>
                <a:latin typeface="Roboto"/>
                <a:ea typeface="Roboto"/>
                <a:cs typeface="Roboto"/>
                <a:sym typeface="Roboto"/>
              </a:rPr>
              <a:t> It keeps track of which indices (rows) in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have already been matched to an Athena transaction. This prevents double-counting or using the same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 for multiple matches.</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Identifying Unmatched Transactions:</a:t>
            </a:r>
            <a:r>
              <a:rPr lang="en-US" b="0" i="0" dirty="0">
                <a:solidFill>
                  <a:srgbClr val="1F1F1F"/>
                </a:solidFill>
                <a:latin typeface="Roboto"/>
                <a:ea typeface="Roboto"/>
                <a:cs typeface="Roboto"/>
                <a:sym typeface="Roboto"/>
              </a:rPr>
              <a:t> After attempting to match all Athena transactions, it identifies any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that were never used in a match.</a:t>
            </a:r>
            <a:endParaRPr dirty="0"/>
          </a:p>
          <a:p>
            <a:pPr marL="0" lvl="0" indent="0" algn="l" rtl="0">
              <a:spcBef>
                <a:spcPts val="0"/>
              </a:spcBef>
              <a:spcAft>
                <a:spcPts val="0"/>
              </a:spcAft>
              <a:buNone/>
            </a:pPr>
            <a:r>
              <a:rPr lang="en-US" b="1" i="0" dirty="0">
                <a:solidFill>
                  <a:srgbClr val="1F1F1F"/>
                </a:solidFill>
                <a:latin typeface="Roboto"/>
                <a:ea typeface="Roboto"/>
                <a:cs typeface="Roboto"/>
                <a:sym typeface="Roboto"/>
              </a:rPr>
              <a:t>Code Breakdown</a:t>
            </a:r>
            <a:endParaRPr b="0" i="0" dirty="0">
              <a:solidFill>
                <a:srgbClr val="1F1F1F"/>
              </a:solidFill>
              <a:latin typeface="Roboto"/>
              <a:ea typeface="Roboto"/>
              <a:cs typeface="Roboto"/>
              <a:sym typeface="Roboto"/>
            </a:endParaRPr>
          </a:p>
          <a:p>
            <a:pPr marL="0" lvl="0" indent="0" algn="l" rtl="0">
              <a:spcBef>
                <a:spcPts val="0"/>
              </a:spcBef>
              <a:spcAft>
                <a:spcPts val="0"/>
              </a:spcAft>
              <a:buNone/>
            </a:pPr>
            <a:r>
              <a:rPr lang="en-US" b="1" i="0" dirty="0">
                <a:solidFill>
                  <a:srgbClr val="1F1F1F"/>
                </a:solidFill>
                <a:latin typeface="Roboto"/>
                <a:ea typeface="Roboto"/>
                <a:cs typeface="Roboto"/>
                <a:sym typeface="Roboto"/>
              </a:rPr>
              <a:t>1. Initialization</a:t>
            </a:r>
            <a:endParaRPr b="0" i="0" dirty="0">
              <a:solidFill>
                <a:srgbClr val="1F1F1F"/>
              </a:solidFill>
              <a:latin typeface="Roboto"/>
              <a:ea typeface="Roboto"/>
              <a:cs typeface="Roboto"/>
              <a:sym typeface="Roboto"/>
            </a:endParaRPr>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 set(): This initializes an empty set called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This set will store the indices of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that have been used in a match. Sets are used because they efficiently store unique elements.</a:t>
            </a:r>
            <a:endParaRPr dirty="0"/>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results = []: This initializes an empty list called results. This list will store the results of the matching process for each Athena transaction. Each element in the list will be a dictionary with information about the match attempt.</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tolerance_percentage</a:t>
            </a:r>
            <a:r>
              <a:rPr lang="en-US" b="0" i="0" dirty="0">
                <a:solidFill>
                  <a:srgbClr val="1F1F1F"/>
                </a:solidFill>
                <a:latin typeface="Roboto"/>
                <a:ea typeface="Roboto"/>
                <a:cs typeface="Roboto"/>
                <a:sym typeface="Roboto"/>
              </a:rPr>
              <a:t> = 0.05: This sets the tolerance percentage for matching to 5%. This is a parameter used by the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function.</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all_wells_fargo_indices</a:t>
            </a:r>
            <a:r>
              <a:rPr lang="en-US" b="0" i="0" dirty="0">
                <a:solidFill>
                  <a:srgbClr val="1F1F1F"/>
                </a:solidFill>
                <a:latin typeface="Roboto"/>
                <a:ea typeface="Roboto"/>
                <a:cs typeface="Roboto"/>
                <a:sym typeface="Roboto"/>
              </a:rPr>
              <a:t> = set(</a:t>
            </a:r>
            <a:r>
              <a:rPr lang="en-US" b="0" i="0" dirty="0" err="1">
                <a:solidFill>
                  <a:srgbClr val="1F1F1F"/>
                </a:solidFill>
                <a:latin typeface="Roboto"/>
                <a:ea typeface="Roboto"/>
                <a:cs typeface="Roboto"/>
                <a:sym typeface="Roboto"/>
              </a:rPr>
              <a:t>Wells_Fargo.index</a:t>
            </a:r>
            <a:r>
              <a:rPr lang="en-US" b="0" i="0" dirty="0">
                <a:solidFill>
                  <a:srgbClr val="1F1F1F"/>
                </a:solidFill>
                <a:latin typeface="Roboto"/>
                <a:ea typeface="Roboto"/>
                <a:cs typeface="Roboto"/>
                <a:sym typeface="Roboto"/>
              </a:rPr>
              <a:t>): Creates a set of all indices in the Wells Fargo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This set will be used to determine which indices are not matched to a value in the Athena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a:t>
            </a:r>
            <a:endParaRPr dirty="0"/>
          </a:p>
          <a:p>
            <a:pPr marL="0" lvl="0" indent="0" algn="l" rtl="0">
              <a:spcBef>
                <a:spcPts val="0"/>
              </a:spcBef>
              <a:spcAft>
                <a:spcPts val="0"/>
              </a:spcAft>
              <a:buNone/>
            </a:pPr>
            <a:r>
              <a:rPr lang="en-US" b="1" i="0" dirty="0">
                <a:solidFill>
                  <a:srgbClr val="1F1F1F"/>
                </a:solidFill>
                <a:latin typeface="Roboto"/>
                <a:ea typeface="Roboto"/>
                <a:cs typeface="Roboto"/>
                <a:sym typeface="Roboto"/>
              </a:rPr>
              <a:t>2. Looping Through Athena Transactions (with Date Range)</a:t>
            </a:r>
            <a:endParaRPr b="0" i="0" dirty="0">
              <a:solidFill>
                <a:srgbClr val="1F1F1F"/>
              </a:solidFill>
              <a:latin typeface="Roboto"/>
              <a:ea typeface="Roboto"/>
              <a:cs typeface="Roboto"/>
              <a:sym typeface="Roboto"/>
            </a:endParaRPr>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for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in Athena['date'].unique():: This loop iterates through each unique date found in the Athena </a:t>
            </a:r>
            <a:r>
              <a:rPr lang="en-US" b="0" i="0" dirty="0" err="1">
                <a:solidFill>
                  <a:srgbClr val="1F1F1F"/>
                </a:solidFill>
                <a:latin typeface="Roboto"/>
                <a:ea typeface="Roboto"/>
                <a:cs typeface="Roboto"/>
                <a:sym typeface="Roboto"/>
              </a:rPr>
              <a:t>DataFrame's</a:t>
            </a:r>
            <a:r>
              <a:rPr lang="en-US" b="0" i="0" dirty="0">
                <a:solidFill>
                  <a:srgbClr val="1F1F1F"/>
                </a:solidFill>
                <a:latin typeface="Roboto"/>
                <a:ea typeface="Roboto"/>
                <a:cs typeface="Roboto"/>
                <a:sym typeface="Roboto"/>
              </a:rPr>
              <a:t> 'date' column. This allows the matching to be done on a per-day basis (or within a certain date range).</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date_range_start</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timedelta</a:t>
            </a:r>
            <a:r>
              <a:rPr lang="en-US" b="0" i="0" dirty="0">
                <a:solidFill>
                  <a:srgbClr val="1F1F1F"/>
                </a:solidFill>
                <a:latin typeface="Roboto"/>
                <a:ea typeface="Roboto"/>
                <a:cs typeface="Roboto"/>
                <a:sym typeface="Roboto"/>
              </a:rPr>
              <a:t>(days=7): Calculates a start date for a 7-day date range before the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date_range_end</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timedelta</a:t>
            </a:r>
            <a:r>
              <a:rPr lang="en-US" b="0" i="0" dirty="0">
                <a:solidFill>
                  <a:srgbClr val="1F1F1F"/>
                </a:solidFill>
                <a:latin typeface="Roboto"/>
                <a:ea typeface="Roboto"/>
                <a:cs typeface="Roboto"/>
                <a:sym typeface="Roboto"/>
              </a:rPr>
              <a:t>(days=7): Calculates an end date for a 7-day date range after the </a:t>
            </a:r>
            <a:r>
              <a:rPr lang="en-US" b="0" i="0" dirty="0" err="1">
                <a:solidFill>
                  <a:srgbClr val="1F1F1F"/>
                </a:solidFill>
                <a:latin typeface="Roboto"/>
                <a:ea typeface="Roboto"/>
                <a:cs typeface="Roboto"/>
                <a:sym typeface="Roboto"/>
              </a:rPr>
              <a:t>athena_date</a:t>
            </a:r>
            <a:r>
              <a:rPr lang="en-US" b="0" i="0" dirty="0">
                <a:solidFill>
                  <a:srgbClr val="1F1F1F"/>
                </a:solidFill>
                <a:latin typeface="Roboto"/>
                <a:ea typeface="Roboto"/>
                <a:cs typeface="Roboto"/>
                <a:sym typeface="Roboto"/>
              </a:rPr>
              <a:t>.</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athena_subset</a:t>
            </a:r>
            <a:r>
              <a:rPr lang="en-US" b="0" i="0" dirty="0">
                <a:solidFill>
                  <a:srgbClr val="1F1F1F"/>
                </a:solidFill>
                <a:latin typeface="Roboto"/>
                <a:ea typeface="Roboto"/>
                <a:cs typeface="Roboto"/>
                <a:sym typeface="Roboto"/>
              </a:rPr>
              <a:t> = Athena[(Athena['date'] &gt;= </a:t>
            </a:r>
            <a:r>
              <a:rPr lang="en-US" b="0" i="0" dirty="0" err="1">
                <a:solidFill>
                  <a:srgbClr val="1F1F1F"/>
                </a:solidFill>
                <a:latin typeface="Roboto"/>
                <a:ea typeface="Roboto"/>
                <a:cs typeface="Roboto"/>
                <a:sym typeface="Roboto"/>
              </a:rPr>
              <a:t>date_range_start</a:t>
            </a:r>
            <a:r>
              <a:rPr lang="en-US" b="0" i="0" dirty="0">
                <a:solidFill>
                  <a:srgbClr val="1F1F1F"/>
                </a:solidFill>
                <a:latin typeface="Roboto"/>
                <a:ea typeface="Roboto"/>
                <a:cs typeface="Roboto"/>
                <a:sym typeface="Roboto"/>
              </a:rPr>
              <a:t>) &amp; (Athena['date'] &lt;= </a:t>
            </a:r>
            <a:r>
              <a:rPr lang="en-US" b="0" i="0" dirty="0" err="1">
                <a:solidFill>
                  <a:srgbClr val="1F1F1F"/>
                </a:solidFill>
                <a:latin typeface="Roboto"/>
                <a:ea typeface="Roboto"/>
                <a:cs typeface="Roboto"/>
                <a:sym typeface="Roboto"/>
              </a:rPr>
              <a:t>date_range_end</a:t>
            </a:r>
            <a:r>
              <a:rPr lang="en-US" b="0" i="0" dirty="0">
                <a:solidFill>
                  <a:srgbClr val="1F1F1F"/>
                </a:solidFill>
                <a:latin typeface="Roboto"/>
                <a:ea typeface="Roboto"/>
                <a:cs typeface="Roboto"/>
                <a:sym typeface="Roboto"/>
              </a:rPr>
              <a:t>)]: Filters the Athena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to include only transactions within the calculated date range.</a:t>
            </a:r>
            <a:endParaRPr dirty="0"/>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wells_fargo_subset</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['date'] &gt;= </a:t>
            </a:r>
            <a:r>
              <a:rPr lang="en-US" b="0" i="0" dirty="0" err="1">
                <a:solidFill>
                  <a:srgbClr val="1F1F1F"/>
                </a:solidFill>
                <a:latin typeface="Roboto"/>
                <a:ea typeface="Roboto"/>
                <a:cs typeface="Roboto"/>
                <a:sym typeface="Roboto"/>
              </a:rPr>
              <a:t>date_range_start</a:t>
            </a:r>
            <a:r>
              <a:rPr lang="en-US" b="0" i="0" dirty="0">
                <a:solidFill>
                  <a:srgbClr val="1F1F1F"/>
                </a:solidFill>
                <a:latin typeface="Roboto"/>
                <a:ea typeface="Roboto"/>
                <a:cs typeface="Roboto"/>
                <a:sym typeface="Roboto"/>
              </a:rPr>
              <a:t>) &amp;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['date'] &lt;= </a:t>
            </a:r>
            <a:r>
              <a:rPr lang="en-US" b="0" i="0" dirty="0" err="1">
                <a:solidFill>
                  <a:srgbClr val="1F1F1F"/>
                </a:solidFill>
                <a:latin typeface="Roboto"/>
                <a:ea typeface="Roboto"/>
                <a:cs typeface="Roboto"/>
                <a:sym typeface="Roboto"/>
              </a:rPr>
              <a:t>date_range_end</a:t>
            </a:r>
            <a:r>
              <a:rPr lang="en-US" b="0" i="0" dirty="0">
                <a:solidFill>
                  <a:srgbClr val="1F1F1F"/>
                </a:solidFill>
                <a:latin typeface="Roboto"/>
                <a:ea typeface="Roboto"/>
                <a:cs typeface="Roboto"/>
                <a:sym typeface="Roboto"/>
              </a:rPr>
              <a:t>)]: Filters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to include only transactions within the same date range.</a:t>
            </a:r>
            <a:endParaRPr dirty="0"/>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for index, row in </a:t>
            </a:r>
            <a:r>
              <a:rPr lang="en-US" b="0" i="0" dirty="0" err="1">
                <a:solidFill>
                  <a:srgbClr val="1F1F1F"/>
                </a:solidFill>
                <a:latin typeface="Roboto"/>
                <a:ea typeface="Roboto"/>
                <a:cs typeface="Roboto"/>
                <a:sym typeface="Roboto"/>
              </a:rPr>
              <a:t>athena_subset.iterrows</a:t>
            </a:r>
            <a:r>
              <a:rPr lang="en-US" b="0" i="0" dirty="0">
                <a:solidFill>
                  <a:srgbClr val="1F1F1F"/>
                </a:solidFill>
                <a:latin typeface="Roboto"/>
                <a:ea typeface="Roboto"/>
                <a:cs typeface="Roboto"/>
                <a:sym typeface="Roboto"/>
              </a:rPr>
              <a:t>():: This loop iterates through each row (transaction) in the </a:t>
            </a:r>
            <a:r>
              <a:rPr lang="en-US" b="0" i="0" dirty="0" err="1">
                <a:solidFill>
                  <a:srgbClr val="1F1F1F"/>
                </a:solidFill>
                <a:latin typeface="Roboto"/>
                <a:ea typeface="Roboto"/>
                <a:cs typeface="Roboto"/>
                <a:sym typeface="Roboto"/>
              </a:rPr>
              <a:t>athena_subset</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a:t>
            </a:r>
            <a:endParaRPr dirty="0"/>
          </a:p>
          <a:p>
            <a:pPr marL="742950" lvl="1" indent="-28575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result, </a:t>
            </a:r>
            <a:r>
              <a:rPr lang="en-US" b="0" i="0" dirty="0" err="1">
                <a:solidFill>
                  <a:srgbClr val="1F1F1F"/>
                </a:solidFill>
                <a:latin typeface="Roboto"/>
                <a:ea typeface="Roboto"/>
                <a:cs typeface="Roboto"/>
                <a:sym typeface="Roboto"/>
              </a:rPr>
              <a:t>verification_passed</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(row, </a:t>
            </a:r>
            <a:r>
              <a:rPr lang="en-US" b="0" i="0" dirty="0" err="1">
                <a:solidFill>
                  <a:srgbClr val="1F1F1F"/>
                </a:solidFill>
                <a:latin typeface="Roboto"/>
                <a:ea typeface="Roboto"/>
                <a:cs typeface="Roboto"/>
                <a:sym typeface="Roboto"/>
              </a:rPr>
              <a:t>wells_fargo_subset</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tolerance_percentage</a:t>
            </a:r>
            <a:r>
              <a:rPr lang="en-US" b="0" i="0" dirty="0">
                <a:solidFill>
                  <a:srgbClr val="1F1F1F"/>
                </a:solidFill>
                <a:latin typeface="Roboto"/>
                <a:ea typeface="Roboto"/>
                <a:cs typeface="Roboto"/>
                <a:sym typeface="Roboto"/>
              </a:rPr>
              <a:t>): Calls the </a:t>
            </a:r>
            <a:r>
              <a:rPr lang="en-US" b="0" i="0" dirty="0" err="1">
                <a:solidFill>
                  <a:srgbClr val="1F1F1F"/>
                </a:solidFill>
                <a:latin typeface="Roboto"/>
                <a:ea typeface="Roboto"/>
                <a:cs typeface="Roboto"/>
                <a:sym typeface="Roboto"/>
              </a:rPr>
              <a:t>compare_transactions</a:t>
            </a:r>
            <a:r>
              <a:rPr lang="en-US" b="0" i="0" dirty="0">
                <a:solidFill>
                  <a:srgbClr val="1F1F1F"/>
                </a:solidFill>
                <a:latin typeface="Roboto"/>
                <a:ea typeface="Roboto"/>
                <a:cs typeface="Roboto"/>
                <a:sym typeface="Roboto"/>
              </a:rPr>
              <a:t> function to attempt to find a match for the current Athena transaction within the </a:t>
            </a:r>
            <a:r>
              <a:rPr lang="en-US" b="0" i="0" dirty="0" err="1">
                <a:solidFill>
                  <a:srgbClr val="1F1F1F"/>
                </a:solidFill>
                <a:latin typeface="Roboto"/>
                <a:ea typeface="Roboto"/>
                <a:cs typeface="Roboto"/>
                <a:sym typeface="Roboto"/>
              </a:rPr>
              <a:t>wells_fargo_subset</a:t>
            </a:r>
            <a:r>
              <a:rPr lang="en-US" b="0" i="0" dirty="0">
                <a:solidFill>
                  <a:srgbClr val="1F1F1F"/>
                </a:solidFill>
                <a:latin typeface="Roboto"/>
                <a:ea typeface="Roboto"/>
                <a:cs typeface="Roboto"/>
                <a:sym typeface="Roboto"/>
              </a:rPr>
              <a:t>.</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row: The current Athena transaction (as a pandas Series).</a:t>
            </a:r>
            <a:endParaRPr dirty="0"/>
          </a:p>
          <a:p>
            <a:pPr marL="1143000" lvl="2" indent="-2286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wells_fargo_subset</a:t>
            </a:r>
            <a:r>
              <a:rPr lang="en-US" b="0" i="0" dirty="0">
                <a:solidFill>
                  <a:srgbClr val="1F1F1F"/>
                </a:solidFill>
                <a:latin typeface="Roboto"/>
                <a:ea typeface="Roboto"/>
                <a:cs typeface="Roboto"/>
                <a:sym typeface="Roboto"/>
              </a:rPr>
              <a:t>: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within the date range.</a:t>
            </a:r>
            <a:endParaRPr dirty="0"/>
          </a:p>
          <a:p>
            <a:pPr marL="1143000" lvl="2" indent="-2286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used_indices</a:t>
            </a:r>
            <a:r>
              <a:rPr lang="en-US" b="0" i="0" dirty="0">
                <a:solidFill>
                  <a:srgbClr val="1F1F1F"/>
                </a:solidFill>
                <a:latin typeface="Roboto"/>
                <a:ea typeface="Roboto"/>
                <a:cs typeface="Roboto"/>
                <a:sym typeface="Roboto"/>
              </a:rPr>
              <a:t>: The set of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indices that have already been used.</a:t>
            </a:r>
            <a:endParaRPr dirty="0"/>
          </a:p>
          <a:p>
            <a:pPr marL="1143000" lvl="2" indent="-2286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tolerance_percentage</a:t>
            </a:r>
            <a:r>
              <a:rPr lang="en-US" b="0" i="0" dirty="0">
                <a:solidFill>
                  <a:srgbClr val="1F1F1F"/>
                </a:solidFill>
                <a:latin typeface="Roboto"/>
                <a:ea typeface="Roboto"/>
                <a:cs typeface="Roboto"/>
                <a:sym typeface="Roboto"/>
              </a:rPr>
              <a:t>: The tolerance allowed for matching amounts.</a:t>
            </a:r>
            <a:endParaRPr dirty="0"/>
          </a:p>
          <a:p>
            <a:pPr marL="742950" lvl="1" indent="-28575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results.append</a:t>
            </a:r>
            <a:r>
              <a:rPr lang="en-US" b="0" i="0" dirty="0">
                <a:solidFill>
                  <a:srgbClr val="1F1F1F"/>
                </a:solidFill>
                <a:latin typeface="Roboto"/>
                <a:ea typeface="Roboto"/>
                <a:cs typeface="Roboto"/>
                <a:sym typeface="Roboto"/>
              </a:rPr>
              <a:t>({...}): Stores the result of the match in the results list.</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'Athena Index': index: Stores the index of the </a:t>
            </a:r>
            <a:r>
              <a:rPr lang="en-US" b="0" i="0" dirty="0" err="1">
                <a:solidFill>
                  <a:srgbClr val="1F1F1F"/>
                </a:solidFill>
                <a:latin typeface="Roboto"/>
                <a:ea typeface="Roboto"/>
                <a:cs typeface="Roboto"/>
                <a:sym typeface="Roboto"/>
              </a:rPr>
              <a:t>athena</a:t>
            </a:r>
            <a:r>
              <a:rPr lang="en-US" b="0" i="0" dirty="0">
                <a:solidFill>
                  <a:srgbClr val="1F1F1F"/>
                </a:solidFill>
                <a:latin typeface="Roboto"/>
                <a:ea typeface="Roboto"/>
                <a:cs typeface="Roboto"/>
                <a:sym typeface="Roboto"/>
              </a:rPr>
              <a:t> row.</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'Athena Data': </a:t>
            </a:r>
            <a:r>
              <a:rPr lang="en-US" b="0" i="0" dirty="0" err="1">
                <a:solidFill>
                  <a:srgbClr val="1F1F1F"/>
                </a:solidFill>
                <a:latin typeface="Roboto"/>
                <a:ea typeface="Roboto"/>
                <a:cs typeface="Roboto"/>
                <a:sym typeface="Roboto"/>
              </a:rPr>
              <a:t>row.to_dict</a:t>
            </a:r>
            <a:r>
              <a:rPr lang="en-US" b="0" i="0" dirty="0">
                <a:solidFill>
                  <a:srgbClr val="1F1F1F"/>
                </a:solidFill>
                <a:latin typeface="Roboto"/>
                <a:ea typeface="Roboto"/>
                <a:cs typeface="Roboto"/>
                <a:sym typeface="Roboto"/>
              </a:rPr>
              <a:t>(): Stores the row as a dictionary.</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'Match Result': result: Stores the result of the match.</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'Used Indices': </a:t>
            </a:r>
            <a:r>
              <a:rPr lang="en-US" b="0" i="0" dirty="0" err="1">
                <a:solidFill>
                  <a:srgbClr val="1F1F1F"/>
                </a:solidFill>
                <a:latin typeface="Roboto"/>
                <a:ea typeface="Roboto"/>
                <a:cs typeface="Roboto"/>
                <a:sym typeface="Roboto"/>
              </a:rPr>
              <a:t>used_indices.copy</a:t>
            </a:r>
            <a:r>
              <a:rPr lang="en-US" b="0" i="0" dirty="0">
                <a:solidFill>
                  <a:srgbClr val="1F1F1F"/>
                </a:solidFill>
                <a:latin typeface="Roboto"/>
                <a:ea typeface="Roboto"/>
                <a:cs typeface="Roboto"/>
                <a:sym typeface="Roboto"/>
              </a:rPr>
              <a:t>(): Stores a copy of the used indices set.</a:t>
            </a:r>
            <a:endParaRPr dirty="0"/>
          </a:p>
          <a:p>
            <a:pPr marL="1143000" lvl="2" indent="-2286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'Matched Subset': </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Stores the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of the rows matched.</a:t>
            </a:r>
            <a:endParaRPr dirty="0"/>
          </a:p>
          <a:p>
            <a:pPr marL="0" lvl="0" indent="0" algn="l" rtl="0">
              <a:spcBef>
                <a:spcPts val="0"/>
              </a:spcBef>
              <a:spcAft>
                <a:spcPts val="0"/>
              </a:spcAft>
              <a:buNone/>
            </a:pPr>
            <a:r>
              <a:rPr lang="en-US" b="1" i="0" dirty="0">
                <a:solidFill>
                  <a:srgbClr val="1F1F1F"/>
                </a:solidFill>
                <a:latin typeface="Roboto"/>
                <a:ea typeface="Roboto"/>
                <a:cs typeface="Roboto"/>
                <a:sym typeface="Roboto"/>
              </a:rPr>
              <a:t>3. Updating </a:t>
            </a:r>
            <a:r>
              <a:rPr lang="en-US" b="1" i="0" dirty="0" err="1">
                <a:solidFill>
                  <a:srgbClr val="1F1F1F"/>
                </a:solidFill>
                <a:latin typeface="Roboto"/>
                <a:ea typeface="Roboto"/>
                <a:cs typeface="Roboto"/>
                <a:sym typeface="Roboto"/>
              </a:rPr>
              <a:t>all_wells_fargo_indices</a:t>
            </a:r>
            <a:endParaRPr b="0" i="0" dirty="0">
              <a:solidFill>
                <a:srgbClr val="1F1F1F"/>
              </a:solidFill>
              <a:latin typeface="Roboto"/>
              <a:ea typeface="Roboto"/>
              <a:cs typeface="Roboto"/>
              <a:sym typeface="Roboto"/>
            </a:endParaRPr>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if result == 'Match' and </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 is not None:: Checks if a match was found and if a subset of rows was returned.</a:t>
            </a:r>
            <a:endParaRPr dirty="0"/>
          </a:p>
          <a:p>
            <a:pPr marL="742950" lvl="1" indent="-28575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all_wells_fargo_indices.difference_update</a:t>
            </a:r>
            <a:r>
              <a:rPr lang="en-US" b="0" i="0" dirty="0">
                <a:solidFill>
                  <a:srgbClr val="1F1F1F"/>
                </a:solidFill>
                <a:latin typeface="Roboto"/>
                <a:ea typeface="Roboto"/>
                <a:cs typeface="Roboto"/>
                <a:sym typeface="Roboto"/>
              </a:rPr>
              <a:t>(</a:t>
            </a: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[0].index): If a match was found, this line updates the </a:t>
            </a:r>
            <a:r>
              <a:rPr lang="en-US" b="0" i="0" dirty="0" err="1">
                <a:solidFill>
                  <a:srgbClr val="1F1F1F"/>
                </a:solidFill>
                <a:latin typeface="Roboto"/>
                <a:ea typeface="Roboto"/>
                <a:cs typeface="Roboto"/>
                <a:sym typeface="Roboto"/>
              </a:rPr>
              <a:t>all_wells_fargo_indices</a:t>
            </a:r>
            <a:r>
              <a:rPr lang="en-US" b="0" i="0" dirty="0">
                <a:solidFill>
                  <a:srgbClr val="1F1F1F"/>
                </a:solidFill>
                <a:latin typeface="Roboto"/>
                <a:ea typeface="Roboto"/>
                <a:cs typeface="Roboto"/>
                <a:sym typeface="Roboto"/>
              </a:rPr>
              <a:t> set.</a:t>
            </a:r>
            <a:endParaRPr dirty="0"/>
          </a:p>
          <a:p>
            <a:pPr marL="1143000" lvl="2" indent="-2286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matched_subset</a:t>
            </a:r>
            <a:r>
              <a:rPr lang="en-US" b="0" i="0" dirty="0">
                <a:solidFill>
                  <a:srgbClr val="1F1F1F"/>
                </a:solidFill>
                <a:latin typeface="Roboto"/>
                <a:ea typeface="Roboto"/>
                <a:cs typeface="Roboto"/>
                <a:sym typeface="Roboto"/>
              </a:rPr>
              <a:t>[0].index: Gets the index from the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of the rows that were matched.</a:t>
            </a:r>
            <a:endParaRPr dirty="0"/>
          </a:p>
          <a:p>
            <a:pPr marL="1143000" lvl="2" indent="-2286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all_wells_fargo_indices.difference_update</a:t>
            </a:r>
            <a:r>
              <a:rPr lang="en-US" b="0" i="0" dirty="0">
                <a:solidFill>
                  <a:srgbClr val="1F1F1F"/>
                </a:solidFill>
                <a:latin typeface="Roboto"/>
                <a:ea typeface="Roboto"/>
                <a:cs typeface="Roboto"/>
                <a:sym typeface="Roboto"/>
              </a:rPr>
              <a:t>(): removes the index of the matched rows from the </a:t>
            </a:r>
            <a:r>
              <a:rPr lang="en-US" b="0" i="0" dirty="0" err="1">
                <a:solidFill>
                  <a:srgbClr val="1F1F1F"/>
                </a:solidFill>
                <a:latin typeface="Roboto"/>
                <a:ea typeface="Roboto"/>
                <a:cs typeface="Roboto"/>
                <a:sym typeface="Roboto"/>
              </a:rPr>
              <a:t>all_wells_fargo_indices</a:t>
            </a:r>
            <a:r>
              <a:rPr lang="en-US" b="0" i="0" dirty="0">
                <a:solidFill>
                  <a:srgbClr val="1F1F1F"/>
                </a:solidFill>
                <a:latin typeface="Roboto"/>
                <a:ea typeface="Roboto"/>
                <a:cs typeface="Roboto"/>
                <a:sym typeface="Roboto"/>
              </a:rPr>
              <a:t> set.</a:t>
            </a:r>
            <a:endParaRPr dirty="0"/>
          </a:p>
          <a:p>
            <a:pPr marL="0" lvl="0" indent="-76200" algn="l" rtl="0">
              <a:spcBef>
                <a:spcPts val="0"/>
              </a:spcBef>
              <a:spcAft>
                <a:spcPts val="0"/>
              </a:spcAft>
              <a:buClr>
                <a:srgbClr val="1F1F1F"/>
              </a:buClr>
              <a:buSzPts val="1200"/>
              <a:buFont typeface="Arial"/>
              <a:buChar char="•"/>
            </a:pPr>
            <a:r>
              <a:rPr lang="en-US" b="0" i="1" dirty="0">
                <a:solidFill>
                  <a:srgbClr val="1F1F1F"/>
                </a:solidFill>
                <a:latin typeface="Roboto"/>
                <a:ea typeface="Roboto"/>
                <a:cs typeface="Roboto"/>
                <a:sym typeface="Roboto"/>
              </a:rPr>
              <a:t>4. Reporting Unmatched Transactions*</a:t>
            </a:r>
            <a:endParaRPr b="0" i="0" dirty="0">
              <a:solidFill>
                <a:srgbClr val="1F1F1F"/>
              </a:solidFill>
              <a:latin typeface="Roboto"/>
              <a:ea typeface="Roboto"/>
              <a:cs typeface="Roboto"/>
              <a:sym typeface="Roboto"/>
            </a:endParaRPr>
          </a:p>
          <a:p>
            <a:pPr marL="0" lvl="0" indent="-76200" algn="l" rtl="0">
              <a:spcBef>
                <a:spcPts val="0"/>
              </a:spcBef>
              <a:spcAft>
                <a:spcPts val="0"/>
              </a:spcAft>
              <a:buClr>
                <a:srgbClr val="1F1F1F"/>
              </a:buClr>
              <a:buSzPts val="1200"/>
              <a:buFont typeface="Arial"/>
              <a:buChar char="•"/>
            </a:pPr>
            <a:r>
              <a:rPr lang="en-US" b="0" i="0" dirty="0" err="1">
                <a:solidFill>
                  <a:srgbClr val="1F1F1F"/>
                </a:solidFill>
                <a:latin typeface="Roboto"/>
                <a:ea typeface="Roboto"/>
                <a:cs typeface="Roboto"/>
                <a:sym typeface="Roboto"/>
              </a:rPr>
              <a:t>unmatched_wells_fargo</a:t>
            </a:r>
            <a:r>
              <a:rPr lang="en-US" b="0" i="0" dirty="0">
                <a:solidFill>
                  <a:srgbClr val="1F1F1F"/>
                </a:solidFill>
                <a:latin typeface="Roboto"/>
                <a:ea typeface="Roboto"/>
                <a:cs typeface="Roboto"/>
                <a:sym typeface="Roboto"/>
              </a:rPr>
              <a:t> =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a:t>
            </a:r>
            <a:r>
              <a:rPr lang="en-US" b="0" i="0" dirty="0" err="1">
                <a:solidFill>
                  <a:srgbClr val="1F1F1F"/>
                </a:solidFill>
                <a:latin typeface="Roboto"/>
                <a:ea typeface="Roboto"/>
                <a:cs typeface="Roboto"/>
                <a:sym typeface="Roboto"/>
              </a:rPr>
              <a:t>Wells_Fargo.index.isin</a:t>
            </a:r>
            <a:r>
              <a:rPr lang="en-US" b="0" i="0" dirty="0">
                <a:solidFill>
                  <a:srgbClr val="1F1F1F"/>
                </a:solidFill>
                <a:latin typeface="Roboto"/>
                <a:ea typeface="Roboto"/>
                <a:cs typeface="Roboto"/>
                <a:sym typeface="Roboto"/>
              </a:rPr>
              <a:t>(</a:t>
            </a:r>
            <a:r>
              <a:rPr lang="en-US" b="0" i="0" dirty="0" err="1">
                <a:solidFill>
                  <a:srgbClr val="1F1F1F"/>
                </a:solidFill>
                <a:latin typeface="Roboto"/>
                <a:ea typeface="Roboto"/>
                <a:cs typeface="Roboto"/>
                <a:sym typeface="Roboto"/>
              </a:rPr>
              <a:t>all_wells_fargo_indices</a:t>
            </a:r>
            <a:r>
              <a:rPr lang="en-US" b="0" i="0" dirty="0">
                <a:solidFill>
                  <a:srgbClr val="1F1F1F"/>
                </a:solidFill>
                <a:latin typeface="Roboto"/>
                <a:ea typeface="Roboto"/>
                <a:cs typeface="Roboto"/>
                <a:sym typeface="Roboto"/>
              </a:rPr>
              <a:t>)]: After the matching process is complete, this line filters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a:t>
            </a:r>
            <a:r>
              <a:rPr lang="en-US" b="0" i="0" dirty="0" err="1">
                <a:solidFill>
                  <a:srgbClr val="1F1F1F"/>
                </a:solidFill>
                <a:latin typeface="Roboto"/>
                <a:ea typeface="Roboto"/>
                <a:cs typeface="Roboto"/>
                <a:sym typeface="Roboto"/>
              </a:rPr>
              <a:t>DataFrame</a:t>
            </a:r>
            <a:r>
              <a:rPr lang="en-US" b="0" i="0" dirty="0">
                <a:solidFill>
                  <a:srgbClr val="1F1F1F"/>
                </a:solidFill>
                <a:latin typeface="Roboto"/>
                <a:ea typeface="Roboto"/>
                <a:cs typeface="Roboto"/>
                <a:sym typeface="Roboto"/>
              </a:rPr>
              <a:t> to include only the transactions whose indices are still present in the </a:t>
            </a:r>
            <a:r>
              <a:rPr lang="en-US" b="0" i="0" dirty="0" err="1">
                <a:solidFill>
                  <a:srgbClr val="1F1F1F"/>
                </a:solidFill>
                <a:latin typeface="Roboto"/>
                <a:ea typeface="Roboto"/>
                <a:cs typeface="Roboto"/>
                <a:sym typeface="Roboto"/>
              </a:rPr>
              <a:t>all_wells_fargo_indices</a:t>
            </a:r>
            <a:r>
              <a:rPr lang="en-US" b="0" i="0" dirty="0">
                <a:solidFill>
                  <a:srgbClr val="1F1F1F"/>
                </a:solidFill>
                <a:latin typeface="Roboto"/>
                <a:ea typeface="Roboto"/>
                <a:cs typeface="Roboto"/>
                <a:sym typeface="Roboto"/>
              </a:rPr>
              <a:t> set (meaning they were never matched).</a:t>
            </a:r>
            <a:endParaRPr dirty="0"/>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print("Unmatched Wells Fargo Transactions:"): Prints a header for the unmatched transactions.</a:t>
            </a:r>
            <a:endParaRPr dirty="0"/>
          </a:p>
          <a:p>
            <a:pPr marL="0" lvl="0" indent="-76200" algn="l" rtl="0">
              <a:spcBef>
                <a:spcPts val="0"/>
              </a:spcBef>
              <a:spcAft>
                <a:spcPts val="0"/>
              </a:spcAft>
              <a:buClr>
                <a:srgbClr val="1F1F1F"/>
              </a:buClr>
              <a:buSzPts val="1200"/>
              <a:buFont typeface="Arial"/>
              <a:buChar char="•"/>
            </a:pPr>
            <a:r>
              <a:rPr lang="en-US" b="0" i="0" dirty="0">
                <a:solidFill>
                  <a:srgbClr val="1F1F1F"/>
                </a:solidFill>
                <a:latin typeface="Roboto"/>
                <a:ea typeface="Roboto"/>
                <a:cs typeface="Roboto"/>
                <a:sym typeface="Roboto"/>
              </a:rPr>
              <a:t>print(</a:t>
            </a:r>
            <a:r>
              <a:rPr lang="en-US" b="0" i="0" dirty="0" err="1">
                <a:solidFill>
                  <a:srgbClr val="1F1F1F"/>
                </a:solidFill>
                <a:latin typeface="Roboto"/>
                <a:ea typeface="Roboto"/>
                <a:cs typeface="Roboto"/>
                <a:sym typeface="Roboto"/>
              </a:rPr>
              <a:t>unmatched_wells_fargo</a:t>
            </a:r>
            <a:r>
              <a:rPr lang="en-US" b="0" i="0" dirty="0">
                <a:solidFill>
                  <a:srgbClr val="1F1F1F"/>
                </a:solidFill>
                <a:latin typeface="Roboto"/>
                <a:ea typeface="Roboto"/>
                <a:cs typeface="Roboto"/>
                <a:sym typeface="Roboto"/>
              </a:rPr>
              <a:t>): Prints the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that were not matched to any Athena transaction.</a:t>
            </a:r>
            <a:endParaRPr dirty="0"/>
          </a:p>
          <a:p>
            <a:pPr marL="0" lvl="0" indent="0" algn="l" rtl="0">
              <a:spcBef>
                <a:spcPts val="0"/>
              </a:spcBef>
              <a:spcAft>
                <a:spcPts val="0"/>
              </a:spcAft>
              <a:buNone/>
            </a:pPr>
            <a:r>
              <a:rPr lang="en-US" b="1" i="0" dirty="0">
                <a:solidFill>
                  <a:srgbClr val="1F1F1F"/>
                </a:solidFill>
                <a:latin typeface="Roboto"/>
                <a:ea typeface="Roboto"/>
                <a:cs typeface="Roboto"/>
                <a:sym typeface="Roboto"/>
              </a:rPr>
              <a:t>In Summary</a:t>
            </a:r>
            <a:endParaRPr b="0" i="0" dirty="0">
              <a:solidFill>
                <a:srgbClr val="1F1F1F"/>
              </a:solidFill>
              <a:latin typeface="Roboto"/>
              <a:ea typeface="Roboto"/>
              <a:cs typeface="Roboto"/>
              <a:sym typeface="Roboto"/>
            </a:endParaRPr>
          </a:p>
          <a:p>
            <a:pPr marL="0" lvl="0" indent="0" algn="l" rtl="0">
              <a:spcBef>
                <a:spcPts val="0"/>
              </a:spcBef>
              <a:spcAft>
                <a:spcPts val="0"/>
              </a:spcAft>
              <a:buNone/>
            </a:pPr>
            <a:r>
              <a:rPr lang="en-US" b="0" i="0" dirty="0">
                <a:solidFill>
                  <a:srgbClr val="1F1F1F"/>
                </a:solidFill>
                <a:latin typeface="Roboto"/>
                <a:ea typeface="Roboto"/>
                <a:cs typeface="Roboto"/>
                <a:sym typeface="Roboto"/>
              </a:rPr>
              <a:t>This code block efficiently:</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Matches transactions:</a:t>
            </a:r>
            <a:r>
              <a:rPr lang="en-US" b="0" i="0" dirty="0">
                <a:solidFill>
                  <a:srgbClr val="1F1F1F"/>
                </a:solidFill>
                <a:latin typeface="Roboto"/>
                <a:ea typeface="Roboto"/>
                <a:cs typeface="Roboto"/>
                <a:sym typeface="Roboto"/>
              </a:rPr>
              <a:t> Iterates through Athena transactions and attempts to match them with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within a date range.</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Manages indices:</a:t>
            </a:r>
            <a:r>
              <a:rPr lang="en-US" b="0" i="0" dirty="0">
                <a:solidFill>
                  <a:srgbClr val="1F1F1F"/>
                </a:solidFill>
                <a:latin typeface="Roboto"/>
                <a:ea typeface="Roboto"/>
                <a:cs typeface="Roboto"/>
                <a:sym typeface="Roboto"/>
              </a:rPr>
              <a:t> Prevents double-counting of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by keeping track of used indices.</a:t>
            </a:r>
            <a:endParaRPr dirty="0"/>
          </a:p>
          <a:p>
            <a:pPr marL="0" lvl="0" indent="-76200" algn="l" rtl="0">
              <a:spcBef>
                <a:spcPts val="0"/>
              </a:spcBef>
              <a:spcAft>
                <a:spcPts val="0"/>
              </a:spcAft>
              <a:buClr>
                <a:srgbClr val="1F1F1F"/>
              </a:buClr>
              <a:buSzPts val="1200"/>
              <a:buFont typeface="Play"/>
              <a:buAutoNum type="arabicPeriod"/>
            </a:pPr>
            <a:r>
              <a:rPr lang="en-US" b="1" i="0" dirty="0">
                <a:solidFill>
                  <a:srgbClr val="1F1F1F"/>
                </a:solidFill>
                <a:latin typeface="Roboto"/>
                <a:ea typeface="Roboto"/>
                <a:cs typeface="Roboto"/>
                <a:sym typeface="Roboto"/>
              </a:rPr>
              <a:t>Identifies unmatched data:</a:t>
            </a:r>
            <a:r>
              <a:rPr lang="en-US" b="0" i="0" dirty="0">
                <a:solidFill>
                  <a:srgbClr val="1F1F1F"/>
                </a:solidFill>
                <a:latin typeface="Roboto"/>
                <a:ea typeface="Roboto"/>
                <a:cs typeface="Roboto"/>
                <a:sym typeface="Roboto"/>
              </a:rPr>
              <a:t> Determines and reports which </a:t>
            </a:r>
            <a:r>
              <a:rPr lang="en-US" b="0" i="0" dirty="0" err="1">
                <a:solidFill>
                  <a:srgbClr val="1F1F1F"/>
                </a:solidFill>
                <a:latin typeface="Roboto"/>
                <a:ea typeface="Roboto"/>
                <a:cs typeface="Roboto"/>
                <a:sym typeface="Roboto"/>
              </a:rPr>
              <a:t>Wells_Fargo</a:t>
            </a:r>
            <a:r>
              <a:rPr lang="en-US" b="0" i="0" dirty="0">
                <a:solidFill>
                  <a:srgbClr val="1F1F1F"/>
                </a:solidFill>
                <a:latin typeface="Roboto"/>
                <a:ea typeface="Roboto"/>
                <a:cs typeface="Roboto"/>
                <a:sym typeface="Roboto"/>
              </a:rPr>
              <a:t> transactions remain unmatched after the matching process.</a:t>
            </a:r>
            <a:endParaRPr dirty="0"/>
          </a:p>
          <a:p>
            <a:pPr marL="0" lvl="0" indent="0" algn="l" rtl="0">
              <a:spcBef>
                <a:spcPts val="0"/>
              </a:spcBef>
              <a:spcAft>
                <a:spcPts val="0"/>
              </a:spcAft>
              <a:buNone/>
            </a:pPr>
            <a:r>
              <a:rPr lang="en-US" b="0" i="0" dirty="0">
                <a:solidFill>
                  <a:srgbClr val="1F1F1F"/>
                </a:solidFill>
                <a:latin typeface="Roboto"/>
                <a:ea typeface="Roboto"/>
                <a:cs typeface="Roboto"/>
                <a:sym typeface="Roboto"/>
              </a:rPr>
              <a:t>This code is designed to handle the complexities of comparing two datasets for matching purposes, ensuring that matches are made logically and that unmatched data is clearly identified.</a:t>
            </a:r>
            <a:endParaRPr dirty="0"/>
          </a:p>
          <a:p>
            <a:pPr marL="0" lvl="0" indent="0" algn="l" rtl="0">
              <a:spcBef>
                <a:spcPts val="0"/>
              </a:spcBef>
              <a:spcAft>
                <a:spcPts val="0"/>
              </a:spcAft>
              <a:buNone/>
            </a:pPr>
            <a:endParaRPr dirty="0"/>
          </a:p>
        </p:txBody>
      </p:sp>
      <p:sp>
        <p:nvSpPr>
          <p:cNvPr id="209" name="Google Shape;20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rtl="0">
              <a:spcAft>
                <a:spcPts val="600"/>
              </a:spcAft>
            </a:pPr>
            <a:r>
              <a:rPr lang="en-US" sz="1800" b="1" i="0" u="none" strike="noStrike" dirty="0">
                <a:solidFill>
                  <a:srgbClr val="1B1C1D"/>
                </a:solidFill>
                <a:effectLst/>
                <a:latin typeface="Arial" panose="020B0604020202020204" pitchFamily="34" charset="0"/>
              </a:rPr>
              <a:t>K-means Clustering</a:t>
            </a:r>
            <a:endParaRPr lang="en-US" b="0" dirty="0">
              <a:effectLst/>
            </a:endParaRPr>
          </a:p>
          <a:p>
            <a:pPr rtl="0" fontAlgn="base">
              <a:spcBef>
                <a:spcPts val="600"/>
              </a:spcBef>
              <a:buFont typeface="+mj-lt"/>
              <a:buAutoNum type="arabicPeriod"/>
            </a:pPr>
            <a:r>
              <a:rPr lang="en-US" sz="1800" b="1" i="0" u="none" strike="noStrike" dirty="0">
                <a:solidFill>
                  <a:srgbClr val="1B1C1D"/>
                </a:solidFill>
                <a:effectLst/>
                <a:latin typeface="Arial" panose="020B0604020202020204" pitchFamily="34" charset="0"/>
              </a:rPr>
              <a:t>Data Preparation: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Focused on the Amount and date columns from both the Athena and Wells Fargo datasets.</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Applied TF-IDF vectorization to the Type column in Athena and Transaction detail in Wells Fargo to capture textual information.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Amount column was standardized using </a:t>
            </a:r>
            <a:r>
              <a:rPr lang="en-US" sz="1800" b="0" i="0" u="none" strike="noStrike" dirty="0" err="1">
                <a:solidFill>
                  <a:srgbClr val="1B1C1D"/>
                </a:solidFill>
                <a:effectLst/>
                <a:latin typeface="Arial" panose="020B0604020202020204" pitchFamily="34" charset="0"/>
              </a:rPr>
              <a:t>StandardScaler</a:t>
            </a:r>
            <a:r>
              <a:rPr lang="en-US" sz="1800" b="0" i="0" u="none" strike="noStrike" dirty="0">
                <a:solidFill>
                  <a:srgbClr val="1B1C1D"/>
                </a:solidFill>
                <a:effectLst/>
                <a:latin typeface="Arial" panose="020B0604020202020204" pitchFamily="34" charset="0"/>
              </a:rPr>
              <a:t> to ensure both features contribute equally to distance calculations.</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startAt="2"/>
            </a:pPr>
            <a:r>
              <a:rPr lang="en-US" sz="1800" b="1" i="0" u="none" strike="noStrike" dirty="0">
                <a:solidFill>
                  <a:srgbClr val="1B1C1D"/>
                </a:solidFill>
                <a:effectLst/>
                <a:latin typeface="Arial" panose="020B0604020202020204" pitchFamily="34" charset="0"/>
              </a:rPr>
              <a:t>Clustering:</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K-means clustering with k = 5 (5 clusters) on the combined features.</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algorithm assigned each transaction in both datasets to one of the 5 clusters based on feature similarity.</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startAt="3"/>
            </a:pPr>
            <a:r>
              <a:rPr lang="en-US" sz="1800" b="1" i="0" u="none" strike="noStrike" dirty="0">
                <a:solidFill>
                  <a:srgbClr val="1B1C1D"/>
                </a:solidFill>
                <a:effectLst/>
                <a:latin typeface="Arial" panose="020B0604020202020204" pitchFamily="34" charset="0"/>
              </a:rPr>
              <a:t>Visualization: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Created a scatter plots to visualize the cluster distribution, with scaled Amount on the x-axis and dataset source (Athena or Wells Fargo) on the y-axis.</a:t>
            </a:r>
            <a:endParaRPr lang="en-US" sz="1800" b="0" i="0" u="none" strike="noStrike" dirty="0">
              <a:solidFill>
                <a:srgbClr val="000000"/>
              </a:solidFill>
              <a:effectLst/>
              <a:latin typeface="Arial" panose="020B0604020202020204" pitchFamily="34" charset="0"/>
            </a:endParaRPr>
          </a:p>
          <a:p>
            <a:pPr marL="104775" rtl="0" fontAlgn="base">
              <a:spcAft>
                <a:spcPts val="600"/>
              </a:spcAft>
              <a:buFont typeface="Arial" panose="020B0604020202020204" pitchFamily="34" charset="0"/>
              <a:buChar char="•"/>
            </a:pPr>
            <a:r>
              <a:rPr lang="en-US" sz="1800" b="0" i="0" u="none" strike="noStrike" dirty="0">
                <a:solidFill>
                  <a:srgbClr val="1B1C1D"/>
                </a:solidFill>
                <a:effectLst/>
                <a:latin typeface="Arial" panose="020B0604020202020204" pitchFamily="34" charset="0"/>
              </a:rPr>
              <a:t>Bar charts were used to compare the number of transactions in each cluster for both datasets.</a:t>
            </a:r>
            <a:endParaRPr lang="en-US" sz="1800" b="0" i="0" u="none" strike="noStrike" dirty="0">
              <a:solidFill>
                <a:srgbClr val="000000"/>
              </a:solidFill>
              <a:effectLst/>
              <a:latin typeface="Arial" panose="020B0604020202020204" pitchFamily="34" charset="0"/>
            </a:endParaRPr>
          </a:p>
          <a:p>
            <a:pPr rtl="0">
              <a:spcBef>
                <a:spcPts val="1200"/>
              </a:spcBef>
              <a:spcAft>
                <a:spcPts val="600"/>
              </a:spcAft>
            </a:pPr>
            <a:r>
              <a:rPr lang="en-US" sz="1800" b="1" i="0" u="none" strike="noStrike" dirty="0">
                <a:solidFill>
                  <a:srgbClr val="1B1C1D"/>
                </a:solidFill>
                <a:effectLst/>
                <a:latin typeface="Arial" panose="020B0604020202020204" pitchFamily="34" charset="0"/>
              </a:rPr>
              <a:t>Analysis:</a:t>
            </a:r>
            <a:endParaRPr lang="en-US" b="0" dirty="0">
              <a:effectLst/>
            </a:endParaRPr>
          </a:p>
          <a:p>
            <a:pPr rtl="0" fontAlgn="base">
              <a:spcBef>
                <a:spcPts val="600"/>
              </a:spcBef>
              <a:buFont typeface="Arial" panose="020B0604020202020204" pitchFamily="34" charset="0"/>
              <a:buChar char="•"/>
            </a:pPr>
            <a:r>
              <a:rPr lang="en-US" sz="1800" b="1" i="0" u="none" strike="noStrike" dirty="0">
                <a:solidFill>
                  <a:srgbClr val="1B1C1D"/>
                </a:solidFill>
                <a:effectLst/>
                <a:latin typeface="Arial" panose="020B0604020202020204" pitchFamily="34" charset="0"/>
              </a:rPr>
              <a:t>Cluster Statistics:</a:t>
            </a:r>
            <a:r>
              <a:rPr lang="en-US" sz="1800" b="0" i="0" u="none" strike="noStrike" dirty="0">
                <a:solidFill>
                  <a:srgbClr val="1B1C1D"/>
                </a:solidFill>
                <a:effectLst/>
                <a:latin typeface="Arial" panose="020B0604020202020204" pitchFamily="34" charset="0"/>
              </a:rPr>
              <a:t> I calculated statistics (mean, standard deviation, min, max, count) for the Amount within each cluster for both datasets. This helps understand the characteristics of transactions in each cluster. However, I found not useful for this project or for what </a:t>
            </a:r>
            <a:r>
              <a:rPr lang="en-US" sz="1800" b="0" i="0" u="none" strike="noStrike" dirty="0" err="1">
                <a:solidFill>
                  <a:srgbClr val="1B1C1D"/>
                </a:solidFill>
                <a:effectLst/>
                <a:latin typeface="Arial" panose="020B0604020202020204" pitchFamily="34" charset="0"/>
              </a:rPr>
              <a:t>Im</a:t>
            </a:r>
            <a:r>
              <a:rPr lang="en-US" sz="1800" b="0" i="0" u="none" strike="noStrike" dirty="0">
                <a:solidFill>
                  <a:srgbClr val="1B1C1D"/>
                </a:solidFill>
                <a:effectLst/>
                <a:latin typeface="Arial" panose="020B0604020202020204" pitchFamily="34" charset="0"/>
              </a:rPr>
              <a:t> trying to achieve. </a:t>
            </a:r>
            <a:endParaRPr lang="en-US" sz="1800" b="0"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US" sz="1800" b="1" i="0" u="none" strike="noStrike" dirty="0">
                <a:solidFill>
                  <a:srgbClr val="1B1C1D"/>
                </a:solidFill>
                <a:effectLst/>
                <a:latin typeface="Arial" panose="020B0604020202020204" pitchFamily="34" charset="0"/>
              </a:rPr>
              <a:t>Cluster Comparison:</a:t>
            </a:r>
            <a:r>
              <a:rPr lang="en-US" sz="1800" b="0" i="0" u="none" strike="noStrike" dirty="0">
                <a:solidFill>
                  <a:srgbClr val="1B1C1D"/>
                </a:solidFill>
                <a:effectLst/>
                <a:latin typeface="Arial" panose="020B0604020202020204" pitchFamily="34" charset="0"/>
              </a:rPr>
              <a:t> You compared cluster statistics between Athena and Wells Fargo to identify similarities or differences in transaction patterns across clusters.</a:t>
            </a:r>
            <a:endParaRPr lang="en-US" sz="1800" b="0"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US" sz="1800" b="1" i="0" u="none" strike="noStrike" dirty="0">
                <a:solidFill>
                  <a:srgbClr val="1B1C1D"/>
                </a:solidFill>
                <a:effectLst/>
                <a:latin typeface="Arial" panose="020B0604020202020204" pitchFamily="34" charset="0"/>
              </a:rPr>
              <a:t>Transaction Distribution:</a:t>
            </a:r>
            <a:r>
              <a:rPr lang="en-US" sz="1800" b="0" i="0" u="none" strike="noStrike" dirty="0">
                <a:solidFill>
                  <a:srgbClr val="1B1C1D"/>
                </a:solidFill>
                <a:effectLst/>
                <a:latin typeface="Arial" panose="020B0604020202020204" pitchFamily="34" charset="0"/>
              </a:rPr>
              <a:t> You examined the distribution of transactions within clusters to see if there are any dominant transaction types or patterns associated with specific clusters.</a:t>
            </a:r>
            <a:endParaRPr lang="en-US" sz="1800" b="0" i="0" u="none" strike="noStrike" dirty="0">
              <a:solidFill>
                <a:srgbClr val="000000"/>
              </a:solidFill>
              <a:effectLst/>
              <a:latin typeface="Arial" panose="020B0604020202020204" pitchFamily="34" charset="0"/>
            </a:endParaRPr>
          </a:p>
          <a:p>
            <a:pPr rtl="0" fontAlgn="base">
              <a:spcAft>
                <a:spcPts val="600"/>
              </a:spcAft>
              <a:buFont typeface="Arial" panose="020B0604020202020204" pitchFamily="34" charset="0"/>
              <a:buChar char="•"/>
            </a:pPr>
            <a:r>
              <a:rPr lang="en-US" sz="1800" b="1" i="0" u="none" strike="noStrike" dirty="0">
                <a:solidFill>
                  <a:srgbClr val="1B1C1D"/>
                </a:solidFill>
                <a:effectLst/>
                <a:latin typeface="Arial" panose="020B0604020202020204" pitchFamily="34" charset="0"/>
              </a:rPr>
              <a:t>Outlier Detection:</a:t>
            </a:r>
            <a:r>
              <a:rPr lang="en-US" sz="1800" b="0" i="0" u="none" strike="noStrike" dirty="0">
                <a:solidFill>
                  <a:srgbClr val="1B1C1D"/>
                </a:solidFill>
                <a:effectLst/>
                <a:latin typeface="Arial" panose="020B0604020202020204" pitchFamily="34" charset="0"/>
              </a:rPr>
              <a:t> You used z-scores to identify outliers within each cluster, which could indicate unusual or potentially fraudulent transactions.</a:t>
            </a:r>
            <a:endParaRPr lang="en-US" sz="1800" b="0" i="0" u="none" strike="noStrike" dirty="0">
              <a:solidFill>
                <a:srgbClr val="000000"/>
              </a:solidFill>
              <a:effectLst/>
              <a:latin typeface="Arial" panose="020B0604020202020204" pitchFamily="34" charset="0"/>
            </a:endParaRPr>
          </a:p>
          <a:p>
            <a:pPr rtl="0">
              <a:spcBef>
                <a:spcPts val="1200"/>
              </a:spcBef>
              <a:spcAft>
                <a:spcPts val="600"/>
              </a:spcAft>
            </a:pPr>
            <a:r>
              <a:rPr lang="en-US" sz="1800" b="1" i="0" u="none" strike="noStrike" dirty="0">
                <a:solidFill>
                  <a:srgbClr val="1B1C1D"/>
                </a:solidFill>
                <a:effectLst/>
                <a:latin typeface="Arial" panose="020B0604020202020204" pitchFamily="34" charset="0"/>
              </a:rPr>
              <a:t>Random Forest</a:t>
            </a:r>
            <a:endParaRPr lang="en-US" b="0" dirty="0">
              <a:effectLst/>
            </a:endParaRPr>
          </a:p>
          <a:p>
            <a:pPr rtl="0" fontAlgn="base">
              <a:spcBef>
                <a:spcPts val="600"/>
              </a:spcBef>
              <a:buFont typeface="+mj-lt"/>
              <a:buAutoNum type="arabicPeriod"/>
            </a:pPr>
            <a:r>
              <a:rPr lang="en-US" sz="1800" b="1" i="0" u="none" strike="noStrike" dirty="0">
                <a:solidFill>
                  <a:srgbClr val="1B1C1D"/>
                </a:solidFill>
                <a:effectLst/>
                <a:latin typeface="Arial" panose="020B0604020202020204" pitchFamily="34" charset="0"/>
              </a:rPr>
              <a:t>Data Preparation: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I used the </a:t>
            </a:r>
            <a:r>
              <a:rPr lang="en-US" sz="1800" b="0" i="0" u="none" strike="noStrike" dirty="0" err="1">
                <a:solidFill>
                  <a:srgbClr val="1B1C1D"/>
                </a:solidFill>
                <a:effectLst/>
                <a:latin typeface="Arial" panose="020B0604020202020204" pitchFamily="34" charset="0"/>
              </a:rPr>
              <a:t>match_results</a:t>
            </a:r>
            <a:r>
              <a:rPr lang="en-US" sz="1800" b="0" i="0" u="none" strike="noStrike" dirty="0">
                <a:solidFill>
                  <a:srgbClr val="1B1C1D"/>
                </a:solidFill>
                <a:effectLst/>
                <a:latin typeface="Arial" panose="020B0604020202020204" pitchFamily="34" charset="0"/>
              </a:rPr>
              <a:t> from your previous matching process to create a labeled dataset for training the model.</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Athena Amount and Description columns were extracted from the </a:t>
            </a:r>
            <a:r>
              <a:rPr lang="en-US" sz="1800" b="0" i="0" u="none" strike="noStrike" dirty="0" err="1">
                <a:solidFill>
                  <a:srgbClr val="1B1C1D"/>
                </a:solidFill>
                <a:effectLst/>
                <a:latin typeface="Arial" panose="020B0604020202020204" pitchFamily="34" charset="0"/>
              </a:rPr>
              <a:t>match_results</a:t>
            </a:r>
            <a:r>
              <a:rPr lang="en-US" sz="1800" b="0" i="0" u="none" strike="noStrike" dirty="0">
                <a:solidFill>
                  <a:srgbClr val="1B1C1D"/>
                </a:solidFill>
                <a:effectLst/>
                <a:latin typeface="Arial" panose="020B0604020202020204" pitchFamily="34" charset="0"/>
              </a:rPr>
              <a:t>.</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TF-IDF vectorization was applied to the Description column to capture textual information.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Athena Amount was standardized using </a:t>
            </a:r>
            <a:r>
              <a:rPr lang="en-US" sz="1800" b="0" i="0" u="none" strike="noStrike" dirty="0" err="1">
                <a:solidFill>
                  <a:srgbClr val="1B1C1D"/>
                </a:solidFill>
                <a:effectLst/>
                <a:latin typeface="Arial" panose="020B0604020202020204" pitchFamily="34" charset="0"/>
              </a:rPr>
              <a:t>StandardScaler</a:t>
            </a:r>
            <a:r>
              <a:rPr lang="en-US" sz="1800" b="0" i="0" u="none" strike="noStrike" dirty="0">
                <a:solidFill>
                  <a:srgbClr val="1B1C1D"/>
                </a:solidFill>
                <a:effectLst/>
                <a:latin typeface="Arial" panose="020B0604020202020204" pitchFamily="34" charset="0"/>
              </a:rPr>
              <a:t>.</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startAt="2"/>
            </a:pPr>
            <a:r>
              <a:rPr lang="en-US" sz="1800" b="1" i="0" u="none" strike="noStrike" dirty="0">
                <a:solidFill>
                  <a:srgbClr val="1B1C1D"/>
                </a:solidFill>
                <a:effectLst/>
                <a:latin typeface="Arial" panose="020B0604020202020204" pitchFamily="34" charset="0"/>
              </a:rPr>
              <a:t>Model Training:</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Trained a random forest classifier with </a:t>
            </a:r>
            <a:r>
              <a:rPr lang="en-US" sz="1800" b="0" i="0" u="none" strike="noStrike" dirty="0" err="1">
                <a:solidFill>
                  <a:srgbClr val="1B1C1D"/>
                </a:solidFill>
                <a:effectLst/>
                <a:latin typeface="Arial" panose="020B0604020202020204" pitchFamily="34" charset="0"/>
              </a:rPr>
              <a:t>random_state</a:t>
            </a:r>
            <a:r>
              <a:rPr lang="en-US" sz="1800" b="0" i="0" u="none" strike="noStrike" dirty="0">
                <a:solidFill>
                  <a:srgbClr val="1B1C1D"/>
                </a:solidFill>
                <a:effectLst/>
                <a:latin typeface="Arial" panose="020B0604020202020204" pitchFamily="34" charset="0"/>
              </a:rPr>
              <a:t> = 42 for reproducibility.</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Used </a:t>
            </a:r>
            <a:r>
              <a:rPr lang="en-US" sz="1800" b="0" i="0" u="none" strike="noStrike" dirty="0" err="1">
                <a:solidFill>
                  <a:srgbClr val="1B1C1D"/>
                </a:solidFill>
                <a:effectLst/>
                <a:latin typeface="Arial" panose="020B0604020202020204" pitchFamily="34" charset="0"/>
              </a:rPr>
              <a:t>GridSearchCV</a:t>
            </a:r>
            <a:r>
              <a:rPr lang="en-US" sz="1800" b="0" i="0" u="none" strike="noStrike" dirty="0">
                <a:solidFill>
                  <a:srgbClr val="1B1C1D"/>
                </a:solidFill>
                <a:effectLst/>
                <a:latin typeface="Arial" panose="020B0604020202020204" pitchFamily="34" charset="0"/>
              </a:rPr>
              <a:t> to tune the </a:t>
            </a:r>
            <a:r>
              <a:rPr lang="en-US" sz="1800" b="0" i="0" u="none" strike="noStrike" dirty="0" err="1">
                <a:solidFill>
                  <a:srgbClr val="1B1C1D"/>
                </a:solidFill>
                <a:effectLst/>
                <a:latin typeface="Arial" panose="020B0604020202020204" pitchFamily="34" charset="0"/>
              </a:rPr>
              <a:t>n_estimators</a:t>
            </a:r>
            <a:r>
              <a:rPr lang="en-US" sz="1800" b="0" i="0" u="none" strike="noStrike" dirty="0">
                <a:solidFill>
                  <a:srgbClr val="1B1C1D"/>
                </a:solidFill>
                <a:effectLst/>
                <a:latin typeface="Arial" panose="020B0604020202020204" pitchFamily="34" charset="0"/>
              </a:rPr>
              <a:t> hyperparameter (number of trees) with values [100, 200, 300].</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model was evaluated on a validation set, and the best-performing model based on validation accuracy was selected.</a:t>
            </a:r>
            <a:endParaRPr lang="en-US" sz="1800" b="0" i="0" u="none" strike="noStrike" dirty="0">
              <a:solidFill>
                <a:srgbClr val="000000"/>
              </a:solidFill>
              <a:effectLst/>
              <a:latin typeface="Arial" panose="020B0604020202020204" pitchFamily="34" charset="0"/>
            </a:endParaRPr>
          </a:p>
          <a:p>
            <a:pPr rtl="0" fontAlgn="base">
              <a:buFont typeface="+mj-lt"/>
              <a:buAutoNum type="arabicPeriod" startAt="3"/>
            </a:pPr>
            <a:r>
              <a:rPr lang="en-US" sz="1800" b="1" i="0" u="none" strike="noStrike" dirty="0">
                <a:solidFill>
                  <a:srgbClr val="1B1C1D"/>
                </a:solidFill>
                <a:effectLst/>
                <a:latin typeface="Arial" panose="020B0604020202020204" pitchFamily="34" charset="0"/>
              </a:rPr>
              <a:t>Prediction:</a:t>
            </a:r>
            <a:endParaRPr lang="en-US" sz="1800" b="0" i="0" u="none" strike="noStrike" dirty="0">
              <a:solidFill>
                <a:srgbClr val="000000"/>
              </a:solidFill>
              <a:effectLst/>
              <a:latin typeface="Arial" panose="020B0604020202020204" pitchFamily="34" charset="0"/>
            </a:endParaRPr>
          </a:p>
          <a:p>
            <a:pPr marL="104775"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I created a </a:t>
            </a:r>
            <a:r>
              <a:rPr lang="en-US" sz="1800" b="0" i="0" u="none" strike="noStrike" dirty="0" err="1">
                <a:solidFill>
                  <a:srgbClr val="1B1C1D"/>
                </a:solidFill>
                <a:effectLst/>
                <a:latin typeface="Arial" panose="020B0604020202020204" pitchFamily="34" charset="0"/>
              </a:rPr>
              <a:t>predict_match</a:t>
            </a:r>
            <a:r>
              <a:rPr lang="en-US" sz="1800" b="0" i="0" u="none" strike="noStrike" dirty="0">
                <a:solidFill>
                  <a:srgbClr val="1B1C1D"/>
                </a:solidFill>
                <a:effectLst/>
                <a:latin typeface="Arial" panose="020B0604020202020204" pitchFamily="34" charset="0"/>
              </a:rPr>
              <a:t> function to predict whether two transactions are a match based on the trained model.</a:t>
            </a:r>
            <a:endParaRPr lang="en-US" sz="1800" b="0" i="0" u="none" strike="noStrike" dirty="0">
              <a:solidFill>
                <a:srgbClr val="000000"/>
              </a:solidFill>
              <a:effectLst/>
              <a:latin typeface="Arial" panose="020B0604020202020204" pitchFamily="34" charset="0"/>
            </a:endParaRPr>
          </a:p>
          <a:p>
            <a:pPr marL="104775" rtl="0" fontAlgn="base">
              <a:spcAft>
                <a:spcPts val="600"/>
              </a:spcAft>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function takes two transactions (one from Athena and one from Wells Fargo) as input, extracts and preprocesses the relevant features, and uses the trained model to make a prediction.</a:t>
            </a:r>
            <a:endParaRPr lang="en-US" sz="1800" b="0" i="0" u="none" strike="noStrike" dirty="0">
              <a:solidFill>
                <a:srgbClr val="000000"/>
              </a:solidFill>
              <a:effectLst/>
              <a:latin typeface="Arial" panose="020B0604020202020204" pitchFamily="34" charset="0"/>
            </a:endParaRPr>
          </a:p>
          <a:p>
            <a:pPr rtl="0">
              <a:spcBef>
                <a:spcPts val="1200"/>
              </a:spcBef>
              <a:spcAft>
                <a:spcPts val="600"/>
              </a:spcAft>
            </a:pPr>
            <a:r>
              <a:rPr lang="en-US" sz="1800" b="1" i="0" u="none" strike="noStrike" dirty="0">
                <a:solidFill>
                  <a:srgbClr val="1B1C1D"/>
                </a:solidFill>
                <a:effectLst/>
                <a:latin typeface="Arial" panose="020B0604020202020204" pitchFamily="34" charset="0"/>
              </a:rPr>
              <a:t>Analysis:</a:t>
            </a:r>
            <a:endParaRPr lang="en-US" b="0" dirty="0">
              <a:effectLst/>
            </a:endParaRPr>
          </a:p>
          <a:p>
            <a:pPr rtl="0" fontAlgn="base">
              <a:spcBef>
                <a:spcPts val="600"/>
              </a:spcBef>
              <a:buFont typeface="Arial" panose="020B0604020202020204" pitchFamily="34" charset="0"/>
              <a:buChar char="•"/>
            </a:pPr>
            <a:r>
              <a:rPr lang="en-US" sz="1800" b="1" i="0" u="none" strike="noStrike" dirty="0">
                <a:solidFill>
                  <a:srgbClr val="1B1C1D"/>
                </a:solidFill>
                <a:effectLst/>
                <a:latin typeface="Arial" panose="020B0604020202020204" pitchFamily="34" charset="0"/>
              </a:rPr>
              <a:t>Model Performance:</a:t>
            </a:r>
            <a:r>
              <a:rPr lang="en-US" sz="1800" b="0" i="0" u="none" strike="noStrike" dirty="0">
                <a:solidFill>
                  <a:srgbClr val="1B1C1D"/>
                </a:solidFill>
                <a:effectLst/>
                <a:latin typeface="Arial" panose="020B0604020202020204" pitchFamily="34" charset="0"/>
              </a:rPr>
              <a:t> I evaluated the model's performance using metrics like accuracy and classification report (precision, recall, F1-score) on the validation set.</a:t>
            </a:r>
            <a:endParaRPr lang="en-US" sz="1800" b="0" i="0" u="none" strike="noStrike" dirty="0">
              <a:solidFill>
                <a:srgbClr val="000000"/>
              </a:solidFill>
              <a:effectLst/>
              <a:latin typeface="Arial" panose="020B0604020202020204" pitchFamily="34" charset="0"/>
            </a:endParaRPr>
          </a:p>
          <a:p>
            <a:pPr rtl="0" fontAlgn="base">
              <a:spcAft>
                <a:spcPts val="600"/>
              </a:spcAft>
              <a:buFont typeface="Arial" panose="020B0604020202020204" pitchFamily="34" charset="0"/>
              <a:buChar char="•"/>
            </a:pPr>
            <a:r>
              <a:rPr lang="en-US" sz="1800" b="1" i="0" u="none" strike="noStrike" dirty="0">
                <a:solidFill>
                  <a:srgbClr val="1B1C1D"/>
                </a:solidFill>
                <a:effectLst/>
                <a:latin typeface="Arial" panose="020B0604020202020204" pitchFamily="34" charset="0"/>
              </a:rPr>
              <a:t>Prediction Results:</a:t>
            </a:r>
            <a:r>
              <a:rPr lang="en-US" sz="1800" b="0" i="0" u="none" strike="noStrike" dirty="0">
                <a:solidFill>
                  <a:srgbClr val="1B1C1D"/>
                </a:solidFill>
                <a:effectLst/>
                <a:latin typeface="Arial" panose="020B0604020202020204" pitchFamily="34" charset="0"/>
              </a:rPr>
              <a:t> I used the trained model to predict matches on new, unseen transactions and analyzed the results.</a:t>
            </a:r>
            <a:endParaRPr lang="en-US" sz="1800" b="0" i="0" u="none" strike="noStrike" dirty="0">
              <a:solidFill>
                <a:srgbClr val="000000"/>
              </a:solidFill>
              <a:effectLst/>
              <a:latin typeface="Arial" panose="020B0604020202020204" pitchFamily="34" charset="0"/>
            </a:endParaRPr>
          </a:p>
          <a:p>
            <a:pPr rtl="0">
              <a:spcBef>
                <a:spcPts val="1200"/>
              </a:spcBef>
              <a:spcAft>
                <a:spcPts val="600"/>
              </a:spcAft>
            </a:pPr>
            <a:r>
              <a:rPr lang="en-US" sz="1800" b="1" i="0" u="none" strike="noStrike" dirty="0">
                <a:solidFill>
                  <a:srgbClr val="1B1C1D"/>
                </a:solidFill>
                <a:effectLst/>
                <a:latin typeface="Arial" panose="020B0604020202020204" pitchFamily="34" charset="0"/>
              </a:rPr>
              <a:t>Overall Observations:</a:t>
            </a:r>
            <a:endParaRPr lang="en-US" b="0" dirty="0">
              <a:effectLst/>
            </a:endParaRPr>
          </a:p>
          <a:p>
            <a:pPr rtl="0" fontAlgn="base">
              <a:spcBef>
                <a:spcPts val="600"/>
              </a:spcBef>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K-means clustering analysis helps you understand the different transaction patterns and segments within your data.</a:t>
            </a:r>
            <a:endParaRPr lang="en-US" sz="1800" b="0"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random forest model provides a way to automate the matching process and predict matches between transactions from the two datasets.</a:t>
            </a:r>
            <a:endParaRPr lang="en-US" sz="1800" b="0" i="0" u="none" strike="noStrike" dirty="0">
              <a:solidFill>
                <a:srgbClr val="000000"/>
              </a:solidFill>
              <a:effectLst/>
              <a:latin typeface="Arial" panose="020B0604020202020204" pitchFamily="34" charset="0"/>
            </a:endParaRPr>
          </a:p>
          <a:p>
            <a:pPr rtl="0" fontAlgn="base">
              <a:spcAft>
                <a:spcPts val="600"/>
              </a:spcAft>
              <a:buFont typeface="Arial" panose="020B0604020202020204" pitchFamily="34" charset="0"/>
              <a:buChar char="•"/>
            </a:pPr>
            <a:r>
              <a:rPr lang="en-US" sz="1800" b="0" i="0" u="none" strike="noStrike" dirty="0">
                <a:solidFill>
                  <a:srgbClr val="1B1C1D"/>
                </a:solidFill>
                <a:effectLst/>
                <a:latin typeface="Arial" panose="020B0604020202020204" pitchFamily="34" charset="0"/>
              </a:rPr>
              <a:t>The visualizations and analysis techniques used help gain insights into the data and the performance of the clustering and classification models.</a:t>
            </a:r>
            <a:endParaRPr lang="en-US" sz="1800" b="0" i="0" u="none" strike="noStrike" dirty="0">
              <a:solidFill>
                <a:srgbClr val="000000"/>
              </a:solidFill>
              <a:effectLst/>
              <a:latin typeface="Arial" panose="020B0604020202020204" pitchFamily="34" charset="0"/>
            </a:endParaRPr>
          </a:p>
          <a:p>
            <a:pPr marL="0" lvl="0" indent="0" algn="l" rtl="0">
              <a:spcBef>
                <a:spcPts val="0"/>
              </a:spcBef>
              <a:spcAft>
                <a:spcPts val="0"/>
              </a:spcAft>
              <a:buNone/>
            </a:pPr>
            <a:endParaRPr dirty="0"/>
          </a:p>
        </p:txBody>
      </p:sp>
      <p:sp>
        <p:nvSpPr>
          <p:cNvPr id="223" name="Google Shape;22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Clr>
                <a:schemeClr val="dk1"/>
              </a:buClr>
              <a:buSzPts val="1000"/>
              <a:buFont typeface="Noto Sans Symbols"/>
              <a:buChar char="∙"/>
            </a:pPr>
            <a:r>
              <a:rPr lang="en-US" sz="1100" b="1" dirty="0">
                <a:latin typeface="Arial"/>
                <a:ea typeface="Arial"/>
                <a:cs typeface="Arial"/>
                <a:sym typeface="Arial"/>
              </a:rPr>
              <a:t>Time Processing Variations:</a:t>
            </a:r>
            <a:endParaRPr sz="1100" dirty="0">
              <a:latin typeface="Arial"/>
              <a:ea typeface="Arial"/>
              <a:cs typeface="Arial"/>
              <a:sym typeface="Arial"/>
            </a:endParaRPr>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I observed that the time required to process and match transactions varied significantly depending on factors like the number of transactions and tolerance levels and the complexity of the matching logic </a:t>
            </a:r>
            <a:endParaRPr dirty="0"/>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For example, Matching transactions for a single Wells Fargo and American Express transaction didn’t take long to match, but if it was multiple amounts on the same day of different source type than  it took several minutes and most commonly was deemed “Un-Matched”</a:t>
            </a:r>
            <a:endParaRPr dirty="0"/>
          </a:p>
          <a:p>
            <a:pPr marL="342900" marR="0" lvl="0" indent="-342900" algn="l" rtl="0">
              <a:lnSpc>
                <a:spcPct val="107000"/>
              </a:lnSpc>
              <a:spcBef>
                <a:spcPts val="800"/>
              </a:spcBef>
              <a:spcAft>
                <a:spcPts val="0"/>
              </a:spcAft>
              <a:buClr>
                <a:schemeClr val="dk1"/>
              </a:buClr>
              <a:buSzPts val="1000"/>
              <a:buFont typeface="Noto Sans Symbols"/>
              <a:buChar char="∙"/>
            </a:pPr>
            <a:r>
              <a:rPr lang="en-US" sz="1100" b="1" dirty="0">
                <a:latin typeface="Arial"/>
                <a:ea typeface="Arial"/>
                <a:cs typeface="Arial"/>
                <a:sym typeface="Arial"/>
              </a:rPr>
              <a:t>Limitations with Date Variances:</a:t>
            </a:r>
            <a:endParaRPr sz="1100" dirty="0">
              <a:latin typeface="Arial"/>
              <a:ea typeface="Arial"/>
              <a:cs typeface="Arial"/>
              <a:sym typeface="Arial"/>
            </a:endParaRPr>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The analysis revealed limitations in accurately matching transactions when there were discrepancies in the recorded dates between the two datasets. This highlights the importance of consistent date recording practices</a:t>
            </a:r>
            <a:endParaRPr dirty="0"/>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For instance, I found that transactions with date differences of more than 5 days were often difficult to match reliably.</a:t>
            </a:r>
            <a:endParaRPr dirty="0"/>
          </a:p>
          <a:p>
            <a:pPr marL="342900" marR="0" lvl="0" indent="-342900" algn="l" rtl="0">
              <a:lnSpc>
                <a:spcPct val="107000"/>
              </a:lnSpc>
              <a:spcBef>
                <a:spcPts val="800"/>
              </a:spcBef>
              <a:spcAft>
                <a:spcPts val="0"/>
              </a:spcAft>
              <a:buClr>
                <a:schemeClr val="dk1"/>
              </a:buClr>
              <a:buSzPts val="1000"/>
              <a:buFont typeface="Noto Sans Symbols"/>
              <a:buChar char="∙"/>
            </a:pPr>
            <a:r>
              <a:rPr lang="en-US" sz="1100" b="1" dirty="0">
                <a:latin typeface="Arial"/>
                <a:ea typeface="Arial"/>
                <a:cs typeface="Arial"/>
                <a:sym typeface="Arial"/>
              </a:rPr>
              <a:t>False Positives and Inaccurate Matches:</a:t>
            </a:r>
            <a:endParaRPr sz="1100" dirty="0">
              <a:latin typeface="Arial"/>
              <a:ea typeface="Arial"/>
              <a:cs typeface="Arial"/>
              <a:sym typeface="Arial"/>
            </a:endParaRPr>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Initially, the algorithm produced a high number of matches, but further investigation revealed that many of these were false positives or had inaccurate amounts. This emphasized the need for refining the matching criteria and incorporating stricter validation checks.</a:t>
            </a:r>
            <a:endParaRPr dirty="0"/>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In the initial run, approximately 90% of the matches were either false positives or had significant discrepancies in amounts.</a:t>
            </a:r>
            <a:endParaRPr dirty="0"/>
          </a:p>
          <a:p>
            <a:pPr marL="342900" marR="0" lvl="0" indent="-342900" algn="l" rtl="0">
              <a:lnSpc>
                <a:spcPct val="107000"/>
              </a:lnSpc>
              <a:spcBef>
                <a:spcPts val="800"/>
              </a:spcBef>
              <a:spcAft>
                <a:spcPts val="0"/>
              </a:spcAft>
              <a:buClr>
                <a:schemeClr val="dk1"/>
              </a:buClr>
              <a:buSzPts val="1000"/>
              <a:buFont typeface="Noto Sans Symbols"/>
              <a:buChar char="∙"/>
            </a:pPr>
            <a:r>
              <a:rPr lang="en-US" sz="1100" b="1" dirty="0">
                <a:latin typeface="Arial"/>
                <a:ea typeface="Arial"/>
                <a:cs typeface="Arial"/>
                <a:sym typeface="Arial"/>
              </a:rPr>
              <a:t>Iterative Refinement:</a:t>
            </a:r>
            <a:endParaRPr sz="1100" dirty="0">
              <a:latin typeface="Arial"/>
              <a:ea typeface="Arial"/>
              <a:cs typeface="Arial"/>
              <a:sym typeface="Arial"/>
            </a:endParaRPr>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The process required iterative refinement of the algorithms and parameters to improve accuracy and reduce errors. This highlights the importance of continuous evaluation and adjustment in data science projects.</a:t>
            </a:r>
            <a:endParaRPr dirty="0"/>
          </a:p>
          <a:p>
            <a:pPr marL="742950" marR="0" lvl="1" indent="-285750" algn="l" rtl="0">
              <a:lnSpc>
                <a:spcPct val="107000"/>
              </a:lnSpc>
              <a:spcBef>
                <a:spcPts val="800"/>
              </a:spcBef>
              <a:spcAft>
                <a:spcPts val="0"/>
              </a:spcAft>
              <a:buClr>
                <a:schemeClr val="dk1"/>
              </a:buClr>
              <a:buSzPts val="1000"/>
              <a:buFont typeface="Courier New"/>
              <a:buChar char="o"/>
            </a:pPr>
            <a:r>
              <a:rPr lang="en-US" sz="1100" dirty="0">
                <a:latin typeface="Arial"/>
                <a:ea typeface="Arial"/>
                <a:cs typeface="Arial"/>
                <a:sym typeface="Arial"/>
              </a:rPr>
              <a:t>Briefly mention specific refinements made, such as adjusting tolerance levels, adding new rules, different algorithms</a:t>
            </a:r>
            <a:endParaRPr dirty="0"/>
          </a:p>
          <a:p>
            <a:pPr marL="0" lvl="0" indent="0" algn="l" rtl="0">
              <a:spcBef>
                <a:spcPts val="800"/>
              </a:spcBef>
              <a:spcAft>
                <a:spcPts val="0"/>
              </a:spcAft>
              <a:buNone/>
            </a:pPr>
            <a:endParaRPr dirty="0"/>
          </a:p>
        </p:txBody>
      </p:sp>
      <p:sp>
        <p:nvSpPr>
          <p:cNvPr id="233" name="Google Shape;23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4"/>
          <p:cNvSpPr txBox="1">
            <a:spLocks noGrp="1"/>
          </p:cNvSpPr>
          <p:nvPr>
            <p:ph type="ctrTitle"/>
          </p:nvPr>
        </p:nvSpPr>
        <p:spPr>
          <a:xfrm>
            <a:off x="704088" y="889820"/>
            <a:ext cx="9989574" cy="359860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subTitle" idx="1"/>
          </p:nvPr>
        </p:nvSpPr>
        <p:spPr>
          <a:xfrm>
            <a:off x="704088" y="4488426"/>
            <a:ext cx="6991776" cy="1302774"/>
          </a:xfrm>
          <a:prstGeom prst="rect">
            <a:avLst/>
          </a:prstGeom>
          <a:noFill/>
          <a:ln>
            <a:noFill/>
          </a:ln>
        </p:spPr>
        <p:txBody>
          <a:bodyPr spcFirstLastPara="1" wrap="square" lIns="91425" tIns="45700" rIns="91425" bIns="45700" anchor="b" anchorCtr="0">
            <a:normAutofit/>
          </a:bodyPr>
          <a:lstStyle>
            <a:lvl1pPr lvl="0" algn="l">
              <a:lnSpc>
                <a:spcPct val="110000"/>
              </a:lnSpc>
              <a:spcBef>
                <a:spcPts val="1000"/>
              </a:spcBef>
              <a:spcAft>
                <a:spcPts val="0"/>
              </a:spcAft>
              <a:buClr>
                <a:schemeClr val="lt1"/>
              </a:buClr>
              <a:buSzPts val="2000"/>
              <a:buNone/>
              <a:defRPr sz="20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0" name="Google Shape;20;p14"/>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2"/>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3"/>
          <p:cNvSpPr txBox="1">
            <a:spLocks noGrp="1"/>
          </p:cNvSpPr>
          <p:nvPr>
            <p:ph type="body" idx="1"/>
          </p:nvPr>
        </p:nvSpPr>
        <p:spPr>
          <a:xfrm rot="5400000">
            <a:off x="4176320" y="-1253693"/>
            <a:ext cx="3739896" cy="1069126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3"/>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3"/>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3"/>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rot="5400000">
            <a:off x="7924366" y="2315931"/>
            <a:ext cx="4984956" cy="234904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4"/>
          <p:cNvSpPr txBox="1">
            <a:spLocks noGrp="1"/>
          </p:cNvSpPr>
          <p:nvPr>
            <p:ph type="body" idx="1"/>
          </p:nvPr>
        </p:nvSpPr>
        <p:spPr>
          <a:xfrm rot="5400000">
            <a:off x="2513147" y="-746247"/>
            <a:ext cx="4984956" cy="847339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24"/>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4"/>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4"/>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04088" y="1066800"/>
            <a:ext cx="4103431" cy="131752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a:spLocks noGrp="1"/>
          </p:cNvSpPr>
          <p:nvPr>
            <p:ph type="pic" idx="2"/>
          </p:nvPr>
        </p:nvSpPr>
        <p:spPr>
          <a:xfrm>
            <a:off x="5183188" y="1066800"/>
            <a:ext cx="6172200" cy="4794250"/>
          </a:xfrm>
          <a:prstGeom prst="rect">
            <a:avLst/>
          </a:prstGeom>
          <a:noFill/>
          <a:ln>
            <a:noFill/>
          </a:ln>
        </p:spPr>
      </p:sp>
      <p:sp>
        <p:nvSpPr>
          <p:cNvPr id="34" name="Google Shape;34;p15"/>
          <p:cNvSpPr txBox="1">
            <a:spLocks noGrp="1"/>
          </p:cNvSpPr>
          <p:nvPr>
            <p:ph type="body" idx="1"/>
          </p:nvPr>
        </p:nvSpPr>
        <p:spPr>
          <a:xfrm>
            <a:off x="704088" y="2552700"/>
            <a:ext cx="4103431" cy="33162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600"/>
              <a:buNone/>
              <a:defRPr sz="16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5" name="Google Shape;35;p15"/>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6"/>
          <p:cNvSpPr txBox="1">
            <a:spLocks noGrp="1"/>
          </p:cNvSpPr>
          <p:nvPr>
            <p:ph type="body" idx="1"/>
          </p:nvPr>
        </p:nvSpPr>
        <p:spPr>
          <a:xfrm>
            <a:off x="700635" y="2221992"/>
            <a:ext cx="10691265" cy="373989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6"/>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704088" y="1069848"/>
            <a:ext cx="4093599" cy="13167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5183188" y="1069848"/>
            <a:ext cx="6172200" cy="4791202"/>
          </a:xfrm>
          <a:prstGeom prst="rect">
            <a:avLst/>
          </a:prstGeom>
          <a:noFill/>
          <a:ln>
            <a:noFill/>
          </a:ln>
        </p:spPr>
        <p:txBody>
          <a:bodyPr spcFirstLastPara="1" wrap="square" lIns="91425" tIns="45700" rIns="91425" bIns="45700" anchor="t" anchorCtr="0">
            <a:normAutofit/>
          </a:bodyPr>
          <a:lstStyle>
            <a:lvl1pPr marL="457200" lvl="0" indent="-431800" algn="l">
              <a:lnSpc>
                <a:spcPct val="110000"/>
              </a:lnSpc>
              <a:spcBef>
                <a:spcPts val="1000"/>
              </a:spcBef>
              <a:spcAft>
                <a:spcPts val="0"/>
              </a:spcAft>
              <a:buClr>
                <a:schemeClr val="dk1"/>
              </a:buClr>
              <a:buSzPts val="3200"/>
              <a:buChar char="•"/>
              <a:defRPr sz="3200"/>
            </a:lvl1pPr>
            <a:lvl2pPr marL="914400" lvl="1" indent="-406400" algn="l">
              <a:lnSpc>
                <a:spcPct val="110000"/>
              </a:lnSpc>
              <a:spcBef>
                <a:spcPts val="500"/>
              </a:spcBef>
              <a:spcAft>
                <a:spcPts val="0"/>
              </a:spcAft>
              <a:buClr>
                <a:schemeClr val="dk1"/>
              </a:buClr>
              <a:buSzPts val="2800"/>
              <a:buChar char="•"/>
              <a:defRPr sz="2800"/>
            </a:lvl2pPr>
            <a:lvl3pPr marL="1371600" lvl="2" indent="-381000" algn="l">
              <a:lnSpc>
                <a:spcPct val="110000"/>
              </a:lnSpc>
              <a:spcBef>
                <a:spcPts val="500"/>
              </a:spcBef>
              <a:spcAft>
                <a:spcPts val="0"/>
              </a:spcAft>
              <a:buClr>
                <a:schemeClr val="dk1"/>
              </a:buClr>
              <a:buSzPts val="2400"/>
              <a:buChar char="•"/>
              <a:defRPr sz="24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7" name="Google Shape;47;p17"/>
          <p:cNvSpPr txBox="1">
            <a:spLocks noGrp="1"/>
          </p:cNvSpPr>
          <p:nvPr>
            <p:ph type="body" idx="2"/>
          </p:nvPr>
        </p:nvSpPr>
        <p:spPr>
          <a:xfrm>
            <a:off x="704088" y="2551176"/>
            <a:ext cx="4093599" cy="331927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1600"/>
              <a:buNone/>
              <a:defRPr sz="16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8" name="Google Shape;48;p17"/>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704087" y="929147"/>
            <a:ext cx="10689336" cy="79845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8"/>
          <p:cNvSpPr txBox="1">
            <a:spLocks noGrp="1"/>
          </p:cNvSpPr>
          <p:nvPr>
            <p:ph type="body" idx="1"/>
          </p:nvPr>
        </p:nvSpPr>
        <p:spPr>
          <a:xfrm>
            <a:off x="704088" y="1756538"/>
            <a:ext cx="5212080" cy="657225"/>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1600"/>
              <a:buNone/>
              <a:defRPr sz="1600" b="1">
                <a:latin typeface="Open Sans"/>
                <a:ea typeface="Open Sans"/>
                <a:cs typeface="Open Sans"/>
                <a:sym typeface="Open Sans"/>
              </a:defRPr>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8"/>
          <p:cNvSpPr txBox="1">
            <a:spLocks noGrp="1"/>
          </p:cNvSpPr>
          <p:nvPr>
            <p:ph type="body" idx="2"/>
          </p:nvPr>
        </p:nvSpPr>
        <p:spPr>
          <a:xfrm>
            <a:off x="704088" y="2442702"/>
            <a:ext cx="5212080" cy="35191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8"/>
          <p:cNvSpPr txBox="1">
            <a:spLocks noGrp="1"/>
          </p:cNvSpPr>
          <p:nvPr>
            <p:ph type="body" idx="3"/>
          </p:nvPr>
        </p:nvSpPr>
        <p:spPr>
          <a:xfrm>
            <a:off x="6181344" y="1756538"/>
            <a:ext cx="5212080" cy="657225"/>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1600"/>
              <a:buNone/>
              <a:defRPr sz="1600" b="1">
                <a:latin typeface="Open Sans"/>
                <a:ea typeface="Open Sans"/>
                <a:cs typeface="Open Sans"/>
                <a:sym typeface="Open Sans"/>
              </a:defRPr>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8"/>
          <p:cNvSpPr txBox="1">
            <a:spLocks noGrp="1"/>
          </p:cNvSpPr>
          <p:nvPr>
            <p:ph type="body" idx="4"/>
          </p:nvPr>
        </p:nvSpPr>
        <p:spPr>
          <a:xfrm>
            <a:off x="6181344" y="2442702"/>
            <a:ext cx="5212080" cy="351918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8"/>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19"/>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9"/>
          <p:cNvSpPr txBox="1">
            <a:spLocks noGrp="1"/>
          </p:cNvSpPr>
          <p:nvPr>
            <p:ph type="body" idx="1"/>
          </p:nvPr>
        </p:nvSpPr>
        <p:spPr>
          <a:xfrm>
            <a:off x="704088" y="2221992"/>
            <a:ext cx="5212080" cy="373989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19"/>
          <p:cNvSpPr txBox="1">
            <a:spLocks noGrp="1"/>
          </p:cNvSpPr>
          <p:nvPr>
            <p:ph type="body" idx="2"/>
          </p:nvPr>
        </p:nvSpPr>
        <p:spPr>
          <a:xfrm>
            <a:off x="6181344" y="2221992"/>
            <a:ext cx="5212080" cy="373989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9"/>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9"/>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704088" y="889820"/>
            <a:ext cx="9989574" cy="359860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3"/>
          <p:cNvSpPr txBox="1">
            <a:spLocks noGrp="1"/>
          </p:cNvSpPr>
          <p:nvPr>
            <p:ph type="subTitle" idx="1"/>
          </p:nvPr>
        </p:nvSpPr>
        <p:spPr>
          <a:xfrm>
            <a:off x="704088" y="4488426"/>
            <a:ext cx="6991776" cy="1302774"/>
          </a:xfrm>
          <a:prstGeom prst="rect">
            <a:avLst/>
          </a:prstGeom>
          <a:noFill/>
          <a:ln>
            <a:noFill/>
          </a:ln>
        </p:spPr>
        <p:txBody>
          <a:bodyPr spcFirstLastPara="1" wrap="square" lIns="91425" tIns="45700" rIns="91425" bIns="45700" anchor="b" anchorCtr="0">
            <a:norm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0" name="Google Shape;70;p13"/>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20"/>
          <p:cNvSpPr txBox="1">
            <a:spLocks noGrp="1"/>
          </p:cNvSpPr>
          <p:nvPr>
            <p:ph type="title"/>
          </p:nvPr>
        </p:nvSpPr>
        <p:spPr>
          <a:xfrm>
            <a:off x="715383" y="1709738"/>
            <a:ext cx="10632067"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0"/>
          <p:cNvSpPr txBox="1">
            <a:spLocks noGrp="1"/>
          </p:cNvSpPr>
          <p:nvPr>
            <p:ph type="body" idx="1"/>
          </p:nvPr>
        </p:nvSpPr>
        <p:spPr>
          <a:xfrm>
            <a:off x="715383" y="4589463"/>
            <a:ext cx="10632067"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rgbClr val="888888"/>
              </a:buClr>
              <a:buSzPts val="2400"/>
              <a:buNone/>
              <a:defRPr sz="2400">
                <a:solidFill>
                  <a:srgbClr val="888888"/>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6" name="Google Shape;76;p20"/>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1"/>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lt1"/>
              </a:buClr>
              <a:buSzPts val="4000"/>
              <a:buFont typeface="Open Sans"/>
              <a:buNone/>
              <a:defRPr sz="4000" b="0" i="0" u="none" strike="noStrike" cap="none">
                <a:solidFill>
                  <a:schemeClr val="lt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700635" y="2221992"/>
            <a:ext cx="10691265" cy="373989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1000"/>
              </a:spcBef>
              <a:spcAft>
                <a:spcPts val="0"/>
              </a:spcAft>
              <a:buClr>
                <a:schemeClr val="lt1"/>
              </a:buClr>
              <a:buSzPts val="2000"/>
              <a:buFont typeface="Arial"/>
              <a:buChar char="•"/>
              <a:defRPr sz="2000" b="0" i="0" u="none" strike="noStrike" cap="none">
                <a:solidFill>
                  <a:schemeClr val="lt1"/>
                </a:solidFill>
                <a:latin typeface="Lustria"/>
                <a:ea typeface="Lustria"/>
                <a:cs typeface="Lustria"/>
                <a:sym typeface="Lustria"/>
              </a:defRPr>
            </a:lvl1pPr>
            <a:lvl2pPr marL="914400" marR="0" lvl="1" indent="-342900" algn="l" rtl="0">
              <a:lnSpc>
                <a:spcPct val="110000"/>
              </a:lnSpc>
              <a:spcBef>
                <a:spcPts val="500"/>
              </a:spcBef>
              <a:spcAft>
                <a:spcPts val="0"/>
              </a:spcAft>
              <a:buClr>
                <a:schemeClr val="lt1"/>
              </a:buClr>
              <a:buSzPts val="1800"/>
              <a:buFont typeface="Arial"/>
              <a:buChar char="•"/>
              <a:defRPr sz="1800" b="0" i="0" u="none" strike="noStrike" cap="none">
                <a:solidFill>
                  <a:schemeClr val="lt1"/>
                </a:solidFill>
                <a:latin typeface="Lustria"/>
                <a:ea typeface="Lustria"/>
                <a:cs typeface="Lustria"/>
                <a:sym typeface="Lustria"/>
              </a:defRPr>
            </a:lvl2pPr>
            <a:lvl3pPr marL="1371600" marR="0" lvl="2" indent="-330200" algn="l" rtl="0">
              <a:lnSpc>
                <a:spcPct val="110000"/>
              </a:lnSpc>
              <a:spcBef>
                <a:spcPts val="500"/>
              </a:spcBef>
              <a:spcAft>
                <a:spcPts val="0"/>
              </a:spcAft>
              <a:buClr>
                <a:schemeClr val="lt1"/>
              </a:buClr>
              <a:buSzPts val="1600"/>
              <a:buFont typeface="Arial"/>
              <a:buChar char="•"/>
              <a:defRPr sz="1600" b="0" i="0" u="none" strike="noStrike" cap="none">
                <a:solidFill>
                  <a:schemeClr val="lt1"/>
                </a:solidFill>
                <a:latin typeface="Lustria"/>
                <a:ea typeface="Lustria"/>
                <a:cs typeface="Lustria"/>
                <a:sym typeface="Lustria"/>
              </a:defRPr>
            </a:lvl3pPr>
            <a:lvl4pPr marL="1828800" marR="0" lvl="3" indent="-317500" algn="l" rtl="0">
              <a:lnSpc>
                <a:spcPct val="110000"/>
              </a:lnSpc>
              <a:spcBef>
                <a:spcPts val="500"/>
              </a:spcBef>
              <a:spcAft>
                <a:spcPts val="0"/>
              </a:spcAft>
              <a:buClr>
                <a:schemeClr val="lt1"/>
              </a:buClr>
              <a:buSzPts val="1400"/>
              <a:buFont typeface="Arial"/>
              <a:buChar char="•"/>
              <a:defRPr sz="1400" b="0" i="0" u="none" strike="noStrike" cap="none">
                <a:solidFill>
                  <a:schemeClr val="lt1"/>
                </a:solidFill>
                <a:latin typeface="Lustria"/>
                <a:ea typeface="Lustria"/>
                <a:cs typeface="Lustria"/>
                <a:sym typeface="Lustria"/>
              </a:defRPr>
            </a:lvl4pPr>
            <a:lvl5pPr marL="2286000" marR="0" lvl="4" indent="-317500" algn="l" rtl="0">
              <a:lnSpc>
                <a:spcPct val="110000"/>
              </a:lnSpc>
              <a:spcBef>
                <a:spcPts val="500"/>
              </a:spcBef>
              <a:spcAft>
                <a:spcPts val="0"/>
              </a:spcAft>
              <a:buClr>
                <a:schemeClr val="lt1"/>
              </a:buClr>
              <a:buSzPts val="1400"/>
              <a:buFont typeface="Arial"/>
              <a:buChar char="•"/>
              <a:defRPr sz="1400" b="0" i="0" u="none" strike="noStrike" cap="none">
                <a:solidFill>
                  <a:schemeClr val="lt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ustria"/>
                <a:ea typeface="Lustria"/>
                <a:cs typeface="Lustria"/>
                <a:sym typeface="Lustria"/>
              </a:defRPr>
            </a:lvl9pPr>
          </a:lstStyle>
          <a:p>
            <a:endParaRPr/>
          </a:p>
        </p:txBody>
      </p:sp>
      <p:sp>
        <p:nvSpPr>
          <p:cNvPr id="12" name="Google Shape;12;p12"/>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3" name="Google Shape;13;p12"/>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14" name="Google Shape;14;p12"/>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lt1"/>
                </a:solidFill>
                <a:latin typeface="Lustria"/>
                <a:ea typeface="Lustria"/>
                <a:cs typeface="Lustria"/>
                <a:sym typeface="Lustria"/>
              </a:defRPr>
            </a:lvl1pPr>
            <a:lvl2pPr marL="0" marR="0" lvl="1" indent="0" algn="r" rtl="0">
              <a:spcBef>
                <a:spcPts val="0"/>
              </a:spcBef>
              <a:buNone/>
              <a:defRPr sz="1800" b="0" i="0" u="none" strike="noStrike" cap="none">
                <a:solidFill>
                  <a:schemeClr val="lt1"/>
                </a:solidFill>
                <a:latin typeface="Lustria"/>
                <a:ea typeface="Lustria"/>
                <a:cs typeface="Lustria"/>
                <a:sym typeface="Lustria"/>
              </a:defRPr>
            </a:lvl2pPr>
            <a:lvl3pPr marL="0" marR="0" lvl="2" indent="0" algn="r" rtl="0">
              <a:spcBef>
                <a:spcPts val="0"/>
              </a:spcBef>
              <a:buNone/>
              <a:defRPr sz="1800" b="0" i="0" u="none" strike="noStrike" cap="none">
                <a:solidFill>
                  <a:schemeClr val="lt1"/>
                </a:solidFill>
                <a:latin typeface="Lustria"/>
                <a:ea typeface="Lustria"/>
                <a:cs typeface="Lustria"/>
                <a:sym typeface="Lustria"/>
              </a:defRPr>
            </a:lvl3pPr>
            <a:lvl4pPr marL="0" marR="0" lvl="3" indent="0" algn="r" rtl="0">
              <a:spcBef>
                <a:spcPts val="0"/>
              </a:spcBef>
              <a:buNone/>
              <a:defRPr sz="1800" b="0" i="0" u="none" strike="noStrike" cap="none">
                <a:solidFill>
                  <a:schemeClr val="lt1"/>
                </a:solidFill>
                <a:latin typeface="Lustria"/>
                <a:ea typeface="Lustria"/>
                <a:cs typeface="Lustria"/>
                <a:sym typeface="Lustria"/>
              </a:defRPr>
            </a:lvl4pPr>
            <a:lvl5pPr marL="0" marR="0" lvl="4" indent="0" algn="r" rtl="0">
              <a:spcBef>
                <a:spcPts val="0"/>
              </a:spcBef>
              <a:buNone/>
              <a:defRPr sz="1800" b="0" i="0" u="none" strike="noStrike" cap="none">
                <a:solidFill>
                  <a:schemeClr val="lt1"/>
                </a:solidFill>
                <a:latin typeface="Lustria"/>
                <a:ea typeface="Lustria"/>
                <a:cs typeface="Lustria"/>
                <a:sym typeface="Lustria"/>
              </a:defRPr>
            </a:lvl5pPr>
            <a:lvl6pPr marL="0" marR="0" lvl="5" indent="0" algn="r" rtl="0">
              <a:spcBef>
                <a:spcPts val="0"/>
              </a:spcBef>
              <a:buNone/>
              <a:defRPr sz="1800" b="0" i="0" u="none" strike="noStrike" cap="none">
                <a:solidFill>
                  <a:schemeClr val="lt1"/>
                </a:solidFill>
                <a:latin typeface="Lustria"/>
                <a:ea typeface="Lustria"/>
                <a:cs typeface="Lustria"/>
                <a:sym typeface="Lustria"/>
              </a:defRPr>
            </a:lvl6pPr>
            <a:lvl7pPr marL="0" marR="0" lvl="6" indent="0" algn="r" rtl="0">
              <a:spcBef>
                <a:spcPts val="0"/>
              </a:spcBef>
              <a:buNone/>
              <a:defRPr sz="1800" b="0" i="0" u="none" strike="noStrike" cap="none">
                <a:solidFill>
                  <a:schemeClr val="lt1"/>
                </a:solidFill>
                <a:latin typeface="Lustria"/>
                <a:ea typeface="Lustria"/>
                <a:cs typeface="Lustria"/>
                <a:sym typeface="Lustria"/>
              </a:defRPr>
            </a:lvl7pPr>
            <a:lvl8pPr marL="0" marR="0" lvl="7" indent="0" algn="r" rtl="0">
              <a:spcBef>
                <a:spcPts val="0"/>
              </a:spcBef>
              <a:buNone/>
              <a:defRPr sz="1800" b="0" i="0" u="none" strike="noStrike" cap="none">
                <a:solidFill>
                  <a:schemeClr val="lt1"/>
                </a:solidFill>
                <a:latin typeface="Lustria"/>
                <a:ea typeface="Lustria"/>
                <a:cs typeface="Lustria"/>
                <a:sym typeface="Lustria"/>
              </a:defRPr>
            </a:lvl8pPr>
            <a:lvl9pPr marL="0" marR="0" lvl="8" indent="0" algn="r" rtl="0">
              <a:spcBef>
                <a:spcPts val="0"/>
              </a:spcBef>
              <a:buNone/>
              <a:defRPr sz="1800" b="0" i="0" u="none" strike="noStrike" cap="none">
                <a:solidFill>
                  <a:schemeClr val="lt1"/>
                </a:solidFill>
                <a:latin typeface="Lustria"/>
                <a:ea typeface="Lustria"/>
                <a:cs typeface="Lustria"/>
                <a:sym typeface="Lustria"/>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12"/>
          <p:cNvCxnSpPr/>
          <p:nvPr/>
        </p:nvCxnSpPr>
        <p:spPr>
          <a:xfrm>
            <a:off x="800100" y="723900"/>
            <a:ext cx="10591800" cy="0"/>
          </a:xfrm>
          <a:prstGeom prst="straightConnector1">
            <a:avLst/>
          </a:prstGeom>
          <a:noFill/>
          <a:ln w="44450" cap="flat" cmpd="sng">
            <a:solidFill>
              <a:schemeClr val="lt1"/>
            </a:solidFill>
            <a:prstDash val="solid"/>
            <a:miter lim="800000"/>
            <a:headEnd type="none" w="sm" len="sm"/>
            <a:tailEnd type="none" w="sm" len="sm"/>
          </a:ln>
        </p:spPr>
      </p:cxnSp>
      <p:cxnSp>
        <p:nvCxnSpPr>
          <p:cNvPr id="16" name="Google Shape;16;p12"/>
          <p:cNvCxnSpPr/>
          <p:nvPr/>
        </p:nvCxnSpPr>
        <p:spPr>
          <a:xfrm>
            <a:off x="800100" y="6142781"/>
            <a:ext cx="10591800" cy="0"/>
          </a:xfrm>
          <a:prstGeom prst="straightConnector1">
            <a:avLst/>
          </a:prstGeom>
          <a:noFill/>
          <a:ln w="12700" cap="flat" cmpd="sng">
            <a:solidFill>
              <a:schemeClr val="l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700635" y="914400"/>
            <a:ext cx="10691265" cy="130759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dk1"/>
              </a:buClr>
              <a:buSzPts val="4000"/>
              <a:buFont typeface="Open Sans"/>
              <a:buNone/>
              <a:defRPr sz="4000" b="0" i="0" u="none" strike="noStrike" cap="non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11"/>
          <p:cNvSpPr txBox="1">
            <a:spLocks noGrp="1"/>
          </p:cNvSpPr>
          <p:nvPr>
            <p:ph type="body" idx="1"/>
          </p:nvPr>
        </p:nvSpPr>
        <p:spPr>
          <a:xfrm>
            <a:off x="700635" y="2221992"/>
            <a:ext cx="10691265" cy="3739896"/>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0000"/>
              </a:lnSpc>
              <a:spcBef>
                <a:spcPts val="1000"/>
              </a:spcBef>
              <a:spcAft>
                <a:spcPts val="0"/>
              </a:spcAft>
              <a:buClr>
                <a:schemeClr val="dk1"/>
              </a:buClr>
              <a:buSzPts val="2000"/>
              <a:buFont typeface="Arial"/>
              <a:buChar char="•"/>
              <a:defRPr sz="2000" b="0" i="0" u="none" strike="noStrike" cap="none">
                <a:solidFill>
                  <a:schemeClr val="dk1"/>
                </a:solidFill>
                <a:latin typeface="Lustria"/>
                <a:ea typeface="Lustria"/>
                <a:cs typeface="Lustria"/>
                <a:sym typeface="Lustria"/>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2pPr>
            <a:lvl3pPr marL="1371600" marR="0" lvl="2"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Lustria"/>
                <a:ea typeface="Lustria"/>
                <a:cs typeface="Lustria"/>
                <a:sym typeface="Lustria"/>
              </a:defRPr>
            </a:lvl3pPr>
            <a:lvl4pPr marL="1828800" marR="0" lvl="3" indent="-317500" algn="l" rtl="0">
              <a:lnSpc>
                <a:spcPct val="11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4pPr>
            <a:lvl5pPr marL="2286000" marR="0" lvl="4" indent="-317500" algn="l" rtl="0">
              <a:lnSpc>
                <a:spcPct val="110000"/>
              </a:lnSpc>
              <a:spcBef>
                <a:spcPts val="500"/>
              </a:spcBef>
              <a:spcAft>
                <a:spcPts val="0"/>
              </a:spcAft>
              <a:buClr>
                <a:schemeClr val="dk1"/>
              </a:buClr>
              <a:buSzPts val="1400"/>
              <a:buFont typeface="Arial"/>
              <a:buChar char="•"/>
              <a:defRPr sz="1400" b="0" i="0" u="none" strike="noStrike" cap="none">
                <a:solidFill>
                  <a:schemeClr val="dk1"/>
                </a:solidFill>
                <a:latin typeface="Lustria"/>
                <a:ea typeface="Lustria"/>
                <a:cs typeface="Lustria"/>
                <a:sym typeface="Lustri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stria"/>
                <a:ea typeface="Lustria"/>
                <a:cs typeface="Lustria"/>
                <a:sym typeface="Lustria"/>
              </a:defRPr>
            </a:lvl9pPr>
          </a:lstStyle>
          <a:p>
            <a:endParaRPr/>
          </a:p>
        </p:txBody>
      </p:sp>
      <p:sp>
        <p:nvSpPr>
          <p:cNvPr id="26" name="Google Shape;26;p11"/>
          <p:cNvSpPr txBox="1">
            <a:spLocks noGrp="1"/>
          </p:cNvSpPr>
          <p:nvPr>
            <p:ph type="dt" idx="10"/>
          </p:nvPr>
        </p:nvSpPr>
        <p:spPr>
          <a:xfrm>
            <a:off x="8369448" y="6356350"/>
            <a:ext cx="2549564"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dk1"/>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9pPr>
          </a:lstStyle>
          <a:p>
            <a:endParaRPr/>
          </a:p>
        </p:txBody>
      </p:sp>
      <p:sp>
        <p:nvSpPr>
          <p:cNvPr id="27" name="Google Shape;27;p11"/>
          <p:cNvSpPr txBox="1">
            <a:spLocks noGrp="1"/>
          </p:cNvSpPr>
          <p:nvPr>
            <p:ph type="ftr" idx="11"/>
          </p:nvPr>
        </p:nvSpPr>
        <p:spPr>
          <a:xfrm>
            <a:off x="704088" y="6356350"/>
            <a:ext cx="453972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dk1"/>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dk1"/>
                </a:solidFill>
                <a:latin typeface="Lustria"/>
                <a:ea typeface="Lustria"/>
                <a:cs typeface="Lustria"/>
                <a:sym typeface="Lustria"/>
              </a:defRPr>
            </a:lvl9pPr>
          </a:lstStyle>
          <a:p>
            <a:endParaRPr/>
          </a:p>
        </p:txBody>
      </p:sp>
      <p:sp>
        <p:nvSpPr>
          <p:cNvPr id="28" name="Google Shape;28;p11"/>
          <p:cNvSpPr txBox="1">
            <a:spLocks noGrp="1"/>
          </p:cNvSpPr>
          <p:nvPr>
            <p:ph type="sldNum" idx="12"/>
          </p:nvPr>
        </p:nvSpPr>
        <p:spPr>
          <a:xfrm>
            <a:off x="10919012" y="6356350"/>
            <a:ext cx="672354"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00" b="0" i="0" u="none" strike="noStrike" cap="none">
                <a:solidFill>
                  <a:schemeClr val="dk1"/>
                </a:solidFill>
                <a:latin typeface="Lustria"/>
                <a:ea typeface="Lustria"/>
                <a:cs typeface="Lustria"/>
                <a:sym typeface="Lustria"/>
              </a:defRPr>
            </a:lvl1pPr>
            <a:lvl2pPr marL="0" marR="0" lvl="1" indent="0" algn="r" rtl="0">
              <a:spcBef>
                <a:spcPts val="0"/>
              </a:spcBef>
              <a:buNone/>
              <a:defRPr sz="1800" b="0" i="0" u="none" strike="noStrike" cap="none">
                <a:solidFill>
                  <a:schemeClr val="dk1"/>
                </a:solidFill>
                <a:latin typeface="Lustria"/>
                <a:ea typeface="Lustria"/>
                <a:cs typeface="Lustria"/>
                <a:sym typeface="Lustria"/>
              </a:defRPr>
            </a:lvl2pPr>
            <a:lvl3pPr marL="0" marR="0" lvl="2" indent="0" algn="r" rtl="0">
              <a:spcBef>
                <a:spcPts val="0"/>
              </a:spcBef>
              <a:buNone/>
              <a:defRPr sz="1800" b="0" i="0" u="none" strike="noStrike" cap="none">
                <a:solidFill>
                  <a:schemeClr val="dk1"/>
                </a:solidFill>
                <a:latin typeface="Lustria"/>
                <a:ea typeface="Lustria"/>
                <a:cs typeface="Lustria"/>
                <a:sym typeface="Lustria"/>
              </a:defRPr>
            </a:lvl3pPr>
            <a:lvl4pPr marL="0" marR="0" lvl="3" indent="0" algn="r" rtl="0">
              <a:spcBef>
                <a:spcPts val="0"/>
              </a:spcBef>
              <a:buNone/>
              <a:defRPr sz="1800" b="0" i="0" u="none" strike="noStrike" cap="none">
                <a:solidFill>
                  <a:schemeClr val="dk1"/>
                </a:solidFill>
                <a:latin typeface="Lustria"/>
                <a:ea typeface="Lustria"/>
                <a:cs typeface="Lustria"/>
                <a:sym typeface="Lustria"/>
              </a:defRPr>
            </a:lvl4pPr>
            <a:lvl5pPr marL="0" marR="0" lvl="4" indent="0" algn="r" rtl="0">
              <a:spcBef>
                <a:spcPts val="0"/>
              </a:spcBef>
              <a:buNone/>
              <a:defRPr sz="1800" b="0" i="0" u="none" strike="noStrike" cap="none">
                <a:solidFill>
                  <a:schemeClr val="dk1"/>
                </a:solidFill>
                <a:latin typeface="Lustria"/>
                <a:ea typeface="Lustria"/>
                <a:cs typeface="Lustria"/>
                <a:sym typeface="Lustria"/>
              </a:defRPr>
            </a:lvl5pPr>
            <a:lvl6pPr marL="0" marR="0" lvl="5" indent="0" algn="r" rtl="0">
              <a:spcBef>
                <a:spcPts val="0"/>
              </a:spcBef>
              <a:buNone/>
              <a:defRPr sz="1800" b="0" i="0" u="none" strike="noStrike" cap="none">
                <a:solidFill>
                  <a:schemeClr val="dk1"/>
                </a:solidFill>
                <a:latin typeface="Lustria"/>
                <a:ea typeface="Lustria"/>
                <a:cs typeface="Lustria"/>
                <a:sym typeface="Lustria"/>
              </a:defRPr>
            </a:lvl6pPr>
            <a:lvl7pPr marL="0" marR="0" lvl="6" indent="0" algn="r" rtl="0">
              <a:spcBef>
                <a:spcPts val="0"/>
              </a:spcBef>
              <a:buNone/>
              <a:defRPr sz="1800" b="0" i="0" u="none" strike="noStrike" cap="none">
                <a:solidFill>
                  <a:schemeClr val="dk1"/>
                </a:solidFill>
                <a:latin typeface="Lustria"/>
                <a:ea typeface="Lustria"/>
                <a:cs typeface="Lustria"/>
                <a:sym typeface="Lustria"/>
              </a:defRPr>
            </a:lvl7pPr>
            <a:lvl8pPr marL="0" marR="0" lvl="7" indent="0" algn="r" rtl="0">
              <a:spcBef>
                <a:spcPts val="0"/>
              </a:spcBef>
              <a:buNone/>
              <a:defRPr sz="1800" b="0" i="0" u="none" strike="noStrike" cap="none">
                <a:solidFill>
                  <a:schemeClr val="dk1"/>
                </a:solidFill>
                <a:latin typeface="Lustria"/>
                <a:ea typeface="Lustria"/>
                <a:cs typeface="Lustria"/>
                <a:sym typeface="Lustria"/>
              </a:defRPr>
            </a:lvl8pPr>
            <a:lvl9pPr marL="0" marR="0" lvl="8" indent="0" algn="r" rtl="0">
              <a:spcBef>
                <a:spcPts val="0"/>
              </a:spcBef>
              <a:buNone/>
              <a:defRPr sz="1800" b="0" i="0" u="none" strike="noStrike" cap="none">
                <a:solidFill>
                  <a:schemeClr val="dk1"/>
                </a:solidFill>
                <a:latin typeface="Lustria"/>
                <a:ea typeface="Lustria"/>
                <a:cs typeface="Lustria"/>
                <a:sym typeface="Lustria"/>
              </a:defRPr>
            </a:lvl9pPr>
          </a:lstStyle>
          <a:p>
            <a:pPr marL="0" lvl="0" indent="0" algn="r" rtl="0">
              <a:spcBef>
                <a:spcPts val="0"/>
              </a:spcBef>
              <a:spcAft>
                <a:spcPts val="0"/>
              </a:spcAft>
              <a:buNone/>
            </a:pPr>
            <a:fld id="{00000000-1234-1234-1234-123412341234}" type="slidenum">
              <a:rPr lang="en-US"/>
              <a:t>‹#›</a:t>
            </a:fld>
            <a:endParaRPr/>
          </a:p>
        </p:txBody>
      </p:sp>
      <p:cxnSp>
        <p:nvCxnSpPr>
          <p:cNvPr id="29" name="Google Shape;29;p11"/>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30" name="Google Shape;30;p11"/>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ymKA4GP49QNYTAx4U2epliXfTJHbzoAlaleqh94eJEA/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document/d/1XvZn9ecVkgmq7Z_pOIpuTzqByOjxEIOnKlMxi_U8RZ8/edit?usp=sharing"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
        <p:cNvGrpSpPr/>
        <p:nvPr/>
      </p:nvGrpSpPr>
      <p:grpSpPr>
        <a:xfrm>
          <a:off x="0" y="0"/>
          <a:ext cx="0" cy="0"/>
          <a:chOff x="0" y="0"/>
          <a:chExt cx="0" cy="0"/>
        </a:xfrm>
      </p:grpSpPr>
      <p:sp>
        <p:nvSpPr>
          <p:cNvPr id="105" name="Google Shape;105;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pic>
        <p:nvPicPr>
          <p:cNvPr id="106" name="Google Shape;106;p1" descr="Jigsaw puzzles in plastic figures"/>
          <p:cNvPicPr preferRelativeResize="0"/>
          <p:nvPr/>
        </p:nvPicPr>
        <p:blipFill rotWithShape="1">
          <a:blip r:embed="rId3">
            <a:alphaModFix/>
          </a:blip>
          <a:srcRect t="5051" b="13720"/>
          <a:stretch/>
        </p:blipFill>
        <p:spPr>
          <a:xfrm>
            <a:off x="1" y="10"/>
            <a:ext cx="12192000" cy="6857989"/>
          </a:xfrm>
          <a:prstGeom prst="rect">
            <a:avLst/>
          </a:prstGeom>
          <a:noFill/>
          <a:ln>
            <a:noFill/>
          </a:ln>
        </p:spPr>
      </p:pic>
      <p:sp>
        <p:nvSpPr>
          <p:cNvPr id="107" name="Google Shape;107;p1"/>
          <p:cNvSpPr/>
          <p:nvPr/>
        </p:nvSpPr>
        <p:spPr>
          <a:xfrm rot="10800000">
            <a:off x="-2307" y="990598"/>
            <a:ext cx="12188952" cy="4745182"/>
          </a:xfrm>
          <a:prstGeom prst="rect">
            <a:avLst/>
          </a:prstGeom>
          <a:gradFill>
            <a:gsLst>
              <a:gs pos="0">
                <a:srgbClr val="000000">
                  <a:alpha val="0"/>
                </a:srgbClr>
              </a:gs>
              <a:gs pos="35000">
                <a:srgbClr val="000000">
                  <a:alpha val="40784"/>
                </a:srgbClr>
              </a:gs>
              <a:gs pos="47744">
                <a:srgbClr val="000000">
                  <a:alpha val="50980"/>
                </a:srgbClr>
              </a:gs>
              <a:gs pos="70000">
                <a:srgbClr val="000000">
                  <a:alpha val="36862"/>
                </a:srgbClr>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sp>
        <p:nvSpPr>
          <p:cNvPr id="108" name="Google Shape;108;p1"/>
          <p:cNvSpPr txBox="1">
            <a:spLocks noGrp="1"/>
          </p:cNvSpPr>
          <p:nvPr>
            <p:ph type="ctrTitle"/>
          </p:nvPr>
        </p:nvSpPr>
        <p:spPr>
          <a:xfrm>
            <a:off x="1833541" y="990599"/>
            <a:ext cx="5619054" cy="4849091"/>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0"/>
              </a:spcAft>
              <a:buClr>
                <a:schemeClr val="lt1"/>
              </a:buClr>
              <a:buSzPts val="5400"/>
              <a:buFont typeface="Open Sans"/>
              <a:buNone/>
            </a:pPr>
            <a:r>
              <a:rPr lang="en-US" dirty="0">
                <a:solidFill>
                  <a:srgbClr val="FFFFFF"/>
                </a:solidFill>
              </a:rPr>
              <a:t>Financial Reconciliation</a:t>
            </a:r>
            <a:endParaRPr dirty="0">
              <a:solidFill>
                <a:srgbClr val="FFFFFF"/>
              </a:solidFill>
            </a:endParaRPr>
          </a:p>
        </p:txBody>
      </p:sp>
      <p:sp>
        <p:nvSpPr>
          <p:cNvPr id="109" name="Google Shape;109;p1"/>
          <p:cNvSpPr txBox="1">
            <a:spLocks noGrp="1"/>
          </p:cNvSpPr>
          <p:nvPr>
            <p:ph type="subTitle" idx="1"/>
          </p:nvPr>
        </p:nvSpPr>
        <p:spPr>
          <a:xfrm>
            <a:off x="8712865" y="1447799"/>
            <a:ext cx="2368905" cy="4076699"/>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Clr>
                <a:schemeClr val="lt1"/>
              </a:buClr>
              <a:buSzPts val="2000"/>
              <a:buNone/>
            </a:pPr>
            <a:r>
              <a:rPr lang="en-US" dirty="0">
                <a:solidFill>
                  <a:srgbClr val="FFFFFF"/>
                </a:solidFill>
              </a:rPr>
              <a:t>Regis University</a:t>
            </a:r>
          </a:p>
          <a:p>
            <a:pPr marL="0" lvl="0" indent="0" algn="l" rtl="0">
              <a:lnSpc>
                <a:spcPct val="110000"/>
              </a:lnSpc>
              <a:spcBef>
                <a:spcPts val="0"/>
              </a:spcBef>
              <a:spcAft>
                <a:spcPts val="0"/>
              </a:spcAft>
              <a:buClr>
                <a:schemeClr val="lt1"/>
              </a:buClr>
              <a:buSzPts val="2000"/>
              <a:buNone/>
            </a:pPr>
            <a:r>
              <a:rPr lang="en-US" dirty="0">
                <a:solidFill>
                  <a:srgbClr val="FFFFFF"/>
                </a:solidFill>
              </a:rPr>
              <a:t>CCIS – MSDS</a:t>
            </a:r>
          </a:p>
          <a:p>
            <a:pPr marL="0" lvl="0" indent="0" algn="l" rtl="0">
              <a:lnSpc>
                <a:spcPct val="110000"/>
              </a:lnSpc>
              <a:spcBef>
                <a:spcPts val="0"/>
              </a:spcBef>
              <a:spcAft>
                <a:spcPts val="0"/>
              </a:spcAft>
              <a:buClr>
                <a:schemeClr val="lt1"/>
              </a:buClr>
              <a:buSzPts val="2000"/>
              <a:buNone/>
            </a:pPr>
            <a:endParaRPr lang="en-US" dirty="0">
              <a:solidFill>
                <a:srgbClr val="FFFFFF"/>
              </a:solidFill>
            </a:endParaRPr>
          </a:p>
          <a:p>
            <a:pPr marL="0" lvl="0" indent="0" algn="l" rtl="0">
              <a:lnSpc>
                <a:spcPct val="110000"/>
              </a:lnSpc>
              <a:spcBef>
                <a:spcPts val="0"/>
              </a:spcBef>
              <a:spcAft>
                <a:spcPts val="0"/>
              </a:spcAft>
              <a:buClr>
                <a:schemeClr val="lt1"/>
              </a:buClr>
              <a:buSzPts val="2000"/>
              <a:buNone/>
            </a:pPr>
            <a:r>
              <a:rPr lang="en-US" dirty="0">
                <a:solidFill>
                  <a:srgbClr val="FFFFFF"/>
                </a:solidFill>
              </a:rPr>
              <a:t>Stephanie Fears</a:t>
            </a:r>
          </a:p>
          <a:p>
            <a:pPr marL="0" lvl="0" indent="0" algn="l" rtl="0">
              <a:lnSpc>
                <a:spcPct val="110000"/>
              </a:lnSpc>
              <a:spcBef>
                <a:spcPts val="0"/>
              </a:spcBef>
              <a:spcAft>
                <a:spcPts val="0"/>
              </a:spcAft>
              <a:buClr>
                <a:schemeClr val="lt1"/>
              </a:buClr>
              <a:buSzPts val="2000"/>
              <a:buNone/>
            </a:pPr>
            <a:r>
              <a:rPr lang="en-US" dirty="0">
                <a:solidFill>
                  <a:srgbClr val="FFFFFF"/>
                </a:solidFill>
              </a:rPr>
              <a:t>March 6, 2025</a:t>
            </a:r>
          </a:p>
          <a:p>
            <a:pPr marL="0" lvl="0" indent="0" algn="l" rtl="0">
              <a:lnSpc>
                <a:spcPct val="110000"/>
              </a:lnSpc>
              <a:spcBef>
                <a:spcPts val="0"/>
              </a:spcBef>
              <a:spcAft>
                <a:spcPts val="0"/>
              </a:spcAft>
              <a:buClr>
                <a:schemeClr val="lt1"/>
              </a:buClr>
              <a:buSzPts val="2000"/>
              <a:buNone/>
            </a:pPr>
            <a:endParaRPr lang="en-US" dirty="0">
              <a:solidFill>
                <a:srgbClr val="FFFFFF"/>
              </a:solidFill>
            </a:endParaRPr>
          </a:p>
          <a:p>
            <a:pPr marL="0" lvl="0" indent="0" algn="l" rtl="0">
              <a:lnSpc>
                <a:spcPct val="110000"/>
              </a:lnSpc>
              <a:spcBef>
                <a:spcPts val="0"/>
              </a:spcBef>
              <a:spcAft>
                <a:spcPts val="0"/>
              </a:spcAft>
              <a:buClr>
                <a:schemeClr val="lt1"/>
              </a:buClr>
              <a:buSzPts val="2000"/>
              <a:buNone/>
            </a:pPr>
            <a:r>
              <a:rPr lang="en-US" dirty="0">
                <a:solidFill>
                  <a:srgbClr val="FFFFFF"/>
                </a:solidFill>
              </a:rPr>
              <a:t>Practicum Project – MSDS692_S40 </a:t>
            </a:r>
          </a:p>
          <a:p>
            <a:pPr marL="0" lvl="0" indent="0" algn="l" rtl="0">
              <a:lnSpc>
                <a:spcPct val="110000"/>
              </a:lnSpc>
              <a:spcBef>
                <a:spcPts val="0"/>
              </a:spcBef>
              <a:spcAft>
                <a:spcPts val="0"/>
              </a:spcAft>
              <a:buClr>
                <a:schemeClr val="lt1"/>
              </a:buClr>
              <a:buSzPts val="2000"/>
              <a:buNone/>
            </a:pPr>
            <a:r>
              <a:rPr lang="en-US" dirty="0">
                <a:solidFill>
                  <a:srgbClr val="FFFFFF"/>
                </a:solidFill>
              </a:rPr>
              <a:t>Dr. Mike Busch</a:t>
            </a:r>
          </a:p>
          <a:p>
            <a:pPr marL="0" lvl="0" indent="0" algn="l" rtl="0">
              <a:lnSpc>
                <a:spcPct val="110000"/>
              </a:lnSpc>
              <a:spcBef>
                <a:spcPts val="0"/>
              </a:spcBef>
              <a:spcAft>
                <a:spcPts val="0"/>
              </a:spcAft>
              <a:buClr>
                <a:schemeClr val="lt1"/>
              </a:buClr>
              <a:buSzPts val="2000"/>
              <a:buNone/>
            </a:pPr>
            <a:endParaRPr lang="en-US" dirty="0">
              <a:solidFill>
                <a:srgbClr val="FFFFFF"/>
              </a:solidFill>
            </a:endParaRPr>
          </a:p>
        </p:txBody>
      </p:sp>
      <p:cxnSp>
        <p:nvCxnSpPr>
          <p:cNvPr id="110" name="Google Shape;110;p1"/>
          <p:cNvCxnSpPr/>
          <p:nvPr/>
        </p:nvCxnSpPr>
        <p:spPr>
          <a:xfrm rot="10800000">
            <a:off x="8115300" y="1780927"/>
            <a:ext cx="0" cy="3390901"/>
          </a:xfrm>
          <a:prstGeom prst="straightConnector1">
            <a:avLst/>
          </a:prstGeom>
          <a:noFill/>
          <a:ln w="44450" cap="flat" cmpd="sng">
            <a:solidFill>
              <a:srgbClr val="FFFFFF"/>
            </a:solidFill>
            <a:prstDash val="solid"/>
            <a:miter lim="800000"/>
            <a:headEnd type="none" w="sm" len="sm"/>
            <a:tailEnd type="none" w="sm" len="sm"/>
          </a:ln>
          <a:effectLst>
            <a:outerShdw blurRad="50800" dist="38100" dir="2700000" sx="88000" sy="88000" algn="tl" rotWithShape="0">
              <a:srgbClr val="000000">
                <a:alpha val="25882"/>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cxnSp>
        <p:nvCxnSpPr>
          <p:cNvPr id="246" name="Google Shape;246;p10"/>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247" name="Google Shape;247;p10"/>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
        <p:nvSpPr>
          <p:cNvPr id="248" name="Google Shape;248;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stria"/>
              <a:ea typeface="Lustria"/>
              <a:cs typeface="Lustria"/>
              <a:sym typeface="Lustria"/>
            </a:endParaRPr>
          </a:p>
        </p:txBody>
      </p:sp>
      <p:pic>
        <p:nvPicPr>
          <p:cNvPr id="249" name="Google Shape;249;p10" descr="Arrows piercing notes"/>
          <p:cNvPicPr preferRelativeResize="0">
            <a:picLocks noGrp="1"/>
          </p:cNvPicPr>
          <p:nvPr>
            <p:ph type="body" idx="2"/>
          </p:nvPr>
        </p:nvPicPr>
        <p:blipFill rotWithShape="1">
          <a:blip r:embed="rId3">
            <a:alphaModFix/>
          </a:blip>
          <a:srcRect l="7993" r="16208" b="2"/>
          <a:stretch/>
        </p:blipFill>
        <p:spPr>
          <a:xfrm>
            <a:off x="4981575" y="735286"/>
            <a:ext cx="6495042" cy="5419642"/>
          </a:xfrm>
          <a:prstGeom prst="rect">
            <a:avLst/>
          </a:prstGeom>
          <a:noFill/>
          <a:ln>
            <a:noFill/>
          </a:ln>
        </p:spPr>
      </p:pic>
      <p:sp>
        <p:nvSpPr>
          <p:cNvPr id="250" name="Google Shape;250;p10"/>
          <p:cNvSpPr txBox="1">
            <a:spLocks noGrp="1"/>
          </p:cNvSpPr>
          <p:nvPr>
            <p:ph type="title"/>
          </p:nvPr>
        </p:nvSpPr>
        <p:spPr>
          <a:xfrm>
            <a:off x="704088" y="914400"/>
            <a:ext cx="3799763" cy="1473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300"/>
              <a:buFont typeface="Open Sans"/>
              <a:buNone/>
            </a:pPr>
            <a:r>
              <a:rPr lang="en-US" sz="3300"/>
              <a:t>THE JOURNEY CONTINUES: NEXT STEPS</a:t>
            </a:r>
            <a:endParaRPr/>
          </a:p>
        </p:txBody>
      </p:sp>
      <p:sp>
        <p:nvSpPr>
          <p:cNvPr id="251" name="Google Shape;251;p10"/>
          <p:cNvSpPr txBox="1">
            <a:spLocks noGrp="1"/>
          </p:cNvSpPr>
          <p:nvPr>
            <p:ph type="body" idx="1"/>
          </p:nvPr>
        </p:nvSpPr>
        <p:spPr>
          <a:xfrm>
            <a:off x="704088" y="3302000"/>
            <a:ext cx="3799763" cy="2852928"/>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chemeClr val="dk1"/>
              </a:buClr>
              <a:buSzPts val="2000"/>
              <a:buChar char="•"/>
            </a:pPr>
            <a:r>
              <a:rPr lang="en-US" dirty="0"/>
              <a:t>Continue Refinement</a:t>
            </a:r>
            <a:endParaRPr dirty="0"/>
          </a:p>
          <a:p>
            <a:pPr marL="228600" lvl="0" indent="-228600" algn="l" rtl="0">
              <a:lnSpc>
                <a:spcPct val="110000"/>
              </a:lnSpc>
              <a:spcBef>
                <a:spcPts val="1000"/>
              </a:spcBef>
              <a:spcAft>
                <a:spcPts val="0"/>
              </a:spcAft>
              <a:buClr>
                <a:schemeClr val="dk1"/>
              </a:buClr>
              <a:buSzPts val="2000"/>
              <a:buChar char="•"/>
            </a:pPr>
            <a:r>
              <a:rPr lang="en-US" dirty="0"/>
              <a:t>Complete remaining sections</a:t>
            </a:r>
            <a:endParaRPr dirty="0"/>
          </a:p>
          <a:p>
            <a:pPr marL="228600" lvl="0" indent="-228600" algn="l" rtl="0">
              <a:lnSpc>
                <a:spcPct val="110000"/>
              </a:lnSpc>
              <a:spcBef>
                <a:spcPts val="1000"/>
              </a:spcBef>
              <a:spcAft>
                <a:spcPts val="0"/>
              </a:spcAft>
              <a:buClr>
                <a:schemeClr val="dk1"/>
              </a:buClr>
              <a:buSzPts val="2000"/>
              <a:buChar char="•"/>
            </a:pPr>
            <a:r>
              <a:rPr lang="en-US" dirty="0"/>
              <a:t>If/when Successful implement</a:t>
            </a:r>
            <a:endParaRPr dirty="0"/>
          </a:p>
          <a:p>
            <a:pPr marL="228600" lvl="0" indent="-228600" algn="l" rtl="0">
              <a:lnSpc>
                <a:spcPct val="110000"/>
              </a:lnSpc>
              <a:spcBef>
                <a:spcPts val="1000"/>
              </a:spcBef>
              <a:spcAft>
                <a:spcPts val="0"/>
              </a:spcAft>
              <a:buClr>
                <a:schemeClr val="dk1"/>
              </a:buClr>
              <a:buSzPts val="2000"/>
              <a:buChar char="•"/>
            </a:pPr>
            <a:r>
              <a:rPr lang="en-US" dirty="0"/>
              <a:t>Q&amp;A </a:t>
            </a:r>
            <a:endParaRPr dirty="0"/>
          </a:p>
        </p:txBody>
      </p:sp>
      <p:cxnSp>
        <p:nvCxnSpPr>
          <p:cNvPr id="252" name="Google Shape;252;p10"/>
          <p:cNvCxnSpPr/>
          <p:nvPr/>
        </p:nvCxnSpPr>
        <p:spPr>
          <a:xfrm>
            <a:off x="804672" y="722376"/>
            <a:ext cx="1638300" cy="0"/>
          </a:xfrm>
          <a:prstGeom prst="straightConnector1">
            <a:avLst/>
          </a:prstGeom>
          <a:noFill/>
          <a:ln w="44450" cap="flat" cmpd="sng">
            <a:solidFill>
              <a:schemeClr val="dk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cxnSp>
        <p:nvCxnSpPr>
          <p:cNvPr id="116" name="Google Shape;116;p2"/>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117" name="Google Shape;117;p2"/>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
        <p:nvSpPr>
          <p:cNvPr id="118" name="Google Shape;118;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pic>
        <p:nvPicPr>
          <p:cNvPr id="119" name="Google Shape;119;p2" descr="create an image of a brain with one side related to finance and the other data science"/>
          <p:cNvPicPr preferRelativeResize="0">
            <a:picLocks noGrp="1"/>
          </p:cNvPicPr>
          <p:nvPr>
            <p:ph type="pic" idx="2"/>
          </p:nvPr>
        </p:nvPicPr>
        <p:blipFill rotWithShape="1">
          <a:blip r:embed="rId3">
            <a:alphaModFix/>
          </a:blip>
          <a:srcRect r="2" b="16559"/>
          <a:stretch/>
        </p:blipFill>
        <p:spPr>
          <a:xfrm>
            <a:off x="4981575" y="735286"/>
            <a:ext cx="6495042" cy="5419642"/>
          </a:xfrm>
          <a:prstGeom prst="rect">
            <a:avLst/>
          </a:prstGeom>
          <a:noFill/>
          <a:ln>
            <a:noFill/>
          </a:ln>
        </p:spPr>
      </p:pic>
      <p:sp>
        <p:nvSpPr>
          <p:cNvPr id="120" name="Google Shape;120;p2"/>
          <p:cNvSpPr txBox="1">
            <a:spLocks noGrp="1"/>
          </p:cNvSpPr>
          <p:nvPr>
            <p:ph type="title"/>
          </p:nvPr>
        </p:nvSpPr>
        <p:spPr>
          <a:xfrm>
            <a:off x="704088" y="914400"/>
            <a:ext cx="3799763" cy="1473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300"/>
              <a:buFont typeface="Open Sans"/>
              <a:buNone/>
            </a:pPr>
            <a:r>
              <a:rPr lang="en-US" sz="2300"/>
              <a:t>STREAMLINING FINANCIAL RECONCILIATION FROM MANUAL TO AUTOMATED </a:t>
            </a:r>
            <a:br>
              <a:rPr lang="en-US" sz="2300"/>
            </a:br>
            <a:endParaRPr sz="2300"/>
          </a:p>
        </p:txBody>
      </p:sp>
      <p:sp>
        <p:nvSpPr>
          <p:cNvPr id="121" name="Google Shape;121;p2"/>
          <p:cNvSpPr txBox="1">
            <a:spLocks noGrp="1"/>
          </p:cNvSpPr>
          <p:nvPr>
            <p:ph type="body" idx="1"/>
          </p:nvPr>
        </p:nvSpPr>
        <p:spPr>
          <a:xfrm>
            <a:off x="704088" y="2387600"/>
            <a:ext cx="3799763" cy="3767328"/>
          </a:xfrm>
          <a:prstGeom prst="rect">
            <a:avLst/>
          </a:prstGeom>
          <a:noFill/>
          <a:ln>
            <a:noFill/>
          </a:ln>
        </p:spPr>
        <p:txBody>
          <a:bodyPr spcFirstLastPara="1" wrap="square" lIns="91425" tIns="45700" rIns="91425" bIns="45700" anchor="t" anchorCtr="0">
            <a:normAutofit/>
          </a:bodyPr>
          <a:lstStyle/>
          <a:p>
            <a:pPr marL="285750" lvl="0" indent="-228600" algn="l" rtl="0">
              <a:lnSpc>
                <a:spcPct val="110000"/>
              </a:lnSpc>
              <a:spcBef>
                <a:spcPts val="0"/>
              </a:spcBef>
              <a:spcAft>
                <a:spcPts val="0"/>
              </a:spcAft>
              <a:buClr>
                <a:schemeClr val="dk1"/>
              </a:buClr>
              <a:buSzPts val="1600"/>
              <a:buFont typeface="Arial"/>
              <a:buChar char="•"/>
            </a:pPr>
            <a:r>
              <a:rPr lang="en-US"/>
              <a:t>I’m excited to share my journey</a:t>
            </a:r>
            <a:endParaRPr/>
          </a:p>
          <a:p>
            <a:pPr marL="285750" lvl="0" indent="-228600" algn="l" rtl="0">
              <a:lnSpc>
                <a:spcPct val="110000"/>
              </a:lnSpc>
              <a:spcBef>
                <a:spcPts val="1000"/>
              </a:spcBef>
              <a:spcAft>
                <a:spcPts val="0"/>
              </a:spcAft>
              <a:buClr>
                <a:schemeClr val="dk1"/>
              </a:buClr>
              <a:buSzPts val="1600"/>
              <a:buFont typeface="Arial"/>
              <a:buChar char="•"/>
            </a:pPr>
            <a:r>
              <a:rPr lang="en-US"/>
              <a:t>Background of me </a:t>
            </a:r>
            <a:endParaRPr/>
          </a:p>
          <a:p>
            <a:pPr marL="742950" lvl="1" indent="-228600" algn="l" rtl="0">
              <a:lnSpc>
                <a:spcPct val="110000"/>
              </a:lnSpc>
              <a:spcBef>
                <a:spcPts val="500"/>
              </a:spcBef>
              <a:spcAft>
                <a:spcPts val="0"/>
              </a:spcAft>
              <a:buClr>
                <a:schemeClr val="dk1"/>
              </a:buClr>
              <a:buSzPts val="1400"/>
              <a:buFont typeface="Arial"/>
              <a:buChar char="•"/>
            </a:pPr>
            <a:r>
              <a:rPr lang="en-US"/>
              <a:t>Education and Career</a:t>
            </a:r>
            <a:endParaRPr/>
          </a:p>
          <a:p>
            <a:pPr marL="285750" lvl="0" indent="-228600" algn="l" rtl="0">
              <a:lnSpc>
                <a:spcPct val="110000"/>
              </a:lnSpc>
              <a:spcBef>
                <a:spcPts val="1000"/>
              </a:spcBef>
              <a:spcAft>
                <a:spcPts val="0"/>
              </a:spcAft>
              <a:buClr>
                <a:schemeClr val="dk1"/>
              </a:buClr>
              <a:buSzPts val="1600"/>
              <a:buFont typeface="Arial"/>
              <a:buChar char="•"/>
            </a:pPr>
            <a:r>
              <a:rPr lang="en-US"/>
              <a:t>Reason and Purpose of the Project</a:t>
            </a:r>
            <a:endParaRPr/>
          </a:p>
          <a:p>
            <a:pPr marL="742950" lvl="1" indent="-139700" algn="l" rtl="0">
              <a:lnSpc>
                <a:spcPct val="110000"/>
              </a:lnSpc>
              <a:spcBef>
                <a:spcPts val="500"/>
              </a:spcBef>
              <a:spcAft>
                <a:spcPts val="0"/>
              </a:spcAft>
              <a:buClr>
                <a:schemeClr val="dk1"/>
              </a:buClr>
              <a:buSzPts val="1400"/>
              <a:buFont typeface="Arial"/>
              <a:buNone/>
            </a:pPr>
            <a:endParaRPr/>
          </a:p>
          <a:p>
            <a:pPr marL="285750" lvl="0" indent="-127000" algn="l" rtl="0">
              <a:lnSpc>
                <a:spcPct val="110000"/>
              </a:lnSpc>
              <a:spcBef>
                <a:spcPts val="1000"/>
              </a:spcBef>
              <a:spcAft>
                <a:spcPts val="0"/>
              </a:spcAft>
              <a:buClr>
                <a:schemeClr val="dk1"/>
              </a:buClr>
              <a:buSzPts val="1600"/>
              <a:buFont typeface="Arial"/>
              <a:buNone/>
            </a:pPr>
            <a:endParaRPr/>
          </a:p>
          <a:p>
            <a:pPr marL="285750" lvl="0" indent="-127000" algn="l" rtl="0">
              <a:lnSpc>
                <a:spcPct val="110000"/>
              </a:lnSpc>
              <a:spcBef>
                <a:spcPts val="1000"/>
              </a:spcBef>
              <a:spcAft>
                <a:spcPts val="0"/>
              </a:spcAft>
              <a:buClr>
                <a:schemeClr val="dk1"/>
              </a:buClr>
              <a:buSzPts val="1600"/>
              <a:buFont typeface="Arial"/>
              <a:buNone/>
            </a:pPr>
            <a:endParaRPr/>
          </a:p>
        </p:txBody>
      </p:sp>
      <p:cxnSp>
        <p:nvCxnSpPr>
          <p:cNvPr id="122" name="Google Shape;122;p2"/>
          <p:cNvCxnSpPr/>
          <p:nvPr/>
        </p:nvCxnSpPr>
        <p:spPr>
          <a:xfrm>
            <a:off x="804672" y="722376"/>
            <a:ext cx="1638300" cy="0"/>
          </a:xfrm>
          <a:prstGeom prst="straightConnector1">
            <a:avLst/>
          </a:prstGeom>
          <a:noFill/>
          <a:ln w="44450" cap="flat" cmpd="sng">
            <a:solidFill>
              <a:schemeClr val="dk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ustria"/>
              <a:ea typeface="Lustria"/>
              <a:cs typeface="Lustria"/>
              <a:sym typeface="Lustria"/>
            </a:endParaRPr>
          </a:p>
        </p:txBody>
      </p:sp>
      <p:cxnSp>
        <p:nvCxnSpPr>
          <p:cNvPr id="129" name="Google Shape;129;p3"/>
          <p:cNvCxnSpPr/>
          <p:nvPr/>
        </p:nvCxnSpPr>
        <p:spPr>
          <a:xfrm>
            <a:off x="800100" y="723900"/>
            <a:ext cx="1638300" cy="0"/>
          </a:xfrm>
          <a:prstGeom prst="straightConnector1">
            <a:avLst/>
          </a:prstGeom>
          <a:noFill/>
          <a:ln w="44450" cap="flat" cmpd="sng">
            <a:solidFill>
              <a:schemeClr val="dk1"/>
            </a:solidFill>
            <a:prstDash val="solid"/>
            <a:miter lim="800000"/>
            <a:headEnd type="none" w="sm" len="sm"/>
            <a:tailEnd type="none" w="sm" len="sm"/>
          </a:ln>
        </p:spPr>
      </p:cxnSp>
      <p:sp>
        <p:nvSpPr>
          <p:cNvPr id="130" name="Google Shape;130;p3"/>
          <p:cNvSpPr txBox="1">
            <a:spLocks noGrp="1"/>
          </p:cNvSpPr>
          <p:nvPr>
            <p:ph type="title"/>
          </p:nvPr>
        </p:nvSpPr>
        <p:spPr>
          <a:xfrm>
            <a:off x="704088" y="914400"/>
            <a:ext cx="10798176" cy="105191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Open Sans"/>
              <a:buNone/>
            </a:pPr>
            <a:r>
              <a:rPr lang="en-US"/>
              <a:t>THE CURRENT PROCESS: A MANUAL MAZE</a:t>
            </a:r>
            <a:endParaRPr/>
          </a:p>
        </p:txBody>
      </p:sp>
      <p:grpSp>
        <p:nvGrpSpPr>
          <p:cNvPr id="131" name="Google Shape;131;p3"/>
          <p:cNvGrpSpPr/>
          <p:nvPr/>
        </p:nvGrpSpPr>
        <p:grpSpPr>
          <a:xfrm>
            <a:off x="118873" y="2636230"/>
            <a:ext cx="11804903" cy="2754017"/>
            <a:chOff x="3633" y="551804"/>
            <a:chExt cx="10622633" cy="2754017"/>
          </a:xfrm>
        </p:grpSpPr>
        <p:sp>
          <p:nvSpPr>
            <p:cNvPr id="132" name="Google Shape;132;p3"/>
            <p:cNvSpPr/>
            <p:nvPr/>
          </p:nvSpPr>
          <p:spPr>
            <a:xfrm>
              <a:off x="3633" y="551804"/>
              <a:ext cx="1967154" cy="2754016"/>
            </a:xfrm>
            <a:prstGeom prst="rect">
              <a:avLst/>
            </a:prstGeom>
            <a:solidFill>
              <a:srgbClr val="D4CED2">
                <a:alpha val="89803"/>
              </a:srgbClr>
            </a:solidFill>
            <a:ln w="12700" cap="flat" cmpd="sng">
              <a:solidFill>
                <a:srgbClr val="D4CE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txBox="1"/>
            <p:nvPr/>
          </p:nvSpPr>
          <p:spPr>
            <a:xfrm>
              <a:off x="3633" y="1598331"/>
              <a:ext cx="1967154" cy="1652409"/>
            </a:xfrm>
            <a:prstGeom prst="rect">
              <a:avLst/>
            </a:prstGeom>
            <a:noFill/>
            <a:ln>
              <a:noFill/>
            </a:ln>
          </p:spPr>
          <p:txBody>
            <a:bodyPr spcFirstLastPara="1" wrap="square" lIns="153350" tIns="330200" rIns="153350" bIns="330200" anchor="t" anchorCtr="0">
              <a:noAutofit/>
            </a:bodyPr>
            <a:lstStyle/>
            <a:p>
              <a:pPr marL="0" marR="0" lvl="0" indent="0" algn="l" rtl="0">
                <a:lnSpc>
                  <a:spcPct val="90000"/>
                </a:lnSpc>
                <a:spcBef>
                  <a:spcPts val="0"/>
                </a:spcBef>
                <a:spcAft>
                  <a:spcPts val="0"/>
                </a:spcAft>
                <a:buClr>
                  <a:schemeClr val="dk1"/>
                </a:buClr>
                <a:buSzPts val="1500"/>
                <a:buFont typeface="Lustria"/>
                <a:buNone/>
              </a:pPr>
              <a:r>
                <a:rPr lang="en-US" sz="1500" b="0" i="0" u="none" strike="noStrike" cap="none">
                  <a:solidFill>
                    <a:schemeClr val="dk1"/>
                  </a:solidFill>
                  <a:latin typeface="Lustria"/>
                  <a:ea typeface="Lustria"/>
                  <a:cs typeface="Lustria"/>
                  <a:sym typeface="Lustria"/>
                </a:rPr>
                <a:t>Data Extraction from multiple systems</a:t>
              </a:r>
              <a:endParaRPr/>
            </a:p>
          </p:txBody>
        </p:sp>
        <p:sp>
          <p:nvSpPr>
            <p:cNvPr id="134" name="Google Shape;134;p3"/>
            <p:cNvSpPr/>
            <p:nvPr/>
          </p:nvSpPr>
          <p:spPr>
            <a:xfrm>
              <a:off x="574108" y="827206"/>
              <a:ext cx="826204" cy="826204"/>
            </a:xfrm>
            <a:prstGeom prst="ellipse">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txBox="1"/>
            <p:nvPr/>
          </p:nvSpPr>
          <p:spPr>
            <a:xfrm>
              <a:off x="695103" y="948201"/>
              <a:ext cx="584214" cy="584214"/>
            </a:xfrm>
            <a:prstGeom prst="rect">
              <a:avLst/>
            </a:prstGeom>
            <a:noFill/>
            <a:ln>
              <a:noFill/>
            </a:ln>
          </p:spPr>
          <p:txBody>
            <a:bodyPr spcFirstLastPara="1" wrap="square" lIns="64400" tIns="12700" rIns="64400" bIns="12700" anchor="ctr" anchorCtr="0">
              <a:noAutofit/>
            </a:bodyPr>
            <a:lstStyle/>
            <a:p>
              <a:pPr marL="0" marR="0" lvl="0" indent="0" algn="ctr" rtl="0">
                <a:lnSpc>
                  <a:spcPct val="90000"/>
                </a:lnSpc>
                <a:spcBef>
                  <a:spcPts val="0"/>
                </a:spcBef>
                <a:spcAft>
                  <a:spcPts val="0"/>
                </a:spcAft>
                <a:buClr>
                  <a:schemeClr val="lt1"/>
                </a:buClr>
                <a:buSzPts val="4200"/>
                <a:buFont typeface="Lustria"/>
                <a:buNone/>
              </a:pPr>
              <a:r>
                <a:rPr lang="en-US" sz="4200" b="0" i="0" u="none" strike="noStrike" cap="none">
                  <a:solidFill>
                    <a:schemeClr val="lt1"/>
                  </a:solidFill>
                  <a:latin typeface="Lustria"/>
                  <a:ea typeface="Lustria"/>
                  <a:cs typeface="Lustria"/>
                  <a:sym typeface="Lustria"/>
                </a:rPr>
                <a:t>1</a:t>
              </a:r>
              <a:endParaRPr/>
            </a:p>
          </p:txBody>
        </p:sp>
        <p:sp>
          <p:nvSpPr>
            <p:cNvPr id="136" name="Google Shape;136;p3"/>
            <p:cNvSpPr/>
            <p:nvPr/>
          </p:nvSpPr>
          <p:spPr>
            <a:xfrm>
              <a:off x="3633" y="3305749"/>
              <a:ext cx="1967154" cy="72"/>
            </a:xfrm>
            <a:prstGeom prst="rect">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167503" y="551804"/>
              <a:ext cx="1967154" cy="2754016"/>
            </a:xfrm>
            <a:prstGeom prst="rect">
              <a:avLst/>
            </a:prstGeom>
            <a:solidFill>
              <a:srgbClr val="D4CED2">
                <a:alpha val="89803"/>
              </a:srgbClr>
            </a:solidFill>
            <a:ln w="12700" cap="flat" cmpd="sng">
              <a:solidFill>
                <a:srgbClr val="D4CE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txBox="1"/>
            <p:nvPr/>
          </p:nvSpPr>
          <p:spPr>
            <a:xfrm>
              <a:off x="2167503" y="1598331"/>
              <a:ext cx="1967154" cy="1652409"/>
            </a:xfrm>
            <a:prstGeom prst="rect">
              <a:avLst/>
            </a:prstGeom>
            <a:noFill/>
            <a:ln>
              <a:noFill/>
            </a:ln>
          </p:spPr>
          <p:txBody>
            <a:bodyPr spcFirstLastPara="1" wrap="square" lIns="153350" tIns="330200" rIns="153350" bIns="330200" anchor="t" anchorCtr="0">
              <a:noAutofit/>
            </a:bodyPr>
            <a:lstStyle/>
            <a:p>
              <a:pPr marL="0" marR="0" lvl="0" indent="0" algn="l" rtl="0">
                <a:lnSpc>
                  <a:spcPct val="90000"/>
                </a:lnSpc>
                <a:spcBef>
                  <a:spcPts val="0"/>
                </a:spcBef>
                <a:spcAft>
                  <a:spcPts val="0"/>
                </a:spcAft>
                <a:buClr>
                  <a:schemeClr val="dk1"/>
                </a:buClr>
                <a:buSzPts val="1500"/>
                <a:buFont typeface="Lustria"/>
                <a:buNone/>
              </a:pPr>
              <a:r>
                <a:rPr lang="en-US" sz="1500" b="0" i="0" u="none" strike="noStrike" cap="none">
                  <a:solidFill>
                    <a:schemeClr val="dk1"/>
                  </a:solidFill>
                  <a:latin typeface="Lustria"/>
                  <a:ea typeface="Lustria"/>
                  <a:cs typeface="Lustria"/>
                  <a:sym typeface="Lustria"/>
                </a:rPr>
                <a:t>Manual Matching</a:t>
              </a:r>
              <a:endParaRPr/>
            </a:p>
          </p:txBody>
        </p:sp>
        <p:sp>
          <p:nvSpPr>
            <p:cNvPr id="139" name="Google Shape;139;p3"/>
            <p:cNvSpPr/>
            <p:nvPr/>
          </p:nvSpPr>
          <p:spPr>
            <a:xfrm>
              <a:off x="2737977" y="827206"/>
              <a:ext cx="826204" cy="826204"/>
            </a:xfrm>
            <a:prstGeom prst="ellipse">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txBox="1"/>
            <p:nvPr/>
          </p:nvSpPr>
          <p:spPr>
            <a:xfrm>
              <a:off x="2858972" y="948201"/>
              <a:ext cx="584214" cy="584214"/>
            </a:xfrm>
            <a:prstGeom prst="rect">
              <a:avLst/>
            </a:prstGeom>
            <a:noFill/>
            <a:ln>
              <a:noFill/>
            </a:ln>
          </p:spPr>
          <p:txBody>
            <a:bodyPr spcFirstLastPara="1" wrap="square" lIns="64400" tIns="12700" rIns="64400" bIns="12700" anchor="ctr" anchorCtr="0">
              <a:noAutofit/>
            </a:bodyPr>
            <a:lstStyle/>
            <a:p>
              <a:pPr marL="0" marR="0" lvl="0" indent="0" algn="ctr" rtl="0">
                <a:lnSpc>
                  <a:spcPct val="90000"/>
                </a:lnSpc>
                <a:spcBef>
                  <a:spcPts val="0"/>
                </a:spcBef>
                <a:spcAft>
                  <a:spcPts val="0"/>
                </a:spcAft>
                <a:buClr>
                  <a:schemeClr val="lt1"/>
                </a:buClr>
                <a:buSzPts val="4200"/>
                <a:buFont typeface="Lustria"/>
                <a:buNone/>
              </a:pPr>
              <a:r>
                <a:rPr lang="en-US" sz="4200" b="0" i="0" u="none" strike="noStrike" cap="none">
                  <a:solidFill>
                    <a:schemeClr val="lt1"/>
                  </a:solidFill>
                  <a:latin typeface="Lustria"/>
                  <a:ea typeface="Lustria"/>
                  <a:cs typeface="Lustria"/>
                  <a:sym typeface="Lustria"/>
                </a:rPr>
                <a:t>2</a:t>
              </a:r>
              <a:endParaRPr/>
            </a:p>
          </p:txBody>
        </p:sp>
        <p:sp>
          <p:nvSpPr>
            <p:cNvPr id="141" name="Google Shape;141;p3"/>
            <p:cNvSpPr/>
            <p:nvPr/>
          </p:nvSpPr>
          <p:spPr>
            <a:xfrm>
              <a:off x="2167503" y="3305749"/>
              <a:ext cx="1967154" cy="72"/>
            </a:xfrm>
            <a:prstGeom prst="rect">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4331372" y="551804"/>
              <a:ext cx="1967154" cy="2754016"/>
            </a:xfrm>
            <a:prstGeom prst="rect">
              <a:avLst/>
            </a:prstGeom>
            <a:solidFill>
              <a:srgbClr val="D4CED2">
                <a:alpha val="89803"/>
              </a:srgbClr>
            </a:solidFill>
            <a:ln w="12700" cap="flat" cmpd="sng">
              <a:solidFill>
                <a:srgbClr val="D4CE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txBox="1"/>
            <p:nvPr/>
          </p:nvSpPr>
          <p:spPr>
            <a:xfrm>
              <a:off x="4331372" y="1598331"/>
              <a:ext cx="1967154" cy="1652409"/>
            </a:xfrm>
            <a:prstGeom prst="rect">
              <a:avLst/>
            </a:prstGeom>
            <a:noFill/>
            <a:ln>
              <a:noFill/>
            </a:ln>
          </p:spPr>
          <p:txBody>
            <a:bodyPr spcFirstLastPara="1" wrap="square" lIns="153350" tIns="330200" rIns="153350" bIns="330200" anchor="t" anchorCtr="0">
              <a:noAutofit/>
            </a:bodyPr>
            <a:lstStyle/>
            <a:p>
              <a:pPr marL="0" marR="0" lvl="0" indent="0" algn="l" rtl="0">
                <a:lnSpc>
                  <a:spcPct val="90000"/>
                </a:lnSpc>
                <a:spcBef>
                  <a:spcPts val="0"/>
                </a:spcBef>
                <a:spcAft>
                  <a:spcPts val="0"/>
                </a:spcAft>
                <a:buClr>
                  <a:schemeClr val="dk1"/>
                </a:buClr>
                <a:buSzPts val="1500"/>
                <a:buFont typeface="Lustria"/>
                <a:buNone/>
              </a:pPr>
              <a:r>
                <a:rPr lang="en-US" sz="1500" b="0" i="0" u="none" strike="noStrike" cap="none">
                  <a:solidFill>
                    <a:schemeClr val="dk1"/>
                  </a:solidFill>
                  <a:latin typeface="Lustria"/>
                  <a:ea typeface="Lustria"/>
                  <a:cs typeface="Lustria"/>
                  <a:sym typeface="Lustria"/>
                </a:rPr>
                <a:t>Exception Handling</a:t>
              </a:r>
              <a:endParaRPr/>
            </a:p>
          </p:txBody>
        </p:sp>
        <p:sp>
          <p:nvSpPr>
            <p:cNvPr id="144" name="Google Shape;144;p3"/>
            <p:cNvSpPr/>
            <p:nvPr/>
          </p:nvSpPr>
          <p:spPr>
            <a:xfrm>
              <a:off x="4901847" y="827206"/>
              <a:ext cx="826204" cy="826204"/>
            </a:xfrm>
            <a:prstGeom prst="ellipse">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txBox="1"/>
            <p:nvPr/>
          </p:nvSpPr>
          <p:spPr>
            <a:xfrm>
              <a:off x="5022842" y="948201"/>
              <a:ext cx="584214" cy="584214"/>
            </a:xfrm>
            <a:prstGeom prst="rect">
              <a:avLst/>
            </a:prstGeom>
            <a:noFill/>
            <a:ln>
              <a:noFill/>
            </a:ln>
          </p:spPr>
          <p:txBody>
            <a:bodyPr spcFirstLastPara="1" wrap="square" lIns="64400" tIns="12700" rIns="64400" bIns="12700" anchor="ctr" anchorCtr="0">
              <a:noAutofit/>
            </a:bodyPr>
            <a:lstStyle/>
            <a:p>
              <a:pPr marL="0" marR="0" lvl="0" indent="0" algn="ctr" rtl="0">
                <a:lnSpc>
                  <a:spcPct val="90000"/>
                </a:lnSpc>
                <a:spcBef>
                  <a:spcPts val="0"/>
                </a:spcBef>
                <a:spcAft>
                  <a:spcPts val="0"/>
                </a:spcAft>
                <a:buClr>
                  <a:schemeClr val="lt1"/>
                </a:buClr>
                <a:buSzPts val="4200"/>
                <a:buFont typeface="Lustria"/>
                <a:buNone/>
              </a:pPr>
              <a:r>
                <a:rPr lang="en-US" sz="4200" b="0" i="0" u="none" strike="noStrike" cap="none">
                  <a:solidFill>
                    <a:schemeClr val="lt1"/>
                  </a:solidFill>
                  <a:latin typeface="Lustria"/>
                  <a:ea typeface="Lustria"/>
                  <a:cs typeface="Lustria"/>
                  <a:sym typeface="Lustria"/>
                </a:rPr>
                <a:t>3</a:t>
              </a:r>
              <a:endParaRPr/>
            </a:p>
          </p:txBody>
        </p:sp>
        <p:sp>
          <p:nvSpPr>
            <p:cNvPr id="146" name="Google Shape;146;p3"/>
            <p:cNvSpPr/>
            <p:nvPr/>
          </p:nvSpPr>
          <p:spPr>
            <a:xfrm>
              <a:off x="4331372" y="3305749"/>
              <a:ext cx="1967154" cy="72"/>
            </a:xfrm>
            <a:prstGeom prst="rect">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6495242" y="551804"/>
              <a:ext cx="1967154" cy="2754016"/>
            </a:xfrm>
            <a:prstGeom prst="rect">
              <a:avLst/>
            </a:prstGeom>
            <a:solidFill>
              <a:srgbClr val="D4CED2">
                <a:alpha val="89803"/>
              </a:srgbClr>
            </a:solidFill>
            <a:ln w="12700" cap="flat" cmpd="sng">
              <a:solidFill>
                <a:srgbClr val="D4CE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txBox="1"/>
            <p:nvPr/>
          </p:nvSpPr>
          <p:spPr>
            <a:xfrm>
              <a:off x="6495242" y="1598331"/>
              <a:ext cx="1967154" cy="1652409"/>
            </a:xfrm>
            <a:prstGeom prst="rect">
              <a:avLst/>
            </a:prstGeom>
            <a:noFill/>
            <a:ln>
              <a:noFill/>
            </a:ln>
          </p:spPr>
          <p:txBody>
            <a:bodyPr spcFirstLastPara="1" wrap="square" lIns="153350" tIns="330200" rIns="153350" bIns="330200" anchor="t" anchorCtr="0">
              <a:noAutofit/>
            </a:bodyPr>
            <a:lstStyle/>
            <a:p>
              <a:pPr marL="0" marR="0" lvl="0" indent="0" algn="l" rtl="0">
                <a:lnSpc>
                  <a:spcPct val="90000"/>
                </a:lnSpc>
                <a:spcBef>
                  <a:spcPts val="0"/>
                </a:spcBef>
                <a:spcAft>
                  <a:spcPts val="0"/>
                </a:spcAft>
                <a:buClr>
                  <a:schemeClr val="dk1"/>
                </a:buClr>
                <a:buSzPts val="1500"/>
                <a:buFont typeface="Lustria"/>
                <a:buNone/>
              </a:pPr>
              <a:r>
                <a:rPr lang="en-US" sz="1500" b="0" i="0" u="none" strike="noStrike" cap="none">
                  <a:solidFill>
                    <a:schemeClr val="dk1"/>
                  </a:solidFill>
                  <a:latin typeface="Lustria"/>
                  <a:ea typeface="Lustria"/>
                  <a:cs typeface="Lustria"/>
                  <a:sym typeface="Lustria"/>
                </a:rPr>
                <a:t>Variance Analysis/Research</a:t>
              </a:r>
              <a:endParaRPr/>
            </a:p>
          </p:txBody>
        </p:sp>
        <p:sp>
          <p:nvSpPr>
            <p:cNvPr id="149" name="Google Shape;149;p3"/>
            <p:cNvSpPr/>
            <p:nvPr/>
          </p:nvSpPr>
          <p:spPr>
            <a:xfrm>
              <a:off x="7065717" y="827206"/>
              <a:ext cx="826204" cy="826204"/>
            </a:xfrm>
            <a:prstGeom prst="ellipse">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txBox="1"/>
            <p:nvPr/>
          </p:nvSpPr>
          <p:spPr>
            <a:xfrm>
              <a:off x="7186712" y="948201"/>
              <a:ext cx="584214" cy="584214"/>
            </a:xfrm>
            <a:prstGeom prst="rect">
              <a:avLst/>
            </a:prstGeom>
            <a:noFill/>
            <a:ln>
              <a:noFill/>
            </a:ln>
          </p:spPr>
          <p:txBody>
            <a:bodyPr spcFirstLastPara="1" wrap="square" lIns="64400" tIns="12700" rIns="64400" bIns="12700" anchor="ctr" anchorCtr="0">
              <a:noAutofit/>
            </a:bodyPr>
            <a:lstStyle/>
            <a:p>
              <a:pPr marL="0" marR="0" lvl="0" indent="0" algn="ctr" rtl="0">
                <a:lnSpc>
                  <a:spcPct val="90000"/>
                </a:lnSpc>
                <a:spcBef>
                  <a:spcPts val="0"/>
                </a:spcBef>
                <a:spcAft>
                  <a:spcPts val="0"/>
                </a:spcAft>
                <a:buClr>
                  <a:schemeClr val="lt1"/>
                </a:buClr>
                <a:buSzPts val="4200"/>
                <a:buFont typeface="Lustria"/>
                <a:buNone/>
              </a:pPr>
              <a:r>
                <a:rPr lang="en-US" sz="4200" b="0" i="0" u="none" strike="noStrike" cap="none">
                  <a:solidFill>
                    <a:schemeClr val="lt1"/>
                  </a:solidFill>
                  <a:latin typeface="Lustria"/>
                  <a:ea typeface="Lustria"/>
                  <a:cs typeface="Lustria"/>
                  <a:sym typeface="Lustria"/>
                </a:rPr>
                <a:t>4</a:t>
              </a:r>
              <a:endParaRPr/>
            </a:p>
          </p:txBody>
        </p:sp>
        <p:sp>
          <p:nvSpPr>
            <p:cNvPr id="151" name="Google Shape;151;p3"/>
            <p:cNvSpPr/>
            <p:nvPr/>
          </p:nvSpPr>
          <p:spPr>
            <a:xfrm>
              <a:off x="6495242" y="3305749"/>
              <a:ext cx="1967154" cy="72"/>
            </a:xfrm>
            <a:prstGeom prst="rect">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8659112" y="551804"/>
              <a:ext cx="1967154" cy="2754016"/>
            </a:xfrm>
            <a:prstGeom prst="rect">
              <a:avLst/>
            </a:prstGeom>
            <a:solidFill>
              <a:srgbClr val="D4CED2">
                <a:alpha val="89803"/>
              </a:srgbClr>
            </a:solidFill>
            <a:ln w="12700" cap="flat" cmpd="sng">
              <a:solidFill>
                <a:srgbClr val="D4CED2">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txBox="1"/>
            <p:nvPr/>
          </p:nvSpPr>
          <p:spPr>
            <a:xfrm>
              <a:off x="8659112" y="1598331"/>
              <a:ext cx="1967154" cy="1652409"/>
            </a:xfrm>
            <a:prstGeom prst="rect">
              <a:avLst/>
            </a:prstGeom>
            <a:noFill/>
            <a:ln>
              <a:noFill/>
            </a:ln>
          </p:spPr>
          <p:txBody>
            <a:bodyPr spcFirstLastPara="1" wrap="square" lIns="153350" tIns="330200" rIns="153350" bIns="330200" anchor="t" anchorCtr="0">
              <a:noAutofit/>
            </a:bodyPr>
            <a:lstStyle/>
            <a:p>
              <a:pPr marL="0" marR="0" lvl="0" indent="0" algn="l" rtl="0">
                <a:lnSpc>
                  <a:spcPct val="90000"/>
                </a:lnSpc>
                <a:spcBef>
                  <a:spcPts val="0"/>
                </a:spcBef>
                <a:spcAft>
                  <a:spcPts val="0"/>
                </a:spcAft>
                <a:buClr>
                  <a:schemeClr val="dk1"/>
                </a:buClr>
                <a:buSzPts val="1500"/>
                <a:buFont typeface="Lustria"/>
                <a:buNone/>
              </a:pPr>
              <a:r>
                <a:rPr lang="en-US" sz="1500" b="0" i="0" u="none" strike="noStrike" cap="none" dirty="0">
                  <a:solidFill>
                    <a:schemeClr val="dk1"/>
                  </a:solidFill>
                  <a:latin typeface="Lustria"/>
                  <a:ea typeface="Lustria"/>
                  <a:cs typeface="Lustria"/>
                  <a:sym typeface="Lustria"/>
                </a:rPr>
                <a:t>Mitigation/Solution for Variance</a:t>
              </a:r>
              <a:endParaRPr dirty="0"/>
            </a:p>
          </p:txBody>
        </p:sp>
        <p:sp>
          <p:nvSpPr>
            <p:cNvPr id="154" name="Google Shape;154;p3"/>
            <p:cNvSpPr/>
            <p:nvPr/>
          </p:nvSpPr>
          <p:spPr>
            <a:xfrm>
              <a:off x="9229587" y="827206"/>
              <a:ext cx="826204" cy="826204"/>
            </a:xfrm>
            <a:prstGeom prst="ellipse">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txBox="1"/>
            <p:nvPr/>
          </p:nvSpPr>
          <p:spPr>
            <a:xfrm>
              <a:off x="9350582" y="948201"/>
              <a:ext cx="584214" cy="584214"/>
            </a:xfrm>
            <a:prstGeom prst="rect">
              <a:avLst/>
            </a:prstGeom>
            <a:noFill/>
            <a:ln>
              <a:noFill/>
            </a:ln>
          </p:spPr>
          <p:txBody>
            <a:bodyPr spcFirstLastPara="1" wrap="square" lIns="64400" tIns="12700" rIns="64400" bIns="12700" anchor="ctr" anchorCtr="0">
              <a:noAutofit/>
            </a:bodyPr>
            <a:lstStyle/>
            <a:p>
              <a:pPr marL="0" marR="0" lvl="0" indent="0" algn="ctr" rtl="0">
                <a:lnSpc>
                  <a:spcPct val="90000"/>
                </a:lnSpc>
                <a:spcBef>
                  <a:spcPts val="0"/>
                </a:spcBef>
                <a:spcAft>
                  <a:spcPts val="0"/>
                </a:spcAft>
                <a:buClr>
                  <a:schemeClr val="lt1"/>
                </a:buClr>
                <a:buSzPts val="4200"/>
                <a:buFont typeface="Lustria"/>
                <a:buNone/>
              </a:pPr>
              <a:r>
                <a:rPr lang="en-US" sz="4200" b="0" i="0" u="none" strike="noStrike" cap="none">
                  <a:solidFill>
                    <a:schemeClr val="lt1"/>
                  </a:solidFill>
                  <a:latin typeface="Lustria"/>
                  <a:ea typeface="Lustria"/>
                  <a:cs typeface="Lustria"/>
                  <a:sym typeface="Lustria"/>
                </a:rPr>
                <a:t>5</a:t>
              </a:r>
              <a:endParaRPr/>
            </a:p>
          </p:txBody>
        </p:sp>
        <p:sp>
          <p:nvSpPr>
            <p:cNvPr id="156" name="Google Shape;156;p3"/>
            <p:cNvSpPr/>
            <p:nvPr/>
          </p:nvSpPr>
          <p:spPr>
            <a:xfrm>
              <a:off x="8659112" y="3305749"/>
              <a:ext cx="1967154" cy="72"/>
            </a:xfrm>
            <a:prstGeom prst="rect">
              <a:avLst/>
            </a:prstGeom>
            <a:solidFill>
              <a:srgbClr val="734A64"/>
            </a:solidFill>
            <a:ln w="12700"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3"/>
          <p:cNvSpPr txBox="1"/>
          <p:nvPr/>
        </p:nvSpPr>
        <p:spPr>
          <a:xfrm>
            <a:off x="4686928" y="5942052"/>
            <a:ext cx="234480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sng" strike="noStrike" cap="none" dirty="0">
                <a:solidFill>
                  <a:srgbClr val="6C415A"/>
                </a:solidFill>
                <a:latin typeface="Lustria"/>
                <a:ea typeface="Lustria"/>
                <a:cs typeface="Lustria"/>
                <a:sym typeface="Lustria"/>
                <a:hlinkClick r:id="rId3">
                  <a:extLst>
                    <a:ext uri="{A12FA001-AC4F-418D-AE19-62706E023703}">
                      <ahyp:hlinkClr xmlns:ahyp="http://schemas.microsoft.com/office/drawing/2018/hyperlinkcolor" val="tx"/>
                    </a:ext>
                  </a:extLst>
                </a:hlinkClick>
              </a:rPr>
              <a:t>Credit Card Reconciliation</a:t>
            </a:r>
            <a:endParaRPr sz="1200" dirty="0">
              <a:solidFill>
                <a:srgbClr val="6C415A"/>
              </a:solidFill>
              <a:latin typeface="Lustria"/>
              <a:ea typeface="Lustria"/>
              <a:cs typeface="Lustria"/>
              <a:sym typeface="Lustria"/>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cxnSp>
        <p:nvCxnSpPr>
          <p:cNvPr id="163" name="Google Shape;163;p4"/>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164" name="Google Shape;164;p4"/>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
        <p:nvSpPr>
          <p:cNvPr id="165" name="Google Shape;165;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stria"/>
              <a:ea typeface="Lustria"/>
              <a:cs typeface="Lustria"/>
              <a:sym typeface="Lustria"/>
            </a:endParaRPr>
          </a:p>
        </p:txBody>
      </p:sp>
      <p:pic>
        <p:nvPicPr>
          <p:cNvPr id="166" name="Google Shape;166;p4" descr="Person hurdling on track"/>
          <p:cNvPicPr preferRelativeResize="0">
            <a:picLocks noGrp="1"/>
          </p:cNvPicPr>
          <p:nvPr>
            <p:ph type="body" idx="1"/>
          </p:nvPr>
        </p:nvPicPr>
        <p:blipFill rotWithShape="1">
          <a:blip r:embed="rId3">
            <a:alphaModFix/>
          </a:blip>
          <a:srcRect l="19360" r="25290" b="-1"/>
          <a:stretch/>
        </p:blipFill>
        <p:spPr>
          <a:xfrm>
            <a:off x="20" y="10"/>
            <a:ext cx="5686740" cy="6857990"/>
          </a:xfrm>
          <a:prstGeom prst="rect">
            <a:avLst/>
          </a:prstGeom>
          <a:noFill/>
          <a:ln>
            <a:noFill/>
          </a:ln>
        </p:spPr>
      </p:pic>
      <p:sp>
        <p:nvSpPr>
          <p:cNvPr id="167" name="Google Shape;167;p4"/>
          <p:cNvSpPr txBox="1">
            <a:spLocks noGrp="1"/>
          </p:cNvSpPr>
          <p:nvPr>
            <p:ph type="title"/>
          </p:nvPr>
        </p:nvSpPr>
        <p:spPr>
          <a:xfrm>
            <a:off x="6284749" y="909638"/>
            <a:ext cx="5201121" cy="13180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Open Sans"/>
              <a:buNone/>
            </a:pPr>
            <a:r>
              <a:rPr lang="en-US" sz="2800"/>
              <a:t>NAVIGATING THE ROAD TO AUTOMATION: POTENTIAL CHALLENGES</a:t>
            </a:r>
            <a:endParaRPr/>
          </a:p>
        </p:txBody>
      </p:sp>
      <p:sp>
        <p:nvSpPr>
          <p:cNvPr id="168" name="Google Shape;168;p4"/>
          <p:cNvSpPr txBox="1">
            <a:spLocks noGrp="1"/>
          </p:cNvSpPr>
          <p:nvPr>
            <p:ph type="body" idx="2"/>
          </p:nvPr>
        </p:nvSpPr>
        <p:spPr>
          <a:xfrm>
            <a:off x="6284748" y="2587225"/>
            <a:ext cx="5201121" cy="393192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chemeClr val="dk1"/>
              </a:buClr>
              <a:buSzPts val="1600"/>
              <a:buNone/>
            </a:pPr>
            <a:r>
              <a:rPr lang="en-US" b="1"/>
              <a:t>Challenges</a:t>
            </a:r>
            <a:endParaRPr/>
          </a:p>
          <a:p>
            <a:pPr marL="285750" lvl="0" indent="-228600" algn="l" rtl="0">
              <a:lnSpc>
                <a:spcPct val="110000"/>
              </a:lnSpc>
              <a:spcBef>
                <a:spcPts val="1000"/>
              </a:spcBef>
              <a:spcAft>
                <a:spcPts val="0"/>
              </a:spcAft>
              <a:buClr>
                <a:schemeClr val="dk1"/>
              </a:buClr>
              <a:buSzPts val="1600"/>
              <a:buFont typeface="Arial"/>
              <a:buChar char="•"/>
            </a:pPr>
            <a:r>
              <a:rPr lang="en-US"/>
              <a:t>Security and Compliance</a:t>
            </a:r>
            <a:endParaRPr/>
          </a:p>
          <a:p>
            <a:pPr marL="285750" lvl="0" indent="-228600" algn="l" rtl="0">
              <a:lnSpc>
                <a:spcPct val="110000"/>
              </a:lnSpc>
              <a:spcBef>
                <a:spcPts val="1000"/>
              </a:spcBef>
              <a:spcAft>
                <a:spcPts val="0"/>
              </a:spcAft>
              <a:buClr>
                <a:schemeClr val="dk1"/>
              </a:buClr>
              <a:buSzPts val="1600"/>
              <a:buFont typeface="Arial"/>
              <a:buChar char="•"/>
            </a:pPr>
            <a:r>
              <a:rPr lang="en-US"/>
              <a:t>Data Quality </a:t>
            </a:r>
            <a:r>
              <a:rPr lang="en-US" sz="1400"/>
              <a:t>(inconsistent format/incomplete data)</a:t>
            </a:r>
            <a:endParaRPr/>
          </a:p>
          <a:p>
            <a:pPr marL="285750" lvl="0" indent="-228600" algn="l" rtl="0">
              <a:lnSpc>
                <a:spcPct val="110000"/>
              </a:lnSpc>
              <a:spcBef>
                <a:spcPts val="1000"/>
              </a:spcBef>
              <a:spcAft>
                <a:spcPts val="0"/>
              </a:spcAft>
              <a:buClr>
                <a:schemeClr val="dk1"/>
              </a:buClr>
              <a:buSzPts val="1600"/>
              <a:buFont typeface="Arial"/>
              <a:buChar char="•"/>
            </a:pPr>
            <a:r>
              <a:rPr lang="en-US"/>
              <a:t>Proper Cleaning and EDA</a:t>
            </a:r>
            <a:endParaRPr/>
          </a:p>
          <a:p>
            <a:pPr marL="285750" lvl="0" indent="-228600" algn="l" rtl="0">
              <a:lnSpc>
                <a:spcPct val="110000"/>
              </a:lnSpc>
              <a:spcBef>
                <a:spcPts val="1000"/>
              </a:spcBef>
              <a:spcAft>
                <a:spcPts val="0"/>
              </a:spcAft>
              <a:buClr>
                <a:schemeClr val="dk1"/>
              </a:buClr>
              <a:buSzPts val="1600"/>
              <a:buFont typeface="Arial"/>
              <a:buChar char="•"/>
            </a:pPr>
            <a:r>
              <a:rPr lang="en-US"/>
              <a:t>Integration</a:t>
            </a:r>
            <a:endParaRPr/>
          </a:p>
          <a:p>
            <a:pPr marL="285750" lvl="0" indent="-228600" algn="l" rtl="0">
              <a:lnSpc>
                <a:spcPct val="110000"/>
              </a:lnSpc>
              <a:spcBef>
                <a:spcPts val="1000"/>
              </a:spcBef>
              <a:spcAft>
                <a:spcPts val="0"/>
              </a:spcAft>
              <a:buClr>
                <a:schemeClr val="dk1"/>
              </a:buClr>
              <a:buSzPts val="1600"/>
              <a:buFont typeface="Arial"/>
              <a:buChar char="•"/>
            </a:pPr>
            <a:r>
              <a:rPr lang="en-US"/>
              <a:t>Iterations and various types of algorithms to best suit the project goal</a:t>
            </a:r>
            <a:endParaRPr/>
          </a:p>
          <a:p>
            <a:pPr marL="285750" lvl="0" indent="-228600" algn="l" rtl="0">
              <a:lnSpc>
                <a:spcPct val="110000"/>
              </a:lnSpc>
              <a:spcBef>
                <a:spcPts val="1000"/>
              </a:spcBef>
              <a:spcAft>
                <a:spcPts val="0"/>
              </a:spcAft>
              <a:buClr>
                <a:schemeClr val="dk1"/>
              </a:buClr>
              <a:buSzPts val="1600"/>
              <a:buFont typeface="Arial"/>
              <a:buChar char="•"/>
            </a:pPr>
            <a:r>
              <a:rPr lang="en-US"/>
              <a:t>Exception Handling </a:t>
            </a:r>
            <a:r>
              <a:rPr lang="en-US" sz="1400"/>
              <a:t>(robust handling of unmatched transactions)</a:t>
            </a:r>
            <a:endParaRPr/>
          </a:p>
          <a:p>
            <a:pPr marL="285750" lvl="0" indent="-228600" algn="l" rtl="0">
              <a:lnSpc>
                <a:spcPct val="110000"/>
              </a:lnSpc>
              <a:spcBef>
                <a:spcPts val="1000"/>
              </a:spcBef>
              <a:spcAft>
                <a:spcPts val="0"/>
              </a:spcAft>
              <a:buClr>
                <a:schemeClr val="dk1"/>
              </a:buClr>
              <a:buSzPts val="1600"/>
              <a:buFont typeface="Arial"/>
              <a:buChar char="•"/>
            </a:pPr>
            <a:r>
              <a:rPr lang="en-US"/>
              <a:t>Fine Tuning</a:t>
            </a:r>
            <a:endParaRPr/>
          </a:p>
          <a:p>
            <a:pPr marL="0" lvl="0" indent="101600" algn="l" rtl="0">
              <a:lnSpc>
                <a:spcPct val="110000"/>
              </a:lnSpc>
              <a:spcBef>
                <a:spcPts val="1000"/>
              </a:spcBef>
              <a:spcAft>
                <a:spcPts val="0"/>
              </a:spcAft>
              <a:buClr>
                <a:schemeClr val="dk1"/>
              </a:buClr>
              <a:buSzPts val="1600"/>
              <a:buFont typeface="Arial"/>
              <a:buNone/>
            </a:pPr>
            <a:endParaRPr/>
          </a:p>
        </p:txBody>
      </p:sp>
      <p:cxnSp>
        <p:nvCxnSpPr>
          <p:cNvPr id="169" name="Google Shape;169;p4"/>
          <p:cNvCxnSpPr/>
          <p:nvPr/>
        </p:nvCxnSpPr>
        <p:spPr>
          <a:xfrm>
            <a:off x="6422739" y="722376"/>
            <a:ext cx="1600200" cy="0"/>
          </a:xfrm>
          <a:prstGeom prst="straightConnector1">
            <a:avLst/>
          </a:prstGeom>
          <a:noFill/>
          <a:ln w="44450" cap="flat" cmpd="sng">
            <a:solidFill>
              <a:schemeClr val="dk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04088" y="1069848"/>
            <a:ext cx="4093599" cy="131673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ct val="100000"/>
              <a:buFont typeface="Open Sans"/>
              <a:buNone/>
            </a:pPr>
            <a:r>
              <a:rPr lang="en-US"/>
              <a:t>THE ENGINE OF AUTOMATION: DATA SCIENCE AT WORK</a:t>
            </a:r>
            <a:endParaRPr/>
          </a:p>
        </p:txBody>
      </p:sp>
      <p:grpSp>
        <p:nvGrpSpPr>
          <p:cNvPr id="176" name="Google Shape;176;p5"/>
          <p:cNvGrpSpPr/>
          <p:nvPr/>
        </p:nvGrpSpPr>
        <p:grpSpPr>
          <a:xfrm>
            <a:off x="5183188" y="1116052"/>
            <a:ext cx="6304723" cy="4849787"/>
            <a:chOff x="0" y="46077"/>
            <a:chExt cx="6304723" cy="4849787"/>
          </a:xfrm>
        </p:grpSpPr>
        <p:sp>
          <p:nvSpPr>
            <p:cNvPr id="177" name="Google Shape;177;p5"/>
            <p:cNvSpPr/>
            <p:nvPr/>
          </p:nvSpPr>
          <p:spPr>
            <a:xfrm>
              <a:off x="3908928" y="3343932"/>
              <a:ext cx="2395795" cy="1551932"/>
            </a:xfrm>
            <a:prstGeom prst="roundRect">
              <a:avLst>
                <a:gd name="adj" fmla="val 10000"/>
              </a:avLst>
            </a:prstGeom>
            <a:solidFill>
              <a:schemeClr val="lt1">
                <a:alpha val="89803"/>
              </a:schemeClr>
            </a:solidFill>
            <a:ln w="9525"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txBox="1"/>
            <p:nvPr/>
          </p:nvSpPr>
          <p:spPr>
            <a:xfrm>
              <a:off x="4661758" y="3766006"/>
              <a:ext cx="1608874" cy="1095767"/>
            </a:xfrm>
            <a:prstGeom prst="rect">
              <a:avLst/>
            </a:prstGeom>
            <a:noFill/>
            <a:ln>
              <a:noFill/>
            </a:ln>
          </p:spPr>
          <p:txBody>
            <a:bodyPr spcFirstLastPara="1" wrap="square" lIns="60950" tIns="60950" rIns="60950" bIns="60950" anchor="t" anchorCtr="0">
              <a:noAutofit/>
            </a:bodyPr>
            <a:lstStyle/>
            <a:p>
              <a:pPr marL="171450" marR="0" lvl="1" indent="-171450" algn="r" rtl="0">
                <a:lnSpc>
                  <a:spcPct val="90000"/>
                </a:lnSpc>
                <a:spcBef>
                  <a:spcPts val="0"/>
                </a:spcBef>
                <a:spcAft>
                  <a:spcPts val="0"/>
                </a:spcAft>
                <a:buClr>
                  <a:schemeClr val="dk1"/>
                </a:buClr>
                <a:buSzPts val="1600"/>
                <a:buFont typeface="Lustria"/>
                <a:buChar char="•"/>
              </a:pPr>
              <a:r>
                <a:rPr lang="en-US" sz="1600" b="0" i="0" u="none" strike="noStrike" cap="none" dirty="0">
                  <a:solidFill>
                    <a:schemeClr val="dk1"/>
                  </a:solidFill>
                  <a:latin typeface="Lustria"/>
                  <a:ea typeface="Lustria"/>
                  <a:cs typeface="Lustria"/>
                  <a:sym typeface="Lustria"/>
                </a:rPr>
                <a:t>Matching Logic</a:t>
              </a:r>
              <a:endParaRPr dirty="0"/>
            </a:p>
          </p:txBody>
        </p:sp>
        <p:sp>
          <p:nvSpPr>
            <p:cNvPr id="179" name="Google Shape;179;p5"/>
            <p:cNvSpPr/>
            <p:nvPr/>
          </p:nvSpPr>
          <p:spPr>
            <a:xfrm>
              <a:off x="0" y="3343932"/>
              <a:ext cx="2395795" cy="1551932"/>
            </a:xfrm>
            <a:prstGeom prst="roundRect">
              <a:avLst>
                <a:gd name="adj" fmla="val 10000"/>
              </a:avLst>
            </a:prstGeom>
            <a:solidFill>
              <a:schemeClr val="lt1">
                <a:alpha val="89803"/>
              </a:schemeClr>
            </a:solidFill>
            <a:ln w="9525"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txBox="1"/>
            <p:nvPr/>
          </p:nvSpPr>
          <p:spPr>
            <a:xfrm>
              <a:off x="34091" y="3766006"/>
              <a:ext cx="1608874" cy="1095767"/>
            </a:xfrm>
            <a:prstGeom prst="rect">
              <a:avLst/>
            </a:prstGeom>
            <a:noFill/>
            <a:ln>
              <a:noFill/>
            </a:ln>
          </p:spPr>
          <p:txBody>
            <a:bodyPr spcFirstLastPara="1" wrap="square" lIns="60950" tIns="60950" rIns="60950" bIns="60950" anchor="t" anchorCtr="0">
              <a:noAutofit/>
            </a:bodyPr>
            <a:lstStyle/>
            <a:p>
              <a:pPr marL="171450" marR="0" lvl="1" indent="-171450" algn="ctr" rtl="0">
                <a:lnSpc>
                  <a:spcPct val="90000"/>
                </a:lnSpc>
                <a:spcBef>
                  <a:spcPts val="0"/>
                </a:spcBef>
                <a:spcAft>
                  <a:spcPts val="0"/>
                </a:spcAft>
                <a:buClr>
                  <a:schemeClr val="dk1"/>
                </a:buClr>
                <a:buSzPts val="1600"/>
                <a:buFont typeface="Lustria"/>
                <a:buChar char="•"/>
              </a:pPr>
              <a:r>
                <a:rPr lang="en-US" sz="1600" b="0" i="0" u="none" strike="noStrike" cap="none">
                  <a:solidFill>
                    <a:schemeClr val="dk1"/>
                  </a:solidFill>
                  <a:latin typeface="Lustria"/>
                  <a:ea typeface="Lustria"/>
                  <a:cs typeface="Lustria"/>
                  <a:sym typeface="Lustria"/>
                </a:rPr>
                <a:t>Iterative Process</a:t>
              </a:r>
              <a:endParaRPr sz="1600" b="0" i="0" u="none" strike="noStrike" cap="none">
                <a:solidFill>
                  <a:schemeClr val="dk1"/>
                </a:solidFill>
                <a:latin typeface="Lustria"/>
                <a:ea typeface="Lustria"/>
                <a:cs typeface="Lustria"/>
                <a:sym typeface="Lustria"/>
              </a:endParaRPr>
            </a:p>
          </p:txBody>
        </p:sp>
        <p:sp>
          <p:nvSpPr>
            <p:cNvPr id="181" name="Google Shape;181;p5"/>
            <p:cNvSpPr/>
            <p:nvPr/>
          </p:nvSpPr>
          <p:spPr>
            <a:xfrm>
              <a:off x="3908928" y="46077"/>
              <a:ext cx="2395795" cy="1551932"/>
            </a:xfrm>
            <a:prstGeom prst="roundRect">
              <a:avLst>
                <a:gd name="adj" fmla="val 10000"/>
              </a:avLst>
            </a:prstGeom>
            <a:solidFill>
              <a:schemeClr val="lt1">
                <a:alpha val="89803"/>
              </a:schemeClr>
            </a:solidFill>
            <a:ln w="9525"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txBox="1"/>
            <p:nvPr/>
          </p:nvSpPr>
          <p:spPr>
            <a:xfrm>
              <a:off x="4661758" y="80168"/>
              <a:ext cx="1608874" cy="1095767"/>
            </a:xfrm>
            <a:prstGeom prst="rect">
              <a:avLst/>
            </a:prstGeom>
            <a:noFill/>
            <a:ln>
              <a:noFill/>
            </a:ln>
          </p:spPr>
          <p:txBody>
            <a:bodyPr spcFirstLastPara="1" wrap="square" lIns="60950" tIns="60950" rIns="60950" bIns="60950" anchor="t" anchorCtr="0">
              <a:noAutofit/>
            </a:bodyPr>
            <a:lstStyle/>
            <a:p>
              <a:pPr marL="171450" marR="0" lvl="1" indent="-171450" algn="l" rtl="0">
                <a:lnSpc>
                  <a:spcPct val="90000"/>
                </a:lnSpc>
                <a:spcBef>
                  <a:spcPts val="0"/>
                </a:spcBef>
                <a:spcAft>
                  <a:spcPts val="0"/>
                </a:spcAft>
                <a:buClr>
                  <a:schemeClr val="dk1"/>
                </a:buClr>
                <a:buSzPts val="1600"/>
                <a:buFont typeface="Lustria"/>
                <a:buChar char="•"/>
              </a:pPr>
              <a:r>
                <a:rPr lang="en-US" sz="1600" b="0" i="0" u="none" strike="noStrike" cap="none">
                  <a:solidFill>
                    <a:schemeClr val="dk1"/>
                  </a:solidFill>
                  <a:latin typeface="Lustria"/>
                  <a:ea typeface="Lustria"/>
                  <a:cs typeface="Lustria"/>
                  <a:sym typeface="Lustria"/>
                </a:rPr>
                <a:t>Cleaning and EDA</a:t>
              </a:r>
              <a:endParaRPr/>
            </a:p>
          </p:txBody>
        </p:sp>
        <p:sp>
          <p:nvSpPr>
            <p:cNvPr id="183" name="Google Shape;183;p5"/>
            <p:cNvSpPr/>
            <p:nvPr/>
          </p:nvSpPr>
          <p:spPr>
            <a:xfrm>
              <a:off x="0" y="46077"/>
              <a:ext cx="2395795" cy="1551932"/>
            </a:xfrm>
            <a:prstGeom prst="roundRect">
              <a:avLst>
                <a:gd name="adj" fmla="val 10000"/>
              </a:avLst>
            </a:prstGeom>
            <a:solidFill>
              <a:schemeClr val="lt1">
                <a:alpha val="89803"/>
              </a:schemeClr>
            </a:solidFill>
            <a:ln w="9525" cap="flat" cmpd="sng">
              <a:solidFill>
                <a:srgbClr val="734A64"/>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txBox="1"/>
            <p:nvPr/>
          </p:nvSpPr>
          <p:spPr>
            <a:xfrm>
              <a:off x="34091" y="80168"/>
              <a:ext cx="1608874" cy="1095767"/>
            </a:xfrm>
            <a:prstGeom prst="rect">
              <a:avLst/>
            </a:prstGeom>
            <a:noFill/>
            <a:ln>
              <a:noFill/>
            </a:ln>
          </p:spPr>
          <p:txBody>
            <a:bodyPr spcFirstLastPara="1" wrap="square" lIns="53325" tIns="53325" rIns="53325" bIns="53325" anchor="t" anchorCtr="0">
              <a:noAutofit/>
            </a:bodyPr>
            <a:lstStyle/>
            <a:p>
              <a:pPr marL="114300" marR="0" lvl="1" indent="-114300" algn="l" rtl="0">
                <a:lnSpc>
                  <a:spcPct val="90000"/>
                </a:lnSpc>
                <a:spcBef>
                  <a:spcPts val="0"/>
                </a:spcBef>
                <a:spcAft>
                  <a:spcPts val="0"/>
                </a:spcAft>
                <a:buClr>
                  <a:schemeClr val="dk1"/>
                </a:buClr>
                <a:buSzPts val="1400"/>
                <a:buFont typeface="Lustria"/>
                <a:buChar char="•"/>
              </a:pPr>
              <a:r>
                <a:rPr lang="en-US" sz="1400" b="0" i="0" u="none" strike="noStrike" cap="none">
                  <a:solidFill>
                    <a:schemeClr val="dk1"/>
                  </a:solidFill>
                  <a:latin typeface="Lustria"/>
                  <a:ea typeface="Lustria"/>
                  <a:cs typeface="Lustria"/>
                  <a:sym typeface="Lustria"/>
                </a:rPr>
                <a:t>Athena:  MicroStrategy, Oracle Database Report</a:t>
              </a:r>
              <a:endParaRPr/>
            </a:p>
            <a:p>
              <a:pPr marL="114300" marR="0" lvl="1" indent="-25400" algn="l" rtl="0">
                <a:lnSpc>
                  <a:spcPct val="90000"/>
                </a:lnSpc>
                <a:spcBef>
                  <a:spcPts val="210"/>
                </a:spcBef>
                <a:spcAft>
                  <a:spcPts val="0"/>
                </a:spcAft>
                <a:buClr>
                  <a:schemeClr val="dk1"/>
                </a:buClr>
                <a:buSzPts val="1400"/>
                <a:buFont typeface="Lustria"/>
                <a:buNone/>
              </a:pPr>
              <a:endParaRPr sz="1400" b="0" i="0" u="none" strike="noStrike" cap="none">
                <a:solidFill>
                  <a:schemeClr val="dk1"/>
                </a:solidFill>
                <a:latin typeface="Lustria"/>
                <a:ea typeface="Lustria"/>
                <a:cs typeface="Lustria"/>
                <a:sym typeface="Lustria"/>
              </a:endParaRPr>
            </a:p>
            <a:p>
              <a:pPr marL="114300" marR="0" lvl="1" indent="-114300" algn="l" rtl="0">
                <a:lnSpc>
                  <a:spcPct val="90000"/>
                </a:lnSpc>
                <a:spcBef>
                  <a:spcPts val="210"/>
                </a:spcBef>
                <a:spcAft>
                  <a:spcPts val="0"/>
                </a:spcAft>
                <a:buClr>
                  <a:schemeClr val="dk1"/>
                </a:buClr>
                <a:buSzPts val="1400"/>
                <a:buFont typeface="Lustria"/>
                <a:buChar char="•"/>
              </a:pPr>
              <a:r>
                <a:rPr lang="en-US" sz="1400" b="0" i="0" u="none" strike="noStrike" cap="none">
                  <a:solidFill>
                    <a:schemeClr val="dk1"/>
                  </a:solidFill>
                  <a:latin typeface="Lustria"/>
                  <a:ea typeface="Lustria"/>
                  <a:cs typeface="Lustria"/>
                  <a:sym typeface="Lustria"/>
                </a:rPr>
                <a:t>Wells Fargo Bank Statement</a:t>
              </a:r>
              <a:endParaRPr/>
            </a:p>
          </p:txBody>
        </p:sp>
        <p:sp>
          <p:nvSpPr>
            <p:cNvPr id="185" name="Google Shape;185;p5"/>
            <p:cNvSpPr/>
            <p:nvPr/>
          </p:nvSpPr>
          <p:spPr>
            <a:xfrm>
              <a:off x="1003906" y="322515"/>
              <a:ext cx="2099958" cy="2099958"/>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B6A4AE"/>
                </a:gs>
                <a:gs pos="50000">
                  <a:srgbClr val="AA98A3"/>
                </a:gs>
                <a:gs pos="100000">
                  <a:srgbClr val="9E879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txBox="1"/>
            <p:nvPr/>
          </p:nvSpPr>
          <p:spPr>
            <a:xfrm>
              <a:off x="1618969" y="937578"/>
              <a:ext cx="1484895" cy="1484895"/>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Lustria"/>
                <a:buNone/>
              </a:pPr>
              <a:r>
                <a:rPr lang="en-US" sz="1600" dirty="0">
                  <a:solidFill>
                    <a:schemeClr val="dk1"/>
                  </a:solidFill>
                  <a:latin typeface="Lustria"/>
                  <a:ea typeface="Lustria"/>
                  <a:cs typeface="Lustria"/>
                  <a:sym typeface="Lustria"/>
                </a:rPr>
                <a:t>Data Collection</a:t>
              </a:r>
              <a:endParaRPr dirty="0"/>
            </a:p>
          </p:txBody>
        </p:sp>
        <p:sp>
          <p:nvSpPr>
            <p:cNvPr id="187" name="Google Shape;187;p5"/>
            <p:cNvSpPr/>
            <p:nvPr/>
          </p:nvSpPr>
          <p:spPr>
            <a:xfrm rot="5400000">
              <a:off x="3200859" y="322515"/>
              <a:ext cx="2099958" cy="2099958"/>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B6A4AE"/>
                </a:gs>
                <a:gs pos="50000">
                  <a:srgbClr val="AA98A3"/>
                </a:gs>
                <a:gs pos="100000">
                  <a:srgbClr val="9E879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txBox="1"/>
            <p:nvPr/>
          </p:nvSpPr>
          <p:spPr>
            <a:xfrm>
              <a:off x="3200859" y="937578"/>
              <a:ext cx="1827157" cy="1484895"/>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Lustria"/>
                <a:buNone/>
              </a:pPr>
              <a:r>
                <a:rPr lang="en-US" sz="1600" dirty="0">
                  <a:solidFill>
                    <a:schemeClr val="dk1"/>
                  </a:solidFill>
                  <a:latin typeface="Lustria"/>
                  <a:ea typeface="Lustria"/>
                  <a:cs typeface="Lustria"/>
                  <a:sym typeface="Lustria"/>
                </a:rPr>
                <a:t>Data Preprocessing</a:t>
              </a:r>
              <a:endParaRPr sz="1600" dirty="0">
                <a:solidFill>
                  <a:schemeClr val="dk1"/>
                </a:solidFill>
                <a:latin typeface="Lustria"/>
                <a:ea typeface="Lustria"/>
                <a:cs typeface="Lustria"/>
                <a:sym typeface="Lustria"/>
              </a:endParaRPr>
            </a:p>
          </p:txBody>
        </p:sp>
        <p:sp>
          <p:nvSpPr>
            <p:cNvPr id="189" name="Google Shape;189;p5"/>
            <p:cNvSpPr/>
            <p:nvPr/>
          </p:nvSpPr>
          <p:spPr>
            <a:xfrm rot="10800000">
              <a:off x="3200859" y="2519468"/>
              <a:ext cx="2099958" cy="2099958"/>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B6A4AE"/>
                </a:gs>
                <a:gs pos="50000">
                  <a:srgbClr val="AA98A3"/>
                </a:gs>
                <a:gs pos="100000">
                  <a:srgbClr val="9E879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txBox="1"/>
            <p:nvPr/>
          </p:nvSpPr>
          <p:spPr>
            <a:xfrm>
              <a:off x="3200859" y="2519468"/>
              <a:ext cx="2005657" cy="1484895"/>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Lustria"/>
                <a:buNone/>
              </a:pPr>
              <a:r>
                <a:rPr lang="en-US" sz="1600">
                  <a:solidFill>
                    <a:schemeClr val="dk1"/>
                  </a:solidFill>
                  <a:latin typeface="Lustria"/>
                  <a:ea typeface="Lustria"/>
                  <a:cs typeface="Lustria"/>
                  <a:sym typeface="Lustria"/>
                </a:rPr>
                <a:t>Algorithm Selection</a:t>
              </a:r>
              <a:endParaRPr sz="1600">
                <a:solidFill>
                  <a:schemeClr val="dk1"/>
                </a:solidFill>
                <a:latin typeface="Lustria"/>
                <a:ea typeface="Lustria"/>
                <a:cs typeface="Lustria"/>
                <a:sym typeface="Lustria"/>
              </a:endParaRPr>
            </a:p>
          </p:txBody>
        </p:sp>
        <p:sp>
          <p:nvSpPr>
            <p:cNvPr id="191" name="Google Shape;191;p5"/>
            <p:cNvSpPr/>
            <p:nvPr/>
          </p:nvSpPr>
          <p:spPr>
            <a:xfrm rot="-5400000">
              <a:off x="1003906" y="2519468"/>
              <a:ext cx="2099958" cy="2099958"/>
            </a:xfrm>
            <a:custGeom>
              <a:avLst/>
              <a:gdLst/>
              <a:ahLst/>
              <a:cxnLst/>
              <a:rect l="l" t="t" r="r" b="b"/>
              <a:pathLst>
                <a:path w="120000" h="120000" extrusionOk="0">
                  <a:moveTo>
                    <a:pt x="0" y="120000"/>
                  </a:moveTo>
                  <a:lnTo>
                    <a:pt x="0" y="120000"/>
                  </a:lnTo>
                  <a:cubicBezTo>
                    <a:pt x="0" y="53726"/>
                    <a:pt x="53726" y="0"/>
                    <a:pt x="120000" y="0"/>
                  </a:cubicBezTo>
                  <a:lnTo>
                    <a:pt x="120000" y="120000"/>
                  </a:lnTo>
                  <a:close/>
                </a:path>
              </a:pathLst>
            </a:custGeom>
            <a:gradFill>
              <a:gsLst>
                <a:gs pos="0">
                  <a:srgbClr val="B6A4AE"/>
                </a:gs>
                <a:gs pos="50000">
                  <a:srgbClr val="AA98A3"/>
                </a:gs>
                <a:gs pos="100000">
                  <a:srgbClr val="9E879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txBox="1"/>
            <p:nvPr/>
          </p:nvSpPr>
          <p:spPr>
            <a:xfrm>
              <a:off x="1127633" y="2519468"/>
              <a:ext cx="1976232" cy="1484895"/>
            </a:xfrm>
            <a:prstGeom prst="rect">
              <a:avLst/>
            </a:prstGeom>
            <a:noFill/>
            <a:ln>
              <a:noFill/>
            </a:ln>
          </p:spPr>
          <p:txBody>
            <a:bodyPr spcFirstLastPara="1" wrap="square" lIns="113775" tIns="113775" rIns="113775" bIns="113775" anchor="ctr" anchorCtr="0">
              <a:noAutofit/>
            </a:bodyPr>
            <a:lstStyle/>
            <a:p>
              <a:pPr marL="0" marR="0" lvl="0" indent="0" algn="ctr" rtl="0">
                <a:lnSpc>
                  <a:spcPct val="90000"/>
                </a:lnSpc>
                <a:spcBef>
                  <a:spcPts val="0"/>
                </a:spcBef>
                <a:spcAft>
                  <a:spcPts val="0"/>
                </a:spcAft>
                <a:buClr>
                  <a:schemeClr val="dk1"/>
                </a:buClr>
                <a:buSzPts val="1600"/>
                <a:buFont typeface="Lustria"/>
                <a:buNone/>
              </a:pPr>
              <a:r>
                <a:rPr lang="en-US" sz="1600" dirty="0">
                  <a:solidFill>
                    <a:schemeClr val="dk1"/>
                  </a:solidFill>
                  <a:latin typeface="Lustria"/>
                  <a:ea typeface="Lustria"/>
                  <a:cs typeface="Lustria"/>
                  <a:sym typeface="Lustria"/>
                </a:rPr>
                <a:t>Model Development &amp; Training</a:t>
              </a:r>
              <a:endParaRPr sz="1600" dirty="0">
                <a:solidFill>
                  <a:schemeClr val="dk1"/>
                </a:solidFill>
                <a:latin typeface="Lustria"/>
                <a:ea typeface="Lustria"/>
                <a:cs typeface="Lustria"/>
                <a:sym typeface="Lustria"/>
              </a:endParaRPr>
            </a:p>
          </p:txBody>
        </p:sp>
        <p:sp>
          <p:nvSpPr>
            <p:cNvPr id="193" name="Google Shape;193;p5"/>
            <p:cNvSpPr/>
            <p:nvPr/>
          </p:nvSpPr>
          <p:spPr>
            <a:xfrm>
              <a:off x="2789840" y="2034490"/>
              <a:ext cx="725043" cy="630472"/>
            </a:xfrm>
            <a:custGeom>
              <a:avLst/>
              <a:gdLst/>
              <a:ahLst/>
              <a:cxnLst/>
              <a:rect l="l" t="t" r="r" b="b"/>
              <a:pathLst>
                <a:path w="120000" h="120000" extrusionOk="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cubicBezTo>
                    <a:pt x="87358" y="27416"/>
                    <a:pt x="68572" y="19475"/>
                    <a:pt x="50448" y="23561"/>
                  </a:cubicBezTo>
                  <a:cubicBezTo>
                    <a:pt x="32324" y="27648"/>
                    <a:pt x="19565" y="42702"/>
                    <a:pt x="19565" y="60000"/>
                  </a:cubicBezTo>
                  <a:close/>
                </a:path>
              </a:pathLst>
            </a:custGeom>
            <a:gradFill>
              <a:gsLst>
                <a:gs pos="0">
                  <a:srgbClr val="DED8DB"/>
                </a:gs>
                <a:gs pos="50000">
                  <a:srgbClr val="D5CDD2"/>
                </a:gs>
                <a:gs pos="100000">
                  <a:srgbClr val="D0C7CC"/>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rot="10800000">
              <a:off x="2789840" y="2276979"/>
              <a:ext cx="725043" cy="630472"/>
            </a:xfrm>
            <a:custGeom>
              <a:avLst/>
              <a:gdLst/>
              <a:ahLst/>
              <a:cxnLst/>
              <a:rect l="l" t="t" r="r" b="b"/>
              <a:pathLst>
                <a:path w="120000" h="120000" extrusionOk="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cubicBezTo>
                    <a:pt x="87358" y="27416"/>
                    <a:pt x="68572" y="19475"/>
                    <a:pt x="50448" y="23561"/>
                  </a:cubicBezTo>
                  <a:cubicBezTo>
                    <a:pt x="32324" y="27648"/>
                    <a:pt x="19565" y="42702"/>
                    <a:pt x="19565" y="60000"/>
                  </a:cubicBezTo>
                  <a:close/>
                </a:path>
              </a:pathLst>
            </a:custGeom>
            <a:gradFill>
              <a:gsLst>
                <a:gs pos="0">
                  <a:srgbClr val="DED8DB"/>
                </a:gs>
                <a:gs pos="50000">
                  <a:srgbClr val="D5CDD2"/>
                </a:gs>
                <a:gs pos="100000">
                  <a:srgbClr val="D0C7CC"/>
                </a:gs>
              </a:gsLst>
              <a:lin ang="5400000" scaled="0"/>
            </a:gradFill>
            <a:ln w="9525"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5"/>
          <p:cNvSpPr txBox="1">
            <a:spLocks noGrp="1"/>
          </p:cNvSpPr>
          <p:nvPr>
            <p:ph type="body" idx="2"/>
          </p:nvPr>
        </p:nvSpPr>
        <p:spPr>
          <a:xfrm>
            <a:off x="704088" y="3492448"/>
            <a:ext cx="4093599" cy="2630056"/>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chemeClr val="dk1"/>
              </a:buClr>
              <a:buSzPts val="1600"/>
              <a:buNone/>
            </a:pPr>
            <a:r>
              <a:rPr lang="en-US" b="1" i="1" dirty="0"/>
              <a:t>Among the iterative process other algorithms experimented:</a:t>
            </a:r>
            <a:endParaRPr dirty="0"/>
          </a:p>
          <a:p>
            <a:pPr marL="285750" lvl="0" indent="-285750" algn="l" rtl="0">
              <a:lnSpc>
                <a:spcPct val="110000"/>
              </a:lnSpc>
              <a:spcBef>
                <a:spcPts val="1000"/>
              </a:spcBef>
              <a:spcAft>
                <a:spcPts val="0"/>
              </a:spcAft>
              <a:buClr>
                <a:schemeClr val="dk1"/>
              </a:buClr>
              <a:buSzPts val="1500"/>
              <a:buFont typeface="Arial"/>
              <a:buChar char="•"/>
            </a:pPr>
            <a:r>
              <a:rPr lang="en-US" sz="1500" dirty="0"/>
              <a:t>Fuzzy matching </a:t>
            </a:r>
          </a:p>
          <a:p>
            <a:pPr marL="285750" lvl="0" indent="-285750" algn="l" rtl="0">
              <a:lnSpc>
                <a:spcPct val="110000"/>
              </a:lnSpc>
              <a:spcBef>
                <a:spcPts val="1000"/>
              </a:spcBef>
              <a:spcAft>
                <a:spcPts val="0"/>
              </a:spcAft>
              <a:buClr>
                <a:schemeClr val="dk1"/>
              </a:buClr>
              <a:buSzPts val="1500"/>
              <a:buFont typeface="Arial"/>
              <a:buChar char="•"/>
            </a:pPr>
            <a:r>
              <a:rPr lang="en-US" sz="1500" u="sng" dirty="0">
                <a:solidFill>
                  <a:schemeClr val="hlink"/>
                </a:solidFill>
                <a:hlinkClick r:id="rId3"/>
              </a:rPr>
              <a:t>Branch and bound</a:t>
            </a:r>
            <a:endParaRPr lang="en-US" sz="1500" u="sng" dirty="0">
              <a:solidFill>
                <a:schemeClr val="hlink"/>
              </a:solidFill>
            </a:endParaRPr>
          </a:p>
          <a:p>
            <a:pPr marL="285750" lvl="0" indent="-285750" algn="l" rtl="0">
              <a:lnSpc>
                <a:spcPct val="110000"/>
              </a:lnSpc>
              <a:spcBef>
                <a:spcPts val="1000"/>
              </a:spcBef>
              <a:spcAft>
                <a:spcPts val="0"/>
              </a:spcAft>
              <a:buClr>
                <a:schemeClr val="dk1"/>
              </a:buClr>
              <a:buSzPts val="1500"/>
              <a:buFont typeface="Arial"/>
              <a:buChar char="•"/>
            </a:pPr>
            <a:r>
              <a:rPr lang="en-US" sz="1500" dirty="0">
                <a:solidFill>
                  <a:schemeClr val="tx1"/>
                </a:solidFill>
              </a:rPr>
              <a:t>Random Forest</a:t>
            </a:r>
          </a:p>
          <a:p>
            <a:pPr marL="285750" lvl="0" indent="-285750" algn="l" rtl="0">
              <a:lnSpc>
                <a:spcPct val="110000"/>
              </a:lnSpc>
              <a:spcBef>
                <a:spcPts val="1000"/>
              </a:spcBef>
              <a:spcAft>
                <a:spcPts val="0"/>
              </a:spcAft>
              <a:buClr>
                <a:schemeClr val="dk1"/>
              </a:buClr>
              <a:buSzPts val="1500"/>
              <a:buFont typeface="Arial"/>
              <a:buChar char="•"/>
            </a:pPr>
            <a:r>
              <a:rPr lang="en-US" sz="1500" dirty="0">
                <a:solidFill>
                  <a:schemeClr val="tx1"/>
                </a:solidFill>
              </a:rPr>
              <a:t>K Means Clustering</a:t>
            </a:r>
          </a:p>
          <a:p>
            <a:pPr marL="285750" lvl="0" indent="-285750" algn="l" rtl="0">
              <a:lnSpc>
                <a:spcPct val="110000"/>
              </a:lnSpc>
              <a:spcBef>
                <a:spcPts val="1000"/>
              </a:spcBef>
              <a:spcAft>
                <a:spcPts val="0"/>
              </a:spcAft>
              <a:buClr>
                <a:schemeClr val="dk1"/>
              </a:buClr>
              <a:buSzPts val="1500"/>
              <a:buFont typeface="Arial"/>
              <a:buChar char="•"/>
            </a:pPr>
            <a:r>
              <a:rPr lang="en-US" sz="1500" dirty="0">
                <a:solidFill>
                  <a:schemeClr val="tx1"/>
                </a:solidFill>
              </a:rPr>
              <a:t>TF-IDF Vectorization</a:t>
            </a:r>
          </a:p>
          <a:p>
            <a:pPr marL="285750" lvl="0" indent="-285750" algn="l" rtl="0">
              <a:lnSpc>
                <a:spcPct val="110000"/>
              </a:lnSpc>
              <a:spcBef>
                <a:spcPts val="1000"/>
              </a:spcBef>
              <a:spcAft>
                <a:spcPts val="0"/>
              </a:spcAft>
              <a:buClr>
                <a:schemeClr val="dk1"/>
              </a:buClr>
              <a:buSzPts val="1500"/>
              <a:buFont typeface="Arial"/>
              <a:buChar char="•"/>
            </a:pPr>
            <a:endParaRPr dirty="0"/>
          </a:p>
        </p:txBody>
      </p:sp>
    </p:spTree>
  </p:cSld>
  <p:clrMapOvr>
    <a:masterClrMapping/>
  </p:clrMapOvr>
  <mc:AlternateContent xmlns:mc="http://schemas.openxmlformats.org/markup-compatibility/2006" xmlns:p14="http://schemas.microsoft.com/office/powerpoint/2010/main">
    <mc:Choice Requires="p14">
      <p:transition spd="slow" p14:dur="1600">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704087" y="929147"/>
            <a:ext cx="10689336" cy="79845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Open Sans"/>
              <a:buNone/>
            </a:pPr>
            <a:r>
              <a:rPr lang="en-US"/>
              <a:t>TWO STEP MATCHING STRATEGY</a:t>
            </a:r>
            <a:endParaRPr/>
          </a:p>
        </p:txBody>
      </p:sp>
      <p:sp>
        <p:nvSpPr>
          <p:cNvPr id="202" name="Google Shape;202;p6"/>
          <p:cNvSpPr txBox="1">
            <a:spLocks noGrp="1"/>
          </p:cNvSpPr>
          <p:nvPr>
            <p:ph type="body" idx="1"/>
          </p:nvPr>
        </p:nvSpPr>
        <p:spPr>
          <a:xfrm>
            <a:off x="704088" y="1756538"/>
            <a:ext cx="5212080" cy="657225"/>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chemeClr val="dk1"/>
              </a:buClr>
              <a:buSzPts val="1600"/>
              <a:buNone/>
            </a:pPr>
            <a:r>
              <a:rPr lang="en-US"/>
              <a:t>Iterate through each transaction to find a corresponding match</a:t>
            </a:r>
            <a:endParaRPr/>
          </a:p>
        </p:txBody>
      </p:sp>
      <p:pic>
        <p:nvPicPr>
          <p:cNvPr id="203" name="Google Shape;203;p6"/>
          <p:cNvPicPr preferRelativeResize="0">
            <a:picLocks noGrp="1"/>
          </p:cNvPicPr>
          <p:nvPr>
            <p:ph type="body" idx="2"/>
          </p:nvPr>
        </p:nvPicPr>
        <p:blipFill rotWithShape="1">
          <a:blip r:embed="rId3">
            <a:alphaModFix/>
          </a:blip>
          <a:srcRect/>
          <a:stretch/>
        </p:blipFill>
        <p:spPr>
          <a:xfrm>
            <a:off x="704850" y="2567017"/>
            <a:ext cx="5211763" cy="3271779"/>
          </a:xfrm>
          <a:prstGeom prst="rect">
            <a:avLst/>
          </a:prstGeom>
          <a:noFill/>
          <a:ln>
            <a:noFill/>
          </a:ln>
        </p:spPr>
      </p:pic>
      <p:sp>
        <p:nvSpPr>
          <p:cNvPr id="204" name="Google Shape;204;p6"/>
          <p:cNvSpPr txBox="1">
            <a:spLocks noGrp="1"/>
          </p:cNvSpPr>
          <p:nvPr>
            <p:ph type="body" idx="3"/>
          </p:nvPr>
        </p:nvSpPr>
        <p:spPr>
          <a:xfrm>
            <a:off x="6181344" y="1756538"/>
            <a:ext cx="5212080" cy="657225"/>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chemeClr val="dk1"/>
              </a:buClr>
              <a:buSzPts val="1600"/>
              <a:buNone/>
            </a:pPr>
            <a:r>
              <a:rPr lang="en-US"/>
              <a:t>Returns: match_results list</a:t>
            </a:r>
            <a:endParaRPr/>
          </a:p>
        </p:txBody>
      </p:sp>
      <p:pic>
        <p:nvPicPr>
          <p:cNvPr id="205" name="Google Shape;205;p6"/>
          <p:cNvPicPr preferRelativeResize="0">
            <a:picLocks noGrp="1"/>
          </p:cNvPicPr>
          <p:nvPr>
            <p:ph type="body" idx="4"/>
          </p:nvPr>
        </p:nvPicPr>
        <p:blipFill rotWithShape="1">
          <a:blip r:embed="rId4">
            <a:alphaModFix/>
          </a:blip>
          <a:srcRect/>
          <a:stretch/>
        </p:blipFill>
        <p:spPr>
          <a:xfrm>
            <a:off x="6181725" y="2567017"/>
            <a:ext cx="5211763" cy="33618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cxnSp>
        <p:nvCxnSpPr>
          <p:cNvPr id="211" name="Google Shape;211;p7"/>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212" name="Google Shape;212;p7"/>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
        <p:nvSpPr>
          <p:cNvPr id="213" name="Google Shape;213;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stria"/>
              <a:ea typeface="Lustria"/>
              <a:cs typeface="Lustria"/>
              <a:sym typeface="Lustria"/>
            </a:endParaRPr>
          </a:p>
        </p:txBody>
      </p:sp>
      <p:cxnSp>
        <p:nvCxnSpPr>
          <p:cNvPr id="214" name="Google Shape;214;p7"/>
          <p:cNvCxnSpPr/>
          <p:nvPr/>
        </p:nvCxnSpPr>
        <p:spPr>
          <a:xfrm>
            <a:off x="4851399" y="723900"/>
            <a:ext cx="6515100" cy="0"/>
          </a:xfrm>
          <a:prstGeom prst="straightConnector1">
            <a:avLst/>
          </a:prstGeom>
          <a:noFill/>
          <a:ln w="44450" cap="flat" cmpd="sng">
            <a:solidFill>
              <a:schemeClr val="dk1"/>
            </a:solidFill>
            <a:prstDash val="solid"/>
            <a:miter lim="800000"/>
            <a:headEnd type="none" w="sm" len="sm"/>
            <a:tailEnd type="none" w="sm" len="sm"/>
          </a:ln>
        </p:spPr>
      </p:cxnSp>
      <p:cxnSp>
        <p:nvCxnSpPr>
          <p:cNvPr id="215" name="Google Shape;215;p7"/>
          <p:cNvCxnSpPr/>
          <p:nvPr/>
        </p:nvCxnSpPr>
        <p:spPr>
          <a:xfrm>
            <a:off x="4851399" y="6134100"/>
            <a:ext cx="6515100" cy="0"/>
          </a:xfrm>
          <a:prstGeom prst="straightConnector1">
            <a:avLst/>
          </a:prstGeom>
          <a:noFill/>
          <a:ln w="12700" cap="flat" cmpd="sng">
            <a:solidFill>
              <a:schemeClr val="dk1"/>
            </a:solidFill>
            <a:prstDash val="solid"/>
            <a:miter lim="800000"/>
            <a:headEnd type="none" w="sm" len="sm"/>
            <a:tailEnd type="none" w="sm" len="sm"/>
          </a:ln>
        </p:spPr>
      </p:cxnSp>
      <p:sp>
        <p:nvSpPr>
          <p:cNvPr id="218" name="Google Shape;218;p7"/>
          <p:cNvSpPr txBox="1">
            <a:spLocks noGrp="1"/>
          </p:cNvSpPr>
          <p:nvPr>
            <p:ph type="title"/>
          </p:nvPr>
        </p:nvSpPr>
        <p:spPr>
          <a:xfrm>
            <a:off x="4771789" y="909637"/>
            <a:ext cx="6714698" cy="131673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Open Sans"/>
              <a:buNone/>
            </a:pPr>
            <a:r>
              <a:rPr lang="en-US"/>
              <a:t>COMPARING TRANSACTIONS</a:t>
            </a:r>
            <a:endParaRPr/>
          </a:p>
        </p:txBody>
      </p:sp>
      <p:sp>
        <p:nvSpPr>
          <p:cNvPr id="219" name="Google Shape;219;p7"/>
          <p:cNvSpPr txBox="1">
            <a:spLocks noGrp="1"/>
          </p:cNvSpPr>
          <p:nvPr>
            <p:ph type="body" idx="1"/>
          </p:nvPr>
        </p:nvSpPr>
        <p:spPr>
          <a:xfrm>
            <a:off x="4771788" y="2226374"/>
            <a:ext cx="6714698" cy="3603210"/>
          </a:xfrm>
          <a:prstGeom prst="rect">
            <a:avLst/>
          </a:prstGeom>
          <a:noFill/>
          <a:ln>
            <a:noFill/>
          </a:ln>
        </p:spPr>
        <p:txBody>
          <a:bodyPr spcFirstLastPara="1" wrap="square" lIns="91425" tIns="45700" rIns="91425" bIns="45700" anchor="t" anchorCtr="0">
            <a:normAutofit/>
          </a:bodyPr>
          <a:lstStyle/>
          <a:p>
            <a:pPr marL="0" lvl="0" indent="0" algn="l" rtl="0">
              <a:lnSpc>
                <a:spcPct val="110000"/>
              </a:lnSpc>
              <a:spcBef>
                <a:spcPts val="0"/>
              </a:spcBef>
              <a:spcAft>
                <a:spcPts val="0"/>
              </a:spcAft>
              <a:buClr>
                <a:srgbClr val="1F1F1F"/>
              </a:buClr>
              <a:buSzPct val="100000"/>
              <a:buNone/>
            </a:pPr>
            <a:endParaRPr dirty="0"/>
          </a:p>
          <a:p>
            <a:pPr marL="228600" lvl="0" indent="-228600" algn="l" rtl="0">
              <a:lnSpc>
                <a:spcPct val="110000"/>
              </a:lnSpc>
              <a:spcBef>
                <a:spcPts val="1000"/>
              </a:spcBef>
              <a:spcAft>
                <a:spcPts val="0"/>
              </a:spcAft>
              <a:buClr>
                <a:srgbClr val="1F1F1F"/>
              </a:buClr>
              <a:buSzPct val="100000"/>
              <a:buFont typeface="Open Sans"/>
              <a:buAutoNum type="arabicPeriod"/>
            </a:pPr>
            <a:r>
              <a:rPr lang="en-US" b="1" i="0" dirty="0">
                <a:solidFill>
                  <a:srgbClr val="1F1F1F"/>
                </a:solidFill>
                <a:latin typeface="Roboto"/>
                <a:ea typeface="Roboto"/>
                <a:cs typeface="Roboto"/>
                <a:sym typeface="Roboto"/>
              </a:rPr>
              <a:t>Matches transactions</a:t>
            </a:r>
            <a:endParaRPr dirty="0"/>
          </a:p>
          <a:p>
            <a:pPr marL="228600" lvl="0" indent="-228600" algn="l" rtl="0">
              <a:lnSpc>
                <a:spcPct val="110000"/>
              </a:lnSpc>
              <a:spcBef>
                <a:spcPts val="1000"/>
              </a:spcBef>
              <a:spcAft>
                <a:spcPts val="0"/>
              </a:spcAft>
              <a:buClr>
                <a:srgbClr val="1F1F1F"/>
              </a:buClr>
              <a:buSzPct val="100000"/>
              <a:buFont typeface="Open Sans"/>
              <a:buAutoNum type="arabicPeriod"/>
            </a:pPr>
            <a:r>
              <a:rPr lang="en-US" b="1" i="0" dirty="0">
                <a:solidFill>
                  <a:srgbClr val="1F1F1F"/>
                </a:solidFill>
                <a:latin typeface="Roboto"/>
                <a:ea typeface="Roboto"/>
                <a:cs typeface="Roboto"/>
                <a:sym typeface="Roboto"/>
              </a:rPr>
              <a:t>Manages indices</a:t>
            </a:r>
            <a:endParaRPr dirty="0"/>
          </a:p>
          <a:p>
            <a:pPr marL="228600" lvl="0" indent="-228600" algn="l" rtl="0">
              <a:lnSpc>
                <a:spcPct val="110000"/>
              </a:lnSpc>
              <a:spcBef>
                <a:spcPts val="1000"/>
              </a:spcBef>
              <a:spcAft>
                <a:spcPts val="0"/>
              </a:spcAft>
              <a:buClr>
                <a:srgbClr val="1F1F1F"/>
              </a:buClr>
              <a:buSzPct val="100000"/>
              <a:buFont typeface="Open Sans"/>
              <a:buAutoNum type="arabicPeriod"/>
            </a:pPr>
            <a:r>
              <a:rPr lang="en-US" b="1" i="0" dirty="0">
                <a:solidFill>
                  <a:srgbClr val="1F1F1F"/>
                </a:solidFill>
                <a:latin typeface="Roboto"/>
                <a:ea typeface="Roboto"/>
                <a:cs typeface="Roboto"/>
                <a:sym typeface="Roboto"/>
              </a:rPr>
              <a:t>Identifies unmatched data</a:t>
            </a:r>
            <a:endParaRPr dirty="0"/>
          </a:p>
          <a:p>
            <a:pPr marL="228600" lvl="0" indent="-228600" algn="l" rtl="0">
              <a:lnSpc>
                <a:spcPct val="110000"/>
              </a:lnSpc>
              <a:spcBef>
                <a:spcPts val="1000"/>
              </a:spcBef>
              <a:spcAft>
                <a:spcPts val="0"/>
              </a:spcAft>
              <a:buClr>
                <a:srgbClr val="1F1F1F"/>
              </a:buClr>
              <a:buSzPct val="100000"/>
              <a:buChar char="•"/>
            </a:pPr>
            <a:r>
              <a:rPr lang="en-US" b="0" i="0" dirty="0">
                <a:solidFill>
                  <a:srgbClr val="1F1F1F"/>
                </a:solidFill>
                <a:latin typeface="Roboto"/>
                <a:ea typeface="Roboto"/>
                <a:cs typeface="Roboto"/>
                <a:sym typeface="Roboto"/>
              </a:rPr>
              <a:t>This code is designed to handle the complexities of comparing two datasets for matching purposes, ensuring that matches are made logically and that unmatched data is clearly identified.</a:t>
            </a:r>
            <a:endParaRPr dirty="0"/>
          </a:p>
          <a:p>
            <a:pPr marL="228600" lvl="0" indent="-120650" algn="l" rtl="0">
              <a:lnSpc>
                <a:spcPct val="110000"/>
              </a:lnSpc>
              <a:spcBef>
                <a:spcPts val="1000"/>
              </a:spcBef>
              <a:spcAft>
                <a:spcPts val="0"/>
              </a:spcAft>
              <a:buClr>
                <a:schemeClr val="dk1"/>
              </a:buClr>
              <a:buSzPct val="100000"/>
              <a:buNone/>
            </a:pPr>
            <a:endParaRPr dirty="0"/>
          </a:p>
        </p:txBody>
      </p:sp>
      <p:pic>
        <p:nvPicPr>
          <p:cNvPr id="5" name="Picture 4">
            <a:extLst>
              <a:ext uri="{FF2B5EF4-FFF2-40B4-BE49-F238E27FC236}">
                <a16:creationId xmlns:a16="http://schemas.microsoft.com/office/drawing/2014/main" id="{9D881A34-5D04-4912-C244-B38D24D2B796}"/>
              </a:ext>
            </a:extLst>
          </p:cNvPr>
          <p:cNvPicPr>
            <a:picLocks noChangeAspect="1"/>
          </p:cNvPicPr>
          <p:nvPr/>
        </p:nvPicPr>
        <p:blipFill>
          <a:blip r:embed="rId3"/>
          <a:stretch>
            <a:fillRect/>
          </a:stretch>
        </p:blipFill>
        <p:spPr>
          <a:xfrm>
            <a:off x="253763" y="1408221"/>
            <a:ext cx="4597636" cy="45401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8"/>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Open Sans"/>
              <a:buNone/>
            </a:pPr>
            <a:r>
              <a:rPr lang="en-US"/>
              <a:t>FURTHER ANALYSIS </a:t>
            </a:r>
            <a:endParaRPr/>
          </a:p>
        </p:txBody>
      </p:sp>
      <p:sp>
        <p:nvSpPr>
          <p:cNvPr id="2" name="Text Placeholder 1">
            <a:extLst>
              <a:ext uri="{FF2B5EF4-FFF2-40B4-BE49-F238E27FC236}">
                <a16:creationId xmlns:a16="http://schemas.microsoft.com/office/drawing/2014/main" id="{B39F16B6-C5D0-7379-90BB-3FE2D4C096A2}"/>
              </a:ext>
            </a:extLst>
          </p:cNvPr>
          <p:cNvSpPr>
            <a:spLocks noGrp="1"/>
          </p:cNvSpPr>
          <p:nvPr>
            <p:ph type="body" idx="1"/>
          </p:nvPr>
        </p:nvSpPr>
        <p:spPr/>
        <p:txBody>
          <a:bodyPr/>
          <a:lstStyle/>
          <a:p>
            <a:endParaRPr lang="en-US"/>
          </a:p>
        </p:txBody>
      </p:sp>
      <p:sp>
        <p:nvSpPr>
          <p:cNvPr id="3" name="Text Placeholder 2">
            <a:extLst>
              <a:ext uri="{FF2B5EF4-FFF2-40B4-BE49-F238E27FC236}">
                <a16:creationId xmlns:a16="http://schemas.microsoft.com/office/drawing/2014/main" id="{72E33415-5F2A-C1AF-865E-B8D69EABCE14}"/>
              </a:ext>
            </a:extLst>
          </p:cNvPr>
          <p:cNvSpPr>
            <a:spLocks noGrp="1"/>
          </p:cNvSpPr>
          <p:nvPr>
            <p:ph type="body" idx="2"/>
          </p:nvPr>
        </p:nvSpPr>
        <p:spPr/>
        <p:txBody>
          <a:bodyPr/>
          <a:lstStyle/>
          <a:p>
            <a:endParaRPr lang="en-US" dirty="0"/>
          </a:p>
        </p:txBody>
      </p:sp>
      <p:sp>
        <p:nvSpPr>
          <p:cNvPr id="4" name="Text Placeholder 3">
            <a:extLst>
              <a:ext uri="{FF2B5EF4-FFF2-40B4-BE49-F238E27FC236}">
                <a16:creationId xmlns:a16="http://schemas.microsoft.com/office/drawing/2014/main" id="{45F4FD65-960A-5BB1-021E-27DFD4AF9D96}"/>
              </a:ext>
            </a:extLst>
          </p:cNvPr>
          <p:cNvSpPr>
            <a:spLocks noGrp="1"/>
          </p:cNvSpPr>
          <p:nvPr>
            <p:ph type="body" idx="3"/>
          </p:nvPr>
        </p:nvSpPr>
        <p:spPr/>
        <p:txBody>
          <a:bodyPr/>
          <a:lstStyle/>
          <a:p>
            <a:endParaRPr lang="en-US"/>
          </a:p>
        </p:txBody>
      </p:sp>
      <p:sp>
        <p:nvSpPr>
          <p:cNvPr id="5" name="Text Placeholder 4">
            <a:extLst>
              <a:ext uri="{FF2B5EF4-FFF2-40B4-BE49-F238E27FC236}">
                <a16:creationId xmlns:a16="http://schemas.microsoft.com/office/drawing/2014/main" id="{1032BFDF-624C-99ED-B414-988765346A4F}"/>
              </a:ext>
            </a:extLst>
          </p:cNvPr>
          <p:cNvSpPr>
            <a:spLocks noGrp="1"/>
          </p:cNvSpPr>
          <p:nvPr>
            <p:ph type="body" idx="4"/>
          </p:nvPr>
        </p:nvSpPr>
        <p:spPr/>
        <p:txBody>
          <a:bodyPr/>
          <a:lstStyle/>
          <a:p>
            <a:endParaRPr lang="en-US"/>
          </a:p>
        </p:txBody>
      </p:sp>
      <p:pic>
        <p:nvPicPr>
          <p:cNvPr id="7" name="Picture 6">
            <a:extLst>
              <a:ext uri="{FF2B5EF4-FFF2-40B4-BE49-F238E27FC236}">
                <a16:creationId xmlns:a16="http://schemas.microsoft.com/office/drawing/2014/main" id="{9B5D557E-2F6D-07C8-BCA8-6FD8BEFF3A90}"/>
              </a:ext>
            </a:extLst>
          </p:cNvPr>
          <p:cNvPicPr>
            <a:picLocks noChangeAspect="1"/>
          </p:cNvPicPr>
          <p:nvPr/>
        </p:nvPicPr>
        <p:blipFill>
          <a:blip r:embed="rId3"/>
          <a:stretch>
            <a:fillRect/>
          </a:stretch>
        </p:blipFill>
        <p:spPr>
          <a:xfrm>
            <a:off x="5916168" y="246742"/>
            <a:ext cx="6275832" cy="6611258"/>
          </a:xfrm>
          <a:prstGeom prst="rect">
            <a:avLst/>
          </a:prstGeom>
        </p:spPr>
      </p:pic>
      <p:pic>
        <p:nvPicPr>
          <p:cNvPr id="9" name="Picture 8">
            <a:extLst>
              <a:ext uri="{FF2B5EF4-FFF2-40B4-BE49-F238E27FC236}">
                <a16:creationId xmlns:a16="http://schemas.microsoft.com/office/drawing/2014/main" id="{D1EE7717-23C7-247D-2534-019A9B0CAD6A}"/>
              </a:ext>
            </a:extLst>
          </p:cNvPr>
          <p:cNvPicPr>
            <a:picLocks noChangeAspect="1"/>
          </p:cNvPicPr>
          <p:nvPr/>
        </p:nvPicPr>
        <p:blipFill>
          <a:blip r:embed="rId4"/>
          <a:stretch>
            <a:fillRect/>
          </a:stretch>
        </p:blipFill>
        <p:spPr>
          <a:xfrm>
            <a:off x="0" y="1547506"/>
            <a:ext cx="6010657" cy="53104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cxnSp>
        <p:nvCxnSpPr>
          <p:cNvPr id="235" name="Google Shape;235;p9"/>
          <p:cNvCxnSpPr/>
          <p:nvPr/>
        </p:nvCxnSpPr>
        <p:spPr>
          <a:xfrm>
            <a:off x="800100" y="723900"/>
            <a:ext cx="10591800" cy="0"/>
          </a:xfrm>
          <a:prstGeom prst="straightConnector1">
            <a:avLst/>
          </a:prstGeom>
          <a:noFill/>
          <a:ln w="44450" cap="flat" cmpd="sng">
            <a:solidFill>
              <a:schemeClr val="dk1"/>
            </a:solidFill>
            <a:prstDash val="solid"/>
            <a:miter lim="800000"/>
            <a:headEnd type="none" w="sm" len="sm"/>
            <a:tailEnd type="none" w="sm" len="sm"/>
          </a:ln>
        </p:spPr>
      </p:cxnSp>
      <p:cxnSp>
        <p:nvCxnSpPr>
          <p:cNvPr id="236" name="Google Shape;236;p9"/>
          <p:cNvCxnSpPr/>
          <p:nvPr/>
        </p:nvCxnSpPr>
        <p:spPr>
          <a:xfrm>
            <a:off x="800100" y="6142781"/>
            <a:ext cx="10591800" cy="0"/>
          </a:xfrm>
          <a:prstGeom prst="straightConnector1">
            <a:avLst/>
          </a:prstGeom>
          <a:noFill/>
          <a:ln w="12700" cap="flat" cmpd="sng">
            <a:solidFill>
              <a:schemeClr val="dk1"/>
            </a:solidFill>
            <a:prstDash val="solid"/>
            <a:miter lim="800000"/>
            <a:headEnd type="none" w="sm" len="sm"/>
            <a:tailEnd type="none" w="sm" len="sm"/>
          </a:ln>
        </p:spPr>
      </p:cxnSp>
      <p:sp>
        <p:nvSpPr>
          <p:cNvPr id="237" name="Google Shape;237;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stria"/>
              <a:ea typeface="Lustria"/>
              <a:cs typeface="Lustria"/>
              <a:sym typeface="Lustria"/>
            </a:endParaRPr>
          </a:p>
        </p:txBody>
      </p:sp>
      <p:pic>
        <p:nvPicPr>
          <p:cNvPr id="238" name="Google Shape;238;p9" descr="A calculus formula"/>
          <p:cNvPicPr preferRelativeResize="0"/>
          <p:nvPr/>
        </p:nvPicPr>
        <p:blipFill rotWithShape="1">
          <a:blip r:embed="rId3">
            <a:alphaModFix/>
          </a:blip>
          <a:srcRect l="18892" r="24934" b="-2"/>
          <a:stretch/>
        </p:blipFill>
        <p:spPr>
          <a:xfrm>
            <a:off x="6420752" y="-1"/>
            <a:ext cx="5771248" cy="6857999"/>
          </a:xfrm>
          <a:prstGeom prst="rect">
            <a:avLst/>
          </a:prstGeom>
          <a:noFill/>
          <a:ln>
            <a:noFill/>
          </a:ln>
        </p:spPr>
      </p:pic>
      <p:sp>
        <p:nvSpPr>
          <p:cNvPr id="239" name="Google Shape;239;p9"/>
          <p:cNvSpPr txBox="1">
            <a:spLocks noGrp="1"/>
          </p:cNvSpPr>
          <p:nvPr>
            <p:ph type="title"/>
          </p:nvPr>
        </p:nvSpPr>
        <p:spPr>
          <a:xfrm>
            <a:off x="704088" y="914400"/>
            <a:ext cx="5195889" cy="131673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Open Sans"/>
              <a:buNone/>
            </a:pPr>
            <a:r>
              <a:rPr lang="en-US" sz="4000"/>
              <a:t>LESSONS LEARNED</a:t>
            </a:r>
            <a:endParaRPr/>
          </a:p>
        </p:txBody>
      </p:sp>
      <p:sp>
        <p:nvSpPr>
          <p:cNvPr id="240" name="Google Shape;240;p9"/>
          <p:cNvSpPr txBox="1">
            <a:spLocks noGrp="1"/>
          </p:cNvSpPr>
          <p:nvPr>
            <p:ph type="body" idx="1"/>
          </p:nvPr>
        </p:nvSpPr>
        <p:spPr>
          <a:xfrm>
            <a:off x="704088" y="2231136"/>
            <a:ext cx="5195889" cy="3931920"/>
          </a:xfrm>
          <a:prstGeom prst="rect">
            <a:avLst/>
          </a:prstGeom>
          <a:noFill/>
          <a:ln>
            <a:noFill/>
          </a:ln>
        </p:spPr>
        <p:txBody>
          <a:bodyPr spcFirstLastPara="1" wrap="square" lIns="91425" tIns="45700" rIns="91425" bIns="45700" anchor="t" anchorCtr="0">
            <a:normAutofit/>
          </a:bodyPr>
          <a:lstStyle/>
          <a:p>
            <a:pPr marL="285750" lvl="0" indent="-228600" algn="l" rtl="0">
              <a:lnSpc>
                <a:spcPct val="110000"/>
              </a:lnSpc>
              <a:spcBef>
                <a:spcPts val="0"/>
              </a:spcBef>
              <a:spcAft>
                <a:spcPts val="0"/>
              </a:spcAft>
              <a:buClr>
                <a:schemeClr val="dk1"/>
              </a:buClr>
              <a:buSzPts val="1600"/>
              <a:buFont typeface="Arial"/>
              <a:buChar char="•"/>
            </a:pPr>
            <a:r>
              <a:rPr lang="en-US"/>
              <a:t>Observations:</a:t>
            </a:r>
            <a:endParaRPr/>
          </a:p>
          <a:p>
            <a:pPr marL="742950" lvl="1" indent="-228600" algn="l" rtl="0">
              <a:lnSpc>
                <a:spcPct val="110000"/>
              </a:lnSpc>
              <a:spcBef>
                <a:spcPts val="500"/>
              </a:spcBef>
              <a:spcAft>
                <a:spcPts val="0"/>
              </a:spcAft>
              <a:buClr>
                <a:schemeClr val="dk1"/>
              </a:buClr>
              <a:buSzPts val="1400"/>
              <a:buFont typeface="Arial"/>
              <a:buChar char="•"/>
            </a:pPr>
            <a:r>
              <a:rPr lang="en-US"/>
              <a:t>Time Processing</a:t>
            </a:r>
            <a:endParaRPr/>
          </a:p>
          <a:p>
            <a:pPr marL="742950" lvl="1" indent="-228600" algn="l" rtl="0">
              <a:lnSpc>
                <a:spcPct val="110000"/>
              </a:lnSpc>
              <a:spcBef>
                <a:spcPts val="500"/>
              </a:spcBef>
              <a:spcAft>
                <a:spcPts val="0"/>
              </a:spcAft>
              <a:buClr>
                <a:schemeClr val="dk1"/>
              </a:buClr>
              <a:buSzPts val="1400"/>
              <a:buFont typeface="Arial"/>
              <a:buChar char="•"/>
            </a:pPr>
            <a:r>
              <a:rPr lang="en-US"/>
              <a:t>Different tolerance levels</a:t>
            </a:r>
            <a:endParaRPr/>
          </a:p>
          <a:p>
            <a:pPr marL="742950" lvl="1" indent="-228600" algn="l" rtl="0">
              <a:lnSpc>
                <a:spcPct val="110000"/>
              </a:lnSpc>
              <a:spcBef>
                <a:spcPts val="500"/>
              </a:spcBef>
              <a:spcAft>
                <a:spcPts val="0"/>
              </a:spcAft>
              <a:buClr>
                <a:schemeClr val="dk1"/>
              </a:buClr>
              <a:buSzPts val="1400"/>
              <a:buFont typeface="Arial"/>
              <a:buChar char="•"/>
            </a:pPr>
            <a:r>
              <a:rPr lang="en-US"/>
              <a:t>Date fluctuations</a:t>
            </a:r>
            <a:endParaRPr/>
          </a:p>
          <a:p>
            <a:pPr marL="742950" lvl="1" indent="-228600" algn="l" rtl="0">
              <a:lnSpc>
                <a:spcPct val="110000"/>
              </a:lnSpc>
              <a:spcBef>
                <a:spcPts val="500"/>
              </a:spcBef>
              <a:spcAft>
                <a:spcPts val="0"/>
              </a:spcAft>
              <a:buClr>
                <a:schemeClr val="dk1"/>
              </a:buClr>
              <a:buSzPts val="1400"/>
              <a:buFont typeface="Arial"/>
              <a:buChar char="•"/>
            </a:pPr>
            <a:r>
              <a:rPr lang="en-US"/>
              <a:t>Matching occurs mainly on days with zero variance, cannot seem to get an accurate variance threshold to mitigate the logic from skipping as a match</a:t>
            </a:r>
            <a:endParaRPr/>
          </a:p>
          <a:p>
            <a:pPr marL="742950" lvl="1" indent="-139700" algn="l" rtl="0">
              <a:lnSpc>
                <a:spcPct val="110000"/>
              </a:lnSpc>
              <a:spcBef>
                <a:spcPts val="500"/>
              </a:spcBef>
              <a:spcAft>
                <a:spcPts val="0"/>
              </a:spcAft>
              <a:buClr>
                <a:schemeClr val="dk1"/>
              </a:buClr>
              <a:buSzPts val="1400"/>
              <a:buFont typeface="Arial"/>
              <a:buNone/>
            </a:pPr>
            <a:endParaRPr/>
          </a:p>
          <a:p>
            <a:pPr marL="742950" lvl="1" indent="-139700" algn="l" rtl="0">
              <a:lnSpc>
                <a:spcPct val="110000"/>
              </a:lnSpc>
              <a:spcBef>
                <a:spcPts val="500"/>
              </a:spcBef>
              <a:spcAft>
                <a:spcPts val="0"/>
              </a:spcAft>
              <a:buClr>
                <a:schemeClr val="dk1"/>
              </a:buClr>
              <a:buSzPts val="1400"/>
              <a:buFont typeface="Arial"/>
              <a:buNone/>
            </a:pPr>
            <a:endParaRPr/>
          </a:p>
          <a:p>
            <a:pPr marL="742950" lvl="1" indent="-139700" algn="l" rtl="0">
              <a:lnSpc>
                <a:spcPct val="110000"/>
              </a:lnSpc>
              <a:spcBef>
                <a:spcPts val="500"/>
              </a:spcBef>
              <a:spcAft>
                <a:spcPts val="0"/>
              </a:spcAft>
              <a:buClr>
                <a:schemeClr val="dk1"/>
              </a:buClr>
              <a:buSzPts val="1400"/>
              <a:buFont typeface="Arial"/>
              <a:buNone/>
            </a:pPr>
            <a:endParaRPr/>
          </a:p>
          <a:p>
            <a:pPr marL="742950" lvl="1" indent="-139700" algn="l" rtl="0">
              <a:lnSpc>
                <a:spcPct val="110000"/>
              </a:lnSpc>
              <a:spcBef>
                <a:spcPts val="500"/>
              </a:spcBef>
              <a:spcAft>
                <a:spcPts val="0"/>
              </a:spcAft>
              <a:buClr>
                <a:schemeClr val="dk1"/>
              </a:buClr>
              <a:buSzPts val="1400"/>
              <a:buFont typeface="Arial"/>
              <a:buNone/>
            </a:pPr>
            <a:endParaRPr/>
          </a:p>
        </p:txBody>
      </p:sp>
      <p:cxnSp>
        <p:nvCxnSpPr>
          <p:cNvPr id="241" name="Google Shape;241;p9"/>
          <p:cNvCxnSpPr/>
          <p:nvPr/>
        </p:nvCxnSpPr>
        <p:spPr>
          <a:xfrm>
            <a:off x="804672" y="722376"/>
            <a:ext cx="1638300" cy="0"/>
          </a:xfrm>
          <a:prstGeom prst="straightConnector1">
            <a:avLst/>
          </a:prstGeom>
          <a:noFill/>
          <a:ln w="44450" cap="flat" cmpd="sng">
            <a:solidFill>
              <a:schemeClr val="dk1"/>
            </a:solidFill>
            <a:prstDash val="solid"/>
            <a:miter lim="800000"/>
            <a:headEnd type="none" w="sm" len="sm"/>
            <a:tailEnd type="none" w="sm" len="sm"/>
          </a:ln>
        </p:spPr>
      </p:cxnSp>
    </p:spTree>
  </p:cSld>
  <p:clrMapOvr>
    <a:masterClrMapping/>
  </p:clrMapOvr>
  <p:transition spd="slow">
    <p:wheel spokes="1"/>
  </p:transition>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4365</Words>
  <Application>Microsoft Office PowerPoint</Application>
  <PresentationFormat>Widescreen</PresentationFormat>
  <Paragraphs>263</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Roboto</vt:lpstr>
      <vt:lpstr>Noto Sans Symbols</vt:lpstr>
      <vt:lpstr>Play</vt:lpstr>
      <vt:lpstr>Lustria</vt:lpstr>
      <vt:lpstr>Arial</vt:lpstr>
      <vt:lpstr>Open Sans</vt:lpstr>
      <vt:lpstr>Courier New</vt:lpstr>
      <vt:lpstr>ChronicleVTI</vt:lpstr>
      <vt:lpstr>ChronicleVTI</vt:lpstr>
      <vt:lpstr>Financial Reconciliation</vt:lpstr>
      <vt:lpstr>STREAMLINING FINANCIAL RECONCILIATION FROM MANUAL TO AUTOMATED  </vt:lpstr>
      <vt:lpstr>THE CURRENT PROCESS: A MANUAL MAZE</vt:lpstr>
      <vt:lpstr>NAVIGATING THE ROAD TO AUTOMATION: POTENTIAL CHALLENGES</vt:lpstr>
      <vt:lpstr>THE ENGINE OF AUTOMATION: DATA SCIENCE AT WORK</vt:lpstr>
      <vt:lpstr>TWO STEP MATCHING STRATEGY</vt:lpstr>
      <vt:lpstr>COMPARING TRANSACTIONS</vt:lpstr>
      <vt:lpstr>FURTHER ANALYSIS </vt:lpstr>
      <vt:lpstr>LESSONS LEARNED</vt:lpstr>
      <vt:lpstr>THE JOURNEY CONTINUES: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Stephanie Fears</dc:creator>
  <cp:lastModifiedBy>Stephanie Fears</cp:lastModifiedBy>
  <cp:revision>8</cp:revision>
  <dcterms:created xsi:type="dcterms:W3CDTF">2025-02-23T01:13:56Z</dcterms:created>
  <dcterms:modified xsi:type="dcterms:W3CDTF">2025-03-01T22:08:48Z</dcterms:modified>
</cp:coreProperties>
</file>