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embeddedFontLst>
    <p:embeddedFont>
      <p:font typeface="Lustria" panose="020B0604020202020204" charset="0"/>
      <p:regular r:id="rId14"/>
    </p:embeddedFont>
    <p:embeddedFont>
      <p:font typeface="Open Sans" panose="020B0606030504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yj21IfsgLqpj80+rI9VykU6Lg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98" autoAdjust="0"/>
  </p:normalViewPr>
  <p:slideViewPr>
    <p:cSldViewPr snapToGrid="0">
      <p:cViewPr varScale="1">
        <p:scale>
          <a:sx n="41" d="100"/>
          <a:sy n="41" d="100"/>
        </p:scale>
        <p:origin x="1604"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dirty="0"/>
              <a:t>Greetings, everyone. I'm delighted to share my journey into the realm of financial reconciliation automation. My name is Stephanie Fears, and my professional background has been primarily focused on finance. However, I'm now venturing into new territory. In my current role, I'm responsible for reconciling bank accounts against the general ledger. This process, while essential, is often far from straightforward and currently demands a significant manual effort. Recognizing the potential for improvement and driven by a natural curiosity and a desire to streamline processes, I embarked on a journey of self-education in the field of data science.</a:t>
            </a:r>
            <a:endParaRPr dirty="0"/>
          </a:p>
          <a:p>
            <a:pPr marL="0" lvl="0" indent="0" algn="l" rtl="0">
              <a:spcBef>
                <a:spcPts val="0"/>
              </a:spcBef>
              <a:spcAft>
                <a:spcPts val="0"/>
              </a:spcAft>
              <a:buNone/>
            </a:pPr>
            <a:r>
              <a:rPr lang="en-US" sz="2800" dirty="0"/>
              <a:t>While my background isn't in computer science, I'm a firm believer in embracing new learning opportunities. I envisioned that a deeper understanding of data analysis, coupled with exposure to data technology, business intelligence, and related disciplines, would be invaluable. Throughout this program, the potential of automation within finance has been a recurring theme in my thoughts, and I knew I wanted to dedicate my practicum to tackling a practical automation project. This endeavor, focused on automating a key financial process and is the culmination of that ambition.</a:t>
            </a:r>
            <a:endParaRPr dirty="0"/>
          </a:p>
          <a:p>
            <a:pPr marL="0" lvl="0" indent="0" algn="l" rtl="0">
              <a:spcBef>
                <a:spcPts val="0"/>
              </a:spcBef>
              <a:spcAft>
                <a:spcPts val="0"/>
              </a:spcAft>
              <a:buNone/>
            </a:pPr>
            <a:br>
              <a:rPr lang="en-US" dirty="0"/>
            </a:br>
            <a:endParaRPr dirty="0"/>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dirty="0"/>
              <a:t>While automation technologies have made significant strides, a substantial proportion of organizations continue to rely heavily on manual financial processes, particularly spreadsheet-based reconciliations. Despite the evident efficiencies and accuracy gains offered by automated solutions, manual reconciliation, often facilitated by tools like Excel, remains a foundational practice within many finance departments. This reliance persists across a range of organizational sizes and industries, suggesting that the transition to fully automated financial workflows is an ongoing process. Several factors likely contribute to this continued reliance on manual methods, including perceived complexity of data, concerns about implementation costs and disruptions, and a potential underestimation of the long-term benefits of automation.</a:t>
            </a:r>
            <a:endParaRPr dirty="0"/>
          </a:p>
          <a:p>
            <a:pPr marL="0" lvl="0" indent="0" algn="l" rtl="0">
              <a:spcBef>
                <a:spcPts val="0"/>
              </a:spcBef>
              <a:spcAft>
                <a:spcPts val="0"/>
              </a:spcAft>
              <a:buNone/>
            </a:pPr>
            <a:endParaRPr sz="2800" dirty="0"/>
          </a:p>
          <a:p>
            <a:pPr marL="0" lvl="0" indent="0" algn="l" rtl="0">
              <a:spcBef>
                <a:spcPts val="0"/>
              </a:spcBef>
              <a:spcAft>
                <a:spcPts val="0"/>
              </a:spcAft>
              <a:buNone/>
            </a:pPr>
            <a:r>
              <a:rPr lang="en-US" sz="2800" dirty="0"/>
              <a:t>In a small portion of my current process there are various steps that are taken to achieve the required outcome, this being (steps above) and looks like this at the end (click hyperlink). Explain Athena and various tabs. </a:t>
            </a:r>
            <a:endParaRPr dirty="0"/>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delving into the technical aspects of this project, I must emphasize the importance of data privacy. Given that real-world data was utilized, securing the necessary approvals from executive leadership and ensuring the complete anonymization of all information was paramount. While this meticulous approach, entirely consistent with responsible data handling practices, understandably extended the initial stages of the project, it was a crucial prerequisite. As with any data-centric endeavor, this project presented familiar challenges, including diverse report formats, inconsistencies in formatting and context, variations in naming conventions, and disparate data types. Following the exploratory data analysis and cleaning phases, the focus shifted to determining the optimal integration strategy and the most efficient processing methods to achieve the desired outcome. The algorithm selection process, while offering several potential candidates, required extensive iterative testing—upwards of 40 iterations—to demonstrate tangible improvements. Naturally, once a solid foundation was established, the project progressed to the crucial fine-tuning phase, which it still remains.</a:t>
            </a:r>
            <a:endParaRPr dirty="0"/>
          </a:p>
        </p:txBody>
      </p:sp>
      <p:sp>
        <p:nvSpPr>
          <p:cNvPr id="161" name="Google Shape;16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t>1. Data Collection:</a:t>
            </a:r>
            <a:endParaRPr dirty="0"/>
          </a:p>
          <a:p>
            <a:pPr marL="0" lvl="0" indent="-76200" algn="l" rtl="0">
              <a:spcBef>
                <a:spcPts val="0"/>
              </a:spcBef>
              <a:spcAft>
                <a:spcPts val="0"/>
              </a:spcAft>
              <a:buClr>
                <a:schemeClr val="dk1"/>
              </a:buClr>
              <a:buSzPts val="1200"/>
              <a:buFont typeface="Arial"/>
              <a:buChar char="•"/>
            </a:pPr>
            <a:r>
              <a:rPr lang="en-US" dirty="0"/>
              <a:t>Two CSV files, 'Athena.csv' and 'Wells_Fargo.csv', are loaded into Pandas </a:t>
            </a:r>
            <a:r>
              <a:rPr lang="en-US" dirty="0" err="1"/>
              <a:t>DataFrames</a:t>
            </a:r>
            <a:r>
              <a:rPr lang="en-US" dirty="0"/>
              <a:t> using </a:t>
            </a:r>
            <a:r>
              <a:rPr lang="en-US" dirty="0" err="1"/>
              <a:t>pd.read_csv</a:t>
            </a:r>
            <a:r>
              <a:rPr lang="en-US" dirty="0"/>
              <a:t>().</a:t>
            </a:r>
            <a:endParaRPr dirty="0"/>
          </a:p>
          <a:p>
            <a:pPr marL="0" lvl="0" indent="-76200" algn="l" rtl="0">
              <a:spcBef>
                <a:spcPts val="0"/>
              </a:spcBef>
              <a:spcAft>
                <a:spcPts val="0"/>
              </a:spcAft>
              <a:buClr>
                <a:schemeClr val="dk1"/>
              </a:buClr>
              <a:buSzPts val="1200"/>
              <a:buFont typeface="Arial"/>
              <a:buChar char="•"/>
            </a:pPr>
            <a:r>
              <a:rPr lang="en-US" dirty="0"/>
              <a:t>Initial exploration is performed using </a:t>
            </a:r>
            <a:r>
              <a:rPr lang="en-US" dirty="0" err="1"/>
              <a:t>Athena.head</a:t>
            </a:r>
            <a:r>
              <a:rPr lang="en-US" dirty="0"/>
              <a:t>(), </a:t>
            </a:r>
            <a:r>
              <a:rPr lang="en-US" dirty="0" err="1"/>
              <a:t>Wells_Fargo.head</a:t>
            </a:r>
            <a:r>
              <a:rPr lang="en-US" dirty="0"/>
              <a:t>(), Athena.info(), and Wells_Fargo.info() to understand data structure, content, and potential issues like missing values or incorrect data types.</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a:t>2. </a:t>
            </a:r>
            <a:r>
              <a:rPr lang="en-US" b="1" dirty="0">
                <a:highlight>
                  <a:srgbClr val="FFFF00"/>
                </a:highlight>
              </a:rPr>
              <a:t>Data Preprocessing:</a:t>
            </a:r>
            <a:endParaRPr dirty="0">
              <a:highlight>
                <a:srgbClr val="FFFF00"/>
              </a:highlight>
            </a:endParaRPr>
          </a:p>
          <a:p>
            <a:pPr marL="0" lvl="0" indent="-76200" algn="l" rtl="0">
              <a:spcBef>
                <a:spcPts val="0"/>
              </a:spcBef>
              <a:spcAft>
                <a:spcPts val="0"/>
              </a:spcAft>
              <a:buClr>
                <a:schemeClr val="dk1"/>
              </a:buClr>
              <a:buSzPts val="1200"/>
              <a:buFont typeface="Arial"/>
              <a:buChar char="•"/>
            </a:pPr>
            <a:r>
              <a:rPr lang="en-US" b="1" dirty="0"/>
              <a:t>Column Renaming:</a:t>
            </a:r>
            <a:r>
              <a:rPr lang="en-US" dirty="0"/>
              <a:t> The 'date </a:t>
            </a:r>
            <a:r>
              <a:rPr lang="en-US" dirty="0" err="1"/>
              <a:t>date</a:t>
            </a:r>
            <a:r>
              <a:rPr lang="en-US" dirty="0"/>
              <a:t>' column in the Wells Fargo </a:t>
            </a:r>
            <a:r>
              <a:rPr lang="en-US" dirty="0" err="1"/>
              <a:t>DataFrame</a:t>
            </a:r>
            <a:r>
              <a:rPr lang="en-US" dirty="0"/>
              <a:t> and the 'Batch Date' column in the Athena </a:t>
            </a:r>
            <a:r>
              <a:rPr lang="en-US" dirty="0" err="1"/>
              <a:t>DataFrame</a:t>
            </a:r>
            <a:r>
              <a:rPr lang="en-US" dirty="0"/>
              <a:t> are renamed to 'date' for consistency.</a:t>
            </a:r>
            <a:endParaRPr dirty="0"/>
          </a:p>
          <a:p>
            <a:pPr marL="0" lvl="0" indent="-76200" algn="l" rtl="0">
              <a:spcBef>
                <a:spcPts val="0"/>
              </a:spcBef>
              <a:spcAft>
                <a:spcPts val="0"/>
              </a:spcAft>
              <a:buClr>
                <a:schemeClr val="dk1"/>
              </a:buClr>
              <a:buSzPts val="1200"/>
              <a:buFont typeface="Arial"/>
              <a:buChar char="•"/>
            </a:pPr>
            <a:r>
              <a:rPr lang="en-US" b="1" dirty="0"/>
              <a:t>Date Formatting:</a:t>
            </a:r>
            <a:r>
              <a:rPr lang="en-US" dirty="0"/>
              <a:t> The 'date' columns in both </a:t>
            </a:r>
            <a:r>
              <a:rPr lang="en-US" dirty="0" err="1"/>
              <a:t>DataFrames</a:t>
            </a:r>
            <a:r>
              <a:rPr lang="en-US" dirty="0"/>
              <a:t> are converted to datetime format using </a:t>
            </a:r>
            <a:r>
              <a:rPr lang="en-US" dirty="0" err="1"/>
              <a:t>pd.to_datetime</a:t>
            </a:r>
            <a:r>
              <a:rPr lang="en-US" dirty="0"/>
              <a:t>().</a:t>
            </a:r>
            <a:endParaRPr dirty="0"/>
          </a:p>
          <a:p>
            <a:pPr marL="0" lvl="0" indent="-76200" algn="l" rtl="0">
              <a:spcBef>
                <a:spcPts val="0"/>
              </a:spcBef>
              <a:spcAft>
                <a:spcPts val="0"/>
              </a:spcAft>
              <a:buClr>
                <a:schemeClr val="dk1"/>
              </a:buClr>
              <a:buSzPts val="1200"/>
              <a:buFont typeface="Arial"/>
              <a:buChar char="•"/>
            </a:pPr>
            <a:r>
              <a:rPr lang="en-US" b="1" dirty="0"/>
              <a:t>Amount Cleaning:</a:t>
            </a:r>
            <a:r>
              <a:rPr lang="en-US" dirty="0"/>
              <a:t> The </a:t>
            </a:r>
            <a:r>
              <a:rPr lang="en-US" dirty="0" err="1"/>
              <a:t>clean_currency</a:t>
            </a:r>
            <a:r>
              <a:rPr lang="en-US" dirty="0"/>
              <a:t>() function is applied to the 'Amount' columns to remove currency symbols and commas, converting values to numeric format. This function handles potential errors by returning None for non-numeric values.</a:t>
            </a:r>
            <a:endParaRPr dirty="0"/>
          </a:p>
          <a:p>
            <a:pPr marL="0" lvl="0" indent="-76200" algn="l" rtl="0">
              <a:spcBef>
                <a:spcPts val="0"/>
              </a:spcBef>
              <a:spcAft>
                <a:spcPts val="0"/>
              </a:spcAft>
              <a:buClr>
                <a:schemeClr val="dk1"/>
              </a:buClr>
              <a:buSzPts val="1200"/>
              <a:buFont typeface="Arial"/>
              <a:buChar char="•"/>
            </a:pPr>
            <a:r>
              <a:rPr lang="en-US" b="1" dirty="0"/>
              <a:t>Filtering:</a:t>
            </a:r>
            <a:r>
              <a:rPr lang="en-US" dirty="0"/>
              <a:t> The Athena </a:t>
            </a:r>
            <a:r>
              <a:rPr lang="en-US" dirty="0" err="1"/>
              <a:t>DataFrame</a:t>
            </a:r>
            <a:r>
              <a:rPr lang="en-US" dirty="0"/>
              <a:t> is filtered to include only transactions where the 'Type' is 'Credit Card' using </a:t>
            </a:r>
            <a:r>
              <a:rPr lang="en-US" dirty="0" err="1"/>
              <a:t>boolean</a:t>
            </a:r>
            <a:r>
              <a:rPr lang="en-US" dirty="0"/>
              <a:t> indexing (e.g., Athena[Athena['Type'] == 'Credit Card']).</a:t>
            </a:r>
            <a:endParaRPr dirty="0"/>
          </a:p>
          <a:p>
            <a:pPr marL="0" lvl="0" indent="-76200" algn="l" rtl="0">
              <a:spcBef>
                <a:spcPts val="0"/>
              </a:spcBef>
              <a:spcAft>
                <a:spcPts val="0"/>
              </a:spcAft>
              <a:buClr>
                <a:schemeClr val="dk1"/>
              </a:buClr>
              <a:buSzPts val="1200"/>
              <a:buFont typeface="Arial"/>
              <a:buChar char="•"/>
            </a:pPr>
            <a:r>
              <a:rPr lang="en-US" b="1" dirty="0"/>
              <a:t>Row Exclusion:</a:t>
            </a:r>
            <a:r>
              <a:rPr lang="en-US" dirty="0"/>
              <a:t> The first 7 rows of the Wells Fargo </a:t>
            </a:r>
            <a:r>
              <a:rPr lang="en-US" dirty="0" err="1"/>
              <a:t>DataFrame</a:t>
            </a:r>
            <a:r>
              <a:rPr lang="en-US" dirty="0"/>
              <a:t> are excluded using </a:t>
            </a:r>
            <a:r>
              <a:rPr lang="en-US" dirty="0" err="1"/>
              <a:t>Wells_Fargo.iloc</a:t>
            </a:r>
            <a:r>
              <a:rPr lang="en-US" dirty="0"/>
              <a:t>[7:]. The index is then reset using </a:t>
            </a:r>
            <a:r>
              <a:rPr lang="en-US" dirty="0" err="1"/>
              <a:t>Wells_Fargo.reset_index</a:t>
            </a:r>
            <a:r>
              <a:rPr lang="en-US" dirty="0"/>
              <a:t>(drop=True).</a:t>
            </a:r>
            <a:endParaRPr dirty="0"/>
          </a:p>
          <a:p>
            <a:pPr marL="0" lvl="0" indent="-76200" algn="l" rtl="0">
              <a:spcBef>
                <a:spcPts val="0"/>
              </a:spcBef>
              <a:spcAft>
                <a:spcPts val="0"/>
              </a:spcAft>
              <a:buClr>
                <a:schemeClr val="dk1"/>
              </a:buClr>
              <a:buSzPts val="1200"/>
              <a:buFont typeface="Arial"/>
              <a:buChar char="•"/>
            </a:pPr>
            <a:r>
              <a:rPr lang="en-US" b="1" dirty="0"/>
              <a:t>Feature Engineering (for Clustering - </a:t>
            </a:r>
            <a:r>
              <a:rPr lang="en-US" b="1" i="1" dirty="0"/>
              <a:t>if used</a:t>
            </a:r>
            <a:r>
              <a:rPr lang="en-US" b="1" dirty="0"/>
              <a:t>):</a:t>
            </a:r>
            <a:r>
              <a:rPr lang="en-US" dirty="0"/>
              <a:t> </a:t>
            </a:r>
            <a:endParaRPr dirty="0"/>
          </a:p>
          <a:p>
            <a:pPr marL="742950" lvl="1" indent="-285750" algn="l" rtl="0">
              <a:spcBef>
                <a:spcPts val="0"/>
              </a:spcBef>
              <a:spcAft>
                <a:spcPts val="0"/>
              </a:spcAft>
              <a:buClr>
                <a:schemeClr val="dk1"/>
              </a:buClr>
              <a:buSzPts val="1200"/>
              <a:buFont typeface="Arial"/>
              <a:buChar char="•"/>
            </a:pPr>
            <a:r>
              <a:rPr lang="en-US" dirty="0"/>
              <a:t>TF-IDF (Term Frequency-Inverse Document Frequency) is applied to the 'Type' column (Athena) and the 'Transaction detail' column (Wells Fargo) using </a:t>
            </a:r>
            <a:r>
              <a:rPr lang="en-US" dirty="0" err="1"/>
              <a:t>TfidfVectorizer</a:t>
            </a:r>
            <a:r>
              <a:rPr lang="en-US" dirty="0"/>
              <a:t> from scikit-learn.</a:t>
            </a:r>
            <a:endParaRPr dirty="0"/>
          </a:p>
          <a:p>
            <a:pPr marL="742950" lvl="1" indent="-285750" algn="l" rtl="0">
              <a:spcBef>
                <a:spcPts val="0"/>
              </a:spcBef>
              <a:spcAft>
                <a:spcPts val="0"/>
              </a:spcAft>
              <a:buClr>
                <a:schemeClr val="dk1"/>
              </a:buClr>
              <a:buSzPts val="1200"/>
              <a:buFont typeface="Arial"/>
              <a:buChar char="•"/>
            </a:pPr>
            <a:r>
              <a:rPr lang="en-US" dirty="0"/>
              <a:t>The 'Amount' column is scaled using </a:t>
            </a:r>
            <a:r>
              <a:rPr lang="en-US" dirty="0" err="1"/>
              <a:t>StandardScaler</a:t>
            </a:r>
            <a:r>
              <a:rPr lang="en-US" dirty="0"/>
              <a:t> from scikit-learn.</a:t>
            </a:r>
            <a:endParaRPr dirty="0"/>
          </a:p>
          <a:p>
            <a:pPr marL="742950" lvl="1" indent="-285750" algn="l" rtl="0">
              <a:spcBef>
                <a:spcPts val="0"/>
              </a:spcBef>
              <a:spcAft>
                <a:spcPts val="0"/>
              </a:spcAft>
              <a:buClr>
                <a:schemeClr val="dk1"/>
              </a:buClr>
              <a:buSzPts val="1200"/>
              <a:buFont typeface="Arial"/>
              <a:buChar char="•"/>
            </a:pPr>
            <a:r>
              <a:rPr lang="en-US" dirty="0"/>
              <a:t>Scaled 'Amount' and TF-IDF features are combined into a single feature matrix.</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a:t>3. Algorithm Selection:</a:t>
            </a:r>
            <a:endParaRPr dirty="0"/>
          </a:p>
          <a:p>
            <a:pPr marL="0" lvl="0" indent="-76200" algn="l" rtl="0">
              <a:spcBef>
                <a:spcPts val="0"/>
              </a:spcBef>
              <a:spcAft>
                <a:spcPts val="0"/>
              </a:spcAft>
              <a:buClr>
                <a:schemeClr val="dk1"/>
              </a:buClr>
              <a:buSzPts val="1200"/>
              <a:buFont typeface="Arial"/>
              <a:buChar char="•"/>
            </a:pPr>
            <a:r>
              <a:rPr lang="en-US" b="1" dirty="0"/>
              <a:t>Matching Logic (Rule-Based):</a:t>
            </a:r>
            <a:r>
              <a:rPr lang="en-US" dirty="0"/>
              <a:t> </a:t>
            </a:r>
            <a:endParaRPr dirty="0"/>
          </a:p>
          <a:p>
            <a:pPr marL="742950" lvl="1" indent="-285750" algn="l" rtl="0">
              <a:spcBef>
                <a:spcPts val="0"/>
              </a:spcBef>
              <a:spcAft>
                <a:spcPts val="0"/>
              </a:spcAft>
              <a:buClr>
                <a:schemeClr val="dk1"/>
              </a:buClr>
              <a:buSzPts val="1200"/>
              <a:buFont typeface="Arial"/>
              <a:buChar char="•"/>
            </a:pPr>
            <a:r>
              <a:rPr lang="en-US" dirty="0"/>
              <a:t>The </a:t>
            </a:r>
            <a:r>
              <a:rPr lang="en-US" dirty="0" err="1"/>
              <a:t>custom_match</a:t>
            </a:r>
            <a:r>
              <a:rPr lang="en-US" dirty="0"/>
              <a:t>() function uses rule-based logic to identify potential matches based on: </a:t>
            </a:r>
            <a:endParaRPr dirty="0"/>
          </a:p>
          <a:p>
            <a:pPr marL="1143000" lvl="2" indent="-228600" algn="l" rtl="0">
              <a:spcBef>
                <a:spcPts val="0"/>
              </a:spcBef>
              <a:spcAft>
                <a:spcPts val="0"/>
              </a:spcAft>
              <a:buClr>
                <a:schemeClr val="dk1"/>
              </a:buClr>
              <a:buSzPts val="1200"/>
              <a:buFont typeface="Arial"/>
              <a:buChar char="•"/>
            </a:pPr>
            <a:r>
              <a:rPr lang="en-US" dirty="0"/>
              <a:t>Date proximity (within a specified range).</a:t>
            </a:r>
            <a:endParaRPr dirty="0"/>
          </a:p>
          <a:p>
            <a:pPr marL="1143000" lvl="2" indent="-228600" algn="l" rtl="0">
              <a:spcBef>
                <a:spcPts val="0"/>
              </a:spcBef>
              <a:spcAft>
                <a:spcPts val="0"/>
              </a:spcAft>
              <a:buClr>
                <a:schemeClr val="dk1"/>
              </a:buClr>
              <a:buSzPts val="1200"/>
              <a:buFont typeface="Arial"/>
              <a:buChar char="•"/>
            </a:pPr>
            <a:r>
              <a:rPr lang="en-US" dirty="0"/>
              <a:t>Keywords in transaction descriptions (e.g., 'Merchant', 'American').</a:t>
            </a:r>
            <a:endParaRPr dirty="0"/>
          </a:p>
          <a:p>
            <a:pPr marL="1143000" lvl="2" indent="-228600" algn="l" rtl="0">
              <a:spcBef>
                <a:spcPts val="0"/>
              </a:spcBef>
              <a:spcAft>
                <a:spcPts val="0"/>
              </a:spcAft>
              <a:buClr>
                <a:schemeClr val="dk1"/>
              </a:buClr>
              <a:buSzPts val="1200"/>
              <a:buFont typeface="Arial"/>
              <a:buChar char="•"/>
            </a:pPr>
            <a:r>
              <a:rPr lang="en-US" dirty="0"/>
              <a:t>Amount tolerance (within a predefined threshold).</a:t>
            </a:r>
            <a:endParaRPr dirty="0"/>
          </a:p>
          <a:p>
            <a:pPr marL="742950" lvl="1" indent="-285750" algn="l" rtl="0">
              <a:spcBef>
                <a:spcPts val="0"/>
              </a:spcBef>
              <a:spcAft>
                <a:spcPts val="0"/>
              </a:spcAft>
              <a:buClr>
                <a:schemeClr val="dk1"/>
              </a:buClr>
              <a:buSzPts val="1200"/>
              <a:buFont typeface="Arial"/>
              <a:buChar char="•"/>
            </a:pPr>
            <a:r>
              <a:rPr lang="en-US" dirty="0"/>
              <a:t>The </a:t>
            </a:r>
            <a:r>
              <a:rPr lang="en-US" dirty="0" err="1"/>
              <a:t>compare_transactions</a:t>
            </a:r>
            <a:r>
              <a:rPr lang="en-US" dirty="0"/>
              <a:t>() function employs a nested loop (or a more sophisticated approach like branch and bound) to compare Athena transactions with subsets of Wells Fargo transactions within a date range, aiming to find matches within a tolerance threshold. This serves as a fallback when </a:t>
            </a:r>
            <a:r>
              <a:rPr lang="en-US" dirty="0" err="1"/>
              <a:t>custom_match</a:t>
            </a:r>
            <a:r>
              <a:rPr lang="en-US" dirty="0"/>
              <a:t>() fails.</a:t>
            </a:r>
            <a:endParaRPr dirty="0"/>
          </a:p>
          <a:p>
            <a:pPr marL="0" lvl="0" indent="0" algn="l" rtl="0">
              <a:spcBef>
                <a:spcPts val="0"/>
              </a:spcBef>
              <a:spcAft>
                <a:spcPts val="0"/>
              </a:spcAft>
              <a:buNone/>
            </a:pPr>
            <a:endParaRPr b="1" dirty="0"/>
          </a:p>
          <a:p>
            <a:pPr marL="0" lvl="0" indent="0" algn="l" rtl="0">
              <a:spcBef>
                <a:spcPts val="0"/>
              </a:spcBef>
              <a:spcAft>
                <a:spcPts val="0"/>
              </a:spcAft>
              <a:buNone/>
            </a:pPr>
            <a:r>
              <a:rPr lang="en-US" b="1" dirty="0"/>
              <a:t>4. Model Development:</a:t>
            </a:r>
            <a:endParaRPr dirty="0"/>
          </a:p>
          <a:p>
            <a:pPr marL="0" lvl="0" indent="-76200" algn="l" rtl="0">
              <a:spcBef>
                <a:spcPts val="0"/>
              </a:spcBef>
              <a:spcAft>
                <a:spcPts val="0"/>
              </a:spcAft>
              <a:buClr>
                <a:schemeClr val="dk1"/>
              </a:buClr>
              <a:buSzPts val="1200"/>
              <a:buFont typeface="Arial"/>
              <a:buChar char="•"/>
            </a:pPr>
            <a:r>
              <a:rPr lang="en-US" b="1" dirty="0"/>
              <a:t>No Explicit Model Training:</a:t>
            </a:r>
            <a:r>
              <a:rPr lang="en-US" dirty="0"/>
              <a:t> The code does not involve training a machine learning model in the traditional sense. The matching logic is rule-based and relies on predefined criteria and thresholds.</a:t>
            </a:r>
            <a:endParaRPr dirty="0"/>
          </a:p>
          <a:p>
            <a:pPr marL="0" lvl="0" indent="-76200" algn="l" rtl="0">
              <a:spcBef>
                <a:spcPts val="0"/>
              </a:spcBef>
              <a:spcAft>
                <a:spcPts val="0"/>
              </a:spcAft>
              <a:buClr>
                <a:schemeClr val="dk1"/>
              </a:buClr>
              <a:buSzPts val="1200"/>
              <a:buFont typeface="Arial"/>
              <a:buChar char="•"/>
            </a:pPr>
            <a:r>
              <a:rPr lang="en-US" b="1" dirty="0"/>
              <a:t>Rule-Based Matching:</a:t>
            </a:r>
            <a:r>
              <a:rPr lang="en-US" dirty="0"/>
              <a:t> The </a:t>
            </a:r>
            <a:r>
              <a:rPr lang="en-US" dirty="0" err="1"/>
              <a:t>custom_match</a:t>
            </a:r>
            <a:r>
              <a:rPr lang="en-US" dirty="0"/>
              <a:t>() function applies predefined rules to identify potential matches.</a:t>
            </a:r>
            <a:endParaRPr dirty="0"/>
          </a:p>
          <a:p>
            <a:pPr marL="0" lvl="0" indent="-76200" algn="l" rtl="0">
              <a:spcBef>
                <a:spcPts val="0"/>
              </a:spcBef>
              <a:spcAft>
                <a:spcPts val="0"/>
              </a:spcAft>
              <a:buClr>
                <a:schemeClr val="dk1"/>
              </a:buClr>
              <a:buSzPts val="1200"/>
              <a:buFont typeface="Arial"/>
              <a:buChar char="•"/>
            </a:pPr>
            <a:r>
              <a:rPr lang="en-US" b="1" dirty="0"/>
              <a:t>Iterative Comparison:</a:t>
            </a:r>
            <a:r>
              <a:rPr lang="en-US" dirty="0"/>
              <a:t> The </a:t>
            </a:r>
            <a:r>
              <a:rPr lang="en-US" dirty="0" err="1"/>
              <a:t>compare_transactions</a:t>
            </a:r>
            <a:r>
              <a:rPr lang="en-US" dirty="0"/>
              <a:t>() function iteratively compares transactions to find matches within a tolerance.</a:t>
            </a:r>
            <a:endParaRPr dirty="0"/>
          </a:p>
          <a:p>
            <a:pPr marL="0" lvl="0" indent="0" algn="l" rtl="0">
              <a:spcBef>
                <a:spcPts val="0"/>
              </a:spcBef>
              <a:spcAft>
                <a:spcPts val="0"/>
              </a:spcAft>
              <a:buNone/>
            </a:pPr>
            <a:r>
              <a:rPr lang="en-US" b="1" dirty="0"/>
              <a:t>Additional Notes:</a:t>
            </a:r>
            <a:endParaRPr dirty="0"/>
          </a:p>
          <a:p>
            <a:pPr marL="0" lvl="0" indent="-76200" algn="l" rtl="0">
              <a:spcBef>
                <a:spcPts val="0"/>
              </a:spcBef>
              <a:spcAft>
                <a:spcPts val="0"/>
              </a:spcAft>
              <a:buClr>
                <a:schemeClr val="dk1"/>
              </a:buClr>
              <a:buSzPts val="1200"/>
              <a:buFont typeface="Arial"/>
              <a:buChar char="•"/>
            </a:pPr>
            <a:r>
              <a:rPr lang="en-US" dirty="0"/>
              <a:t>The code may include visualizations using </a:t>
            </a:r>
            <a:r>
              <a:rPr lang="en-US" dirty="0" err="1"/>
              <a:t>matplotlib.pyplot</a:t>
            </a:r>
            <a:r>
              <a:rPr lang="en-US" dirty="0"/>
              <a:t> to display transaction matching results.</a:t>
            </a:r>
            <a:endParaRPr dirty="0"/>
          </a:p>
          <a:p>
            <a:pPr marL="0" lvl="0" indent="-76200" algn="l" rtl="0">
              <a:spcBef>
                <a:spcPts val="0"/>
              </a:spcBef>
              <a:spcAft>
                <a:spcPts val="0"/>
              </a:spcAft>
              <a:buClr>
                <a:schemeClr val="dk1"/>
              </a:buClr>
              <a:buSzPts val="1200"/>
              <a:buFont typeface="Arial"/>
              <a:buChar char="•"/>
            </a:pPr>
            <a:r>
              <a:rPr lang="en-US" dirty="0"/>
              <a:t>Clustering (using K-means) and associated feature engineering (TF-IDF, scaling) might be part of the process </a:t>
            </a:r>
            <a:r>
              <a:rPr lang="en-US" i="1" dirty="0"/>
              <a:t>if</a:t>
            </a:r>
            <a:r>
              <a:rPr lang="en-US" dirty="0"/>
              <a:t> the goal includes clustering transactions in addition to matching. If the focus is </a:t>
            </a:r>
            <a:r>
              <a:rPr lang="en-US" i="1" dirty="0"/>
              <a:t>only</a:t>
            </a:r>
            <a:r>
              <a:rPr lang="en-US" dirty="0"/>
              <a:t> matching, the clustering steps would be omitted.</a:t>
            </a:r>
            <a:endParaRPr dirty="0"/>
          </a:p>
          <a:p>
            <a:pPr marL="0" lvl="0" indent="0" algn="l" rtl="0">
              <a:spcBef>
                <a:spcPts val="0"/>
              </a:spcBef>
              <a:spcAft>
                <a:spcPts val="0"/>
              </a:spcAft>
              <a:buClr>
                <a:schemeClr val="dk1"/>
              </a:buClr>
              <a:buSzPts val="1200"/>
              <a:buFont typeface="Arial"/>
              <a:buNone/>
            </a:pPr>
            <a:endParaRPr dirty="0"/>
          </a:p>
          <a:p>
            <a:pPr marL="0" lvl="0" indent="0" algn="l" rtl="0">
              <a:spcBef>
                <a:spcPts val="0"/>
              </a:spcBef>
              <a:spcAft>
                <a:spcPts val="0"/>
              </a:spcAft>
              <a:buNone/>
            </a:pPr>
            <a:endParaRPr dirty="0"/>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i="0" dirty="0">
                <a:solidFill>
                  <a:srgbClr val="1F1F1F"/>
                </a:solidFill>
                <a:latin typeface="Roboto"/>
                <a:ea typeface="Roboto"/>
                <a:cs typeface="Roboto"/>
                <a:sym typeface="Roboto"/>
              </a:rPr>
              <a:t>Overall Goal</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The cell's primary objective is to iterate through each transaction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and try to find a corresponding match in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It employs a two-step matching strategy:</a:t>
            </a:r>
            <a:endParaRPr dirty="0"/>
          </a:p>
          <a:p>
            <a:pPr marL="0" lvl="0" indent="-76200" algn="l" rtl="0">
              <a:spcBef>
                <a:spcPts val="0"/>
              </a:spcBef>
              <a:spcAft>
                <a:spcPts val="0"/>
              </a:spcAft>
              <a:buClr>
                <a:srgbClr val="1F1F1F"/>
              </a:buClr>
              <a:buSzPts val="1200"/>
              <a:buFont typeface="Play"/>
              <a:buAutoNum type="arabicPeriod"/>
            </a:pPr>
            <a:r>
              <a:rPr lang="en-US" b="1"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It first attempts to use a function called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to find matches based on specific criteria (date, amount, keywords).</a:t>
            </a:r>
            <a:endParaRPr dirty="0"/>
          </a:p>
          <a:p>
            <a:pPr marL="0" lvl="0" indent="-76200" algn="l" rtl="0">
              <a:spcBef>
                <a:spcPts val="0"/>
              </a:spcBef>
              <a:spcAft>
                <a:spcPts val="0"/>
              </a:spcAft>
              <a:buClr>
                <a:srgbClr val="1F1F1F"/>
              </a:buClr>
              <a:buSzPts val="1200"/>
              <a:buFont typeface="Play"/>
              <a:buAutoNum type="arabicPeriod"/>
            </a:pPr>
            <a:r>
              <a:rPr lang="en-US" b="1"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fails, it falls back to a more general function called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which uses a more flexible algorithm.</a:t>
            </a:r>
            <a:endParaRPr dirty="0"/>
          </a:p>
          <a:p>
            <a:pPr marL="0" lvl="0" indent="0" algn="l" rtl="0">
              <a:spcBef>
                <a:spcPts val="0"/>
              </a:spcBef>
              <a:spcAft>
                <a:spcPts val="0"/>
              </a:spcAft>
              <a:buNone/>
            </a:pPr>
            <a:r>
              <a:rPr lang="en-US" b="0" i="0" dirty="0">
                <a:solidFill>
                  <a:srgbClr val="1F1F1F"/>
                </a:solidFill>
                <a:latin typeface="Roboto"/>
                <a:ea typeface="Roboto"/>
                <a:cs typeface="Roboto"/>
                <a:sym typeface="Roboto"/>
              </a:rPr>
              <a:t>The cell then stores the results of these matching attempts in a list called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which will be used later for analysis and reporting.</a:t>
            </a:r>
            <a:endParaRPr dirty="0"/>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In Summary</a:t>
            </a:r>
            <a:endParaRPr lang="en-US"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This cell is a core part of the transaction matching process. It systematically goes through each Athena transaction, tries to find a match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using two different strategies, and meticulously records the outcome of each attempt in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This list then serves as a foundation for further analysis, reporting, and visualization.</a:t>
            </a:r>
            <a:endParaRPr lang="en-US" dirty="0"/>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Code Breakdown</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Initialization</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 []: Creates an empty list called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This list will store the outcome of the matching process for each Athena transaction. Each element in this list will be a dictionary containing information about the matching result.</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 set(): Creates an empty set called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This set is crucial for keeping track of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have already been used in a match. This prevents a single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from being matched to multiple Athena transactions.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Iterating Through Athena Transactions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for index, row in </a:t>
            </a:r>
            <a:r>
              <a:rPr lang="en-US" b="0" i="0" dirty="0" err="1">
                <a:solidFill>
                  <a:srgbClr val="1F1F1F"/>
                </a:solidFill>
                <a:latin typeface="Roboto"/>
                <a:ea typeface="Roboto"/>
                <a:cs typeface="Roboto"/>
                <a:sym typeface="Roboto"/>
              </a:rPr>
              <a:t>Athena.iterrows</a:t>
            </a:r>
            <a:r>
              <a:rPr lang="en-US" b="0" i="0" dirty="0">
                <a:solidFill>
                  <a:srgbClr val="1F1F1F"/>
                </a:solidFill>
                <a:latin typeface="Roboto"/>
                <a:ea typeface="Roboto"/>
                <a:cs typeface="Roboto"/>
                <a:sym typeface="Roboto"/>
              </a:rPr>
              <a:t>():: This loop iterates through each row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index: The index (row number) of the current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row: A pandas Series containing the data for the current Athena transaction.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Extracting Transaction Details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row['date']: Extracts the date of the current Athena transaction.</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 row['Amount']: Extracts the amount of the current Athena transaction.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Attempting </a:t>
            </a:r>
            <a:r>
              <a:rPr lang="en-US" b="1" i="0" dirty="0" err="1">
                <a:solidFill>
                  <a:srgbClr val="1F1F1F"/>
                </a:solidFill>
                <a:latin typeface="Roboto"/>
                <a:ea typeface="Roboto"/>
                <a:cs typeface="Roboto"/>
                <a:sym typeface="Roboto"/>
              </a:rPr>
              <a:t>custom_match</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match_found</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function to attempt to find a match in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data for the current Athena transaction. It takes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and the entire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as input.</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returns True if it finds a match based on its specific logic (looking for "Merchant" and "American" in descriptions within a date range), and False otherwise.</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Handling </a:t>
            </a:r>
            <a:r>
              <a:rPr lang="en-US" b="1" i="0" dirty="0" err="1">
                <a:solidFill>
                  <a:srgbClr val="1F1F1F"/>
                </a:solidFill>
                <a:latin typeface="Roboto"/>
                <a:ea typeface="Roboto"/>
                <a:cs typeface="Roboto"/>
                <a:sym typeface="Roboto"/>
              </a:rPr>
              <a:t>custom_match</a:t>
            </a:r>
            <a:r>
              <a:rPr lang="en-US" b="1" i="0" dirty="0">
                <a:solidFill>
                  <a:srgbClr val="1F1F1F"/>
                </a:solidFill>
                <a:latin typeface="Roboto"/>
                <a:ea typeface="Roboto"/>
                <a:cs typeface="Roboto"/>
                <a:sym typeface="Roboto"/>
              </a:rPr>
              <a:t> Success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if </a:t>
            </a:r>
            <a:r>
              <a:rPr lang="en-US" b="0" i="0" dirty="0" err="1">
                <a:solidFill>
                  <a:srgbClr val="1F1F1F"/>
                </a:solidFill>
                <a:latin typeface="Roboto"/>
                <a:ea typeface="Roboto"/>
                <a:cs typeface="Roboto"/>
                <a:sym typeface="Roboto"/>
              </a:rPr>
              <a:t>match_found</a:t>
            </a:r>
            <a:r>
              <a:rPr lang="en-US" b="0" i="0" dirty="0">
                <a:solidFill>
                  <a:srgbClr val="1F1F1F"/>
                </a:solidFill>
                <a:latin typeface="Roboto"/>
                <a:ea typeface="Roboto"/>
                <a:cs typeface="Roboto"/>
                <a:sym typeface="Roboto"/>
              </a:rPr>
              <a:t>:: Checks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found a match.</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The code then creates a dictionary to store the match information and appends this dictionary to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Index': index: Stores the index of the matched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Date':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Stores the date of the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Amount':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Stores the amount of the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Found': 'Custom Match': Indicates that a match was found using the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function.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'Verification Passed': 'True': Because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has specific requirements, if it finds a match it is assumed to be correct.</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Handling </a:t>
            </a:r>
            <a:r>
              <a:rPr lang="en-US" b="1" i="0" dirty="0" err="1">
                <a:solidFill>
                  <a:srgbClr val="1F1F1F"/>
                </a:solidFill>
                <a:latin typeface="Roboto"/>
                <a:ea typeface="Roboto"/>
                <a:cs typeface="Roboto"/>
                <a:sym typeface="Roboto"/>
              </a:rPr>
              <a:t>custom_match</a:t>
            </a:r>
            <a:r>
              <a:rPr lang="en-US" b="1" i="0" dirty="0">
                <a:solidFill>
                  <a:srgbClr val="1F1F1F"/>
                </a:solidFill>
                <a:latin typeface="Roboto"/>
                <a:ea typeface="Roboto"/>
                <a:cs typeface="Roboto"/>
                <a:sym typeface="Roboto"/>
              </a:rPr>
              <a:t> Failure</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else:: This block executes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did </a:t>
            </a:r>
            <a:r>
              <a:rPr lang="en-US" b="0" i="1" dirty="0">
                <a:solidFill>
                  <a:srgbClr val="1F1F1F"/>
                </a:solidFill>
                <a:latin typeface="Roboto"/>
                <a:ea typeface="Roboto"/>
                <a:cs typeface="Roboto"/>
                <a:sym typeface="Roboto"/>
              </a:rPr>
              <a:t>not</a:t>
            </a:r>
            <a:r>
              <a:rPr lang="en-US" b="0" i="0" dirty="0">
                <a:solidFill>
                  <a:srgbClr val="1F1F1F"/>
                </a:solidFill>
                <a:latin typeface="Roboto"/>
                <a:ea typeface="Roboto"/>
                <a:cs typeface="Roboto"/>
                <a:sym typeface="Roboto"/>
              </a:rPr>
              <a:t> find a match.</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result,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(row,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 as a fallback. This function attempts a more general match based on amount and date, considering the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set and a tolerance percentage.</a:t>
            </a:r>
            <a:endParaRPr dirty="0"/>
          </a:p>
          <a:p>
            <a:pPr marL="1143000" lvl="2"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returns several values:</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result: A string indicating the type of match outcome ('Match', 'No Match', etc.).</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 </a:t>
            </a:r>
            <a:r>
              <a:rPr lang="en-US" b="0" i="0" dirty="0" err="1">
                <a:solidFill>
                  <a:srgbClr val="1F1F1F"/>
                </a:solidFill>
                <a:latin typeface="Roboto"/>
                <a:ea typeface="Roboto"/>
                <a:cs typeface="Roboto"/>
                <a:sym typeface="Roboto"/>
              </a:rPr>
              <a:t>boolean</a:t>
            </a:r>
            <a:r>
              <a:rPr lang="en-US" b="0" i="0" dirty="0">
                <a:solidFill>
                  <a:srgbClr val="1F1F1F"/>
                </a:solidFill>
                <a:latin typeface="Roboto"/>
                <a:ea typeface="Roboto"/>
                <a:cs typeface="Roboto"/>
                <a:sym typeface="Roboto"/>
              </a:rPr>
              <a:t> indicating if the match (if any) is considered verified.</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The updated set of used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indices.</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If a match was found it returns a list that contains 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matched rows.</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The code creates a dictionary to store the match information and appends this dictionary to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Index': index: Stores the index of the Athena transaction.</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Data': </a:t>
            </a:r>
            <a:r>
              <a:rPr lang="en-US" b="0" i="0" dirty="0" err="1">
                <a:solidFill>
                  <a:srgbClr val="1F1F1F"/>
                </a:solidFill>
                <a:latin typeface="Roboto"/>
                <a:ea typeface="Roboto"/>
                <a:cs typeface="Roboto"/>
                <a:sym typeface="Roboto"/>
              </a:rPr>
              <a:t>row.to_dict</a:t>
            </a:r>
            <a:r>
              <a:rPr lang="en-US" b="0" i="0" dirty="0">
                <a:solidFill>
                  <a:srgbClr val="1F1F1F"/>
                </a:solidFill>
                <a:latin typeface="Roboto"/>
                <a:ea typeface="Roboto"/>
                <a:cs typeface="Roboto"/>
                <a:sym typeface="Roboto"/>
              </a:rPr>
              <a:t>(): Stores the entire Athena transaction data as a dictionary.</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Result': result: Stores the matching result (e.g., 'Match', 'No Match').</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'Verification Passed':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Stores whether the match was verified.</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'Used Indices': </a:t>
            </a:r>
            <a:r>
              <a:rPr lang="en-US" b="0" i="0" dirty="0" err="1">
                <a:solidFill>
                  <a:srgbClr val="1F1F1F"/>
                </a:solidFill>
                <a:latin typeface="Roboto"/>
                <a:ea typeface="Roboto"/>
                <a:cs typeface="Roboto"/>
                <a:sym typeface="Roboto"/>
              </a:rPr>
              <a:t>used_indices.copy</a:t>
            </a:r>
            <a:r>
              <a:rPr lang="en-US" b="0" i="0" dirty="0">
                <a:solidFill>
                  <a:srgbClr val="1F1F1F"/>
                </a:solidFill>
                <a:latin typeface="Roboto"/>
                <a:ea typeface="Roboto"/>
                <a:cs typeface="Roboto"/>
                <a:sym typeface="Roboto"/>
              </a:rPr>
              <a:t>(): Stores a </a:t>
            </a:r>
            <a:r>
              <a:rPr lang="en-US" b="0" i="1" dirty="0">
                <a:solidFill>
                  <a:srgbClr val="1F1F1F"/>
                </a:solidFill>
                <a:latin typeface="Roboto"/>
                <a:ea typeface="Roboto"/>
                <a:cs typeface="Roboto"/>
                <a:sym typeface="Roboto"/>
              </a:rPr>
              <a:t>copy</a:t>
            </a:r>
            <a:r>
              <a:rPr lang="en-US" b="0" i="0" dirty="0">
                <a:solidFill>
                  <a:srgbClr val="1F1F1F"/>
                </a:solidFill>
                <a:latin typeface="Roboto"/>
                <a:ea typeface="Roboto"/>
                <a:cs typeface="Roboto"/>
                <a:sym typeface="Roboto"/>
              </a:rPr>
              <a:t> of the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set at this point in the process.</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'Matched Subset':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Stores the data frame of the rows that were matched.</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Type': 'Compare Transactions': Stores the fact that this match was found by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Printing Results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for result in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Loops through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which now contains all the matching outcomes.</a:t>
            </a:r>
            <a:endParaRPr dirty="0"/>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print(result): Prints each dictionary in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This gives a summary of the matching results for each Athena transaction.</a:t>
            </a:r>
            <a:endParaRPr dirty="0"/>
          </a:p>
          <a:p>
            <a:pPr marL="0" lvl="0" indent="0" algn="l" rtl="0">
              <a:spcBef>
                <a:spcPts val="0"/>
              </a:spcBef>
              <a:spcAft>
                <a:spcPts val="0"/>
              </a:spcAft>
              <a:buNone/>
            </a:pPr>
            <a:endParaRPr dirty="0"/>
          </a:p>
        </p:txBody>
      </p:sp>
      <p:sp>
        <p:nvSpPr>
          <p:cNvPr id="199" name="Google Shape;1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latin typeface="Roboto"/>
                <a:ea typeface="Roboto"/>
                <a:cs typeface="Roboto"/>
                <a:sym typeface="Roboto"/>
              </a:rPr>
              <a:t>The results shown in the image on the left are from the first attempts at matching. Although the results look positive, after further analysis the matching logic was not identifying matches appropriately or accurately. The image on the right, are the results after numerous iterative processes and various algorithms initiated to support identification of accurate financial transaction matching. As you can see there are two columns that indicate matches and another of no match. The separate matching columns are to identify which matching logic the match came from. As you also can clearly see, the ‘no match’ column is much greater. This is due to an issue with handling variances. Which I will explain shortly. </a:t>
            </a:r>
          </a:p>
          <a:p>
            <a:pPr marL="0" lvl="0" indent="0" algn="l" rtl="0">
              <a:spcBef>
                <a:spcPts val="0"/>
              </a:spcBef>
              <a:spcAft>
                <a:spcPts val="0"/>
              </a:spcAft>
              <a:buNone/>
            </a:pPr>
            <a:endParaRPr lang="en-US" b="0" i="0" dirty="0">
              <a:solidFill>
                <a:srgbClr val="1F1F1F"/>
              </a:solidFill>
              <a:latin typeface="Roboto"/>
              <a:ea typeface="Roboto"/>
              <a:cs typeface="Roboto"/>
              <a:sym typeface="Roboto"/>
            </a:endParaRPr>
          </a:p>
          <a:p>
            <a:pPr marL="0" lvl="0" indent="0" algn="l" rtl="0">
              <a:spcBef>
                <a:spcPts val="0"/>
              </a:spcBef>
              <a:spcAft>
                <a:spcPts val="0"/>
              </a:spcAft>
              <a:buNone/>
            </a:pPr>
            <a:endParaRPr lang="en-US" b="0" i="0" dirty="0">
              <a:solidFill>
                <a:srgbClr val="1F1F1F"/>
              </a:solidFill>
              <a:latin typeface="Roboto"/>
              <a:ea typeface="Roboto"/>
              <a:cs typeface="Roboto"/>
              <a:sym typeface="Roboto"/>
            </a:endParaRPr>
          </a:p>
          <a:p>
            <a:pPr marL="0" lvl="0" indent="0" algn="l" rtl="0">
              <a:spcBef>
                <a:spcPts val="0"/>
              </a:spcBef>
              <a:spcAft>
                <a:spcPts val="0"/>
              </a:spcAft>
              <a:buNone/>
            </a:pPr>
            <a:endParaRPr lang="en-US"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block efficiently:</a:t>
            </a:r>
            <a:endParaRPr lang="en-US"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Matches transactions:</a:t>
            </a:r>
            <a:r>
              <a:rPr lang="en-US" b="0" i="0" dirty="0">
                <a:solidFill>
                  <a:srgbClr val="1F1F1F"/>
                </a:solidFill>
                <a:latin typeface="Roboto"/>
                <a:ea typeface="Roboto"/>
                <a:cs typeface="Roboto"/>
                <a:sym typeface="Roboto"/>
              </a:rPr>
              <a:t> Iterates through Athena transactions and attempts to match them with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within a date range.</a:t>
            </a:r>
            <a:endParaRPr lang="en-US"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Manages indices:</a:t>
            </a:r>
            <a:r>
              <a:rPr lang="en-US" b="0" i="0" dirty="0">
                <a:solidFill>
                  <a:srgbClr val="1F1F1F"/>
                </a:solidFill>
                <a:latin typeface="Roboto"/>
                <a:ea typeface="Roboto"/>
                <a:cs typeface="Roboto"/>
                <a:sym typeface="Roboto"/>
              </a:rPr>
              <a:t> Prevents double-counting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by keeping track of used indices.</a:t>
            </a:r>
            <a:endParaRPr lang="en-US"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Identifies unmatched data:</a:t>
            </a:r>
            <a:r>
              <a:rPr lang="en-US" b="0" i="0" dirty="0">
                <a:solidFill>
                  <a:srgbClr val="1F1F1F"/>
                </a:solidFill>
                <a:latin typeface="Roboto"/>
                <a:ea typeface="Roboto"/>
                <a:cs typeface="Roboto"/>
                <a:sym typeface="Roboto"/>
              </a:rPr>
              <a:t> Determines and reports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remain unmatched after the matching process.</a:t>
            </a:r>
            <a:endParaRPr lang="en-US" dirty="0"/>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is designed to handle the complexities of comparing two datasets for matching purposes, ensuring that matches are made logically and that unmatched data is clearly identified.</a:t>
            </a:r>
            <a:endParaRPr lang="en-US" dirty="0"/>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Core Functionality</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The code block has three main functionalities: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Matching Transactions:</a:t>
            </a:r>
            <a:r>
              <a:rPr lang="en-US" b="0" i="0" dirty="0">
                <a:solidFill>
                  <a:srgbClr val="1F1F1F"/>
                </a:solidFill>
                <a:latin typeface="Roboto"/>
                <a:ea typeface="Roboto"/>
                <a:cs typeface="Roboto"/>
                <a:sym typeface="Roboto"/>
              </a:rPr>
              <a:t> It iterates through the Athena transactions and attempts to find matching transactions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using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Tracking Used Indices:</a:t>
            </a:r>
            <a:r>
              <a:rPr lang="en-US" b="0" i="0" dirty="0">
                <a:solidFill>
                  <a:srgbClr val="1F1F1F"/>
                </a:solidFill>
                <a:latin typeface="Roboto"/>
                <a:ea typeface="Roboto"/>
                <a:cs typeface="Roboto"/>
                <a:sym typeface="Roboto"/>
              </a:rPr>
              <a:t> It keeps track of which indices (rows)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have already been matched to an Athena transaction. This prevents double-counting or using the same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for multiple matches.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Identifying Unmatched Transactions:</a:t>
            </a:r>
            <a:r>
              <a:rPr lang="en-US" b="0" i="0" dirty="0">
                <a:solidFill>
                  <a:srgbClr val="1F1F1F"/>
                </a:solidFill>
                <a:latin typeface="Roboto"/>
                <a:ea typeface="Roboto"/>
                <a:cs typeface="Roboto"/>
                <a:sym typeface="Roboto"/>
              </a:rPr>
              <a:t> After attempting to match all Athena transactions, it identifies any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were never used in a match.</a:t>
            </a:r>
            <a:endParaRPr dirty="0"/>
          </a:p>
          <a:p>
            <a:pPr marL="0" lvl="0" indent="0" algn="l" rtl="0">
              <a:spcBef>
                <a:spcPts val="0"/>
              </a:spcBef>
              <a:spcAft>
                <a:spcPts val="0"/>
              </a:spcAft>
              <a:buNone/>
            </a:pPr>
            <a:endParaRPr lang="en-US" b="1"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Code Breakdown</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1. Initialization</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 set(): This initializes an empty set called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This set will store the indices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have been used in a match. Sets are used because they efficiently store unique elements.</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results = []: This initializes an empty list called results. This list will store the results of the matching process for each Athena transaction. Each element in the list will be a dictionary with information about the match attempt.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 0.05: This sets the tolerance percentage for matching to 5%. This is a parameter used by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 set(</a:t>
            </a:r>
            <a:r>
              <a:rPr lang="en-US" b="0" i="0" dirty="0" err="1">
                <a:solidFill>
                  <a:srgbClr val="1F1F1F"/>
                </a:solidFill>
                <a:latin typeface="Roboto"/>
                <a:ea typeface="Roboto"/>
                <a:cs typeface="Roboto"/>
                <a:sym typeface="Roboto"/>
              </a:rPr>
              <a:t>Wells_Fargo.index</a:t>
            </a:r>
            <a:r>
              <a:rPr lang="en-US" b="0" i="0" dirty="0">
                <a:solidFill>
                  <a:srgbClr val="1F1F1F"/>
                </a:solidFill>
                <a:latin typeface="Roboto"/>
                <a:ea typeface="Roboto"/>
                <a:cs typeface="Roboto"/>
                <a:sym typeface="Roboto"/>
              </a:rPr>
              <a:t>): Creates a set of all indices in the Wells Fargo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This set will be used to determine which indices are not matched to a value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2. Looping Through Athena Transactions (with Date Range)</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for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in Athena['date'].unique():: This loop iterates through each unique date found in the Athena </a:t>
            </a:r>
            <a:r>
              <a:rPr lang="en-US" b="0" i="0" dirty="0" err="1">
                <a:solidFill>
                  <a:srgbClr val="1F1F1F"/>
                </a:solidFill>
                <a:latin typeface="Roboto"/>
                <a:ea typeface="Roboto"/>
                <a:cs typeface="Roboto"/>
                <a:sym typeface="Roboto"/>
              </a:rPr>
              <a:t>DataFrame's</a:t>
            </a:r>
            <a:r>
              <a:rPr lang="en-US" b="0" i="0" dirty="0">
                <a:solidFill>
                  <a:srgbClr val="1F1F1F"/>
                </a:solidFill>
                <a:latin typeface="Roboto"/>
                <a:ea typeface="Roboto"/>
                <a:cs typeface="Roboto"/>
                <a:sym typeface="Roboto"/>
              </a:rPr>
              <a:t> 'date' column. This allows the matching to be done on a per-day basis (or within a certain date range).</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timedelta</a:t>
            </a:r>
            <a:r>
              <a:rPr lang="en-US" b="0" i="0" dirty="0">
                <a:solidFill>
                  <a:srgbClr val="1F1F1F"/>
                </a:solidFill>
                <a:latin typeface="Roboto"/>
                <a:ea typeface="Roboto"/>
                <a:cs typeface="Roboto"/>
                <a:sym typeface="Roboto"/>
              </a:rPr>
              <a:t>(days=7): Calculates a start date for a 7-day date range before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timedelta</a:t>
            </a:r>
            <a:r>
              <a:rPr lang="en-US" b="0" i="0" dirty="0">
                <a:solidFill>
                  <a:srgbClr val="1F1F1F"/>
                </a:solidFill>
                <a:latin typeface="Roboto"/>
                <a:ea typeface="Roboto"/>
                <a:cs typeface="Roboto"/>
                <a:sym typeface="Roboto"/>
              </a:rPr>
              <a:t>(days=7): Calculates an end date for a 7-day date range after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athena_subset</a:t>
            </a:r>
            <a:r>
              <a:rPr lang="en-US" b="0" i="0" dirty="0">
                <a:solidFill>
                  <a:srgbClr val="1F1F1F"/>
                </a:solidFill>
                <a:latin typeface="Roboto"/>
                <a:ea typeface="Roboto"/>
                <a:cs typeface="Roboto"/>
                <a:sym typeface="Roboto"/>
              </a:rPr>
              <a:t> = Athena[(Athena['date'] &gt;= </a:t>
            </a: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&amp; (Athena['date'] &lt;= </a:t>
            </a: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Filters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transactions within the calculated date range.</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['date'] &gt;= </a:t>
            </a: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&amp;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['date'] &lt;= </a:t>
            </a: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Filters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transactions within the same date range.</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for index, row in </a:t>
            </a:r>
            <a:r>
              <a:rPr lang="en-US" b="0" i="0" dirty="0" err="1">
                <a:solidFill>
                  <a:srgbClr val="1F1F1F"/>
                </a:solidFill>
                <a:latin typeface="Roboto"/>
                <a:ea typeface="Roboto"/>
                <a:cs typeface="Roboto"/>
                <a:sym typeface="Roboto"/>
              </a:rPr>
              <a:t>athena_subset.iterrows</a:t>
            </a:r>
            <a:r>
              <a:rPr lang="en-US" b="0" i="0" dirty="0">
                <a:solidFill>
                  <a:srgbClr val="1F1F1F"/>
                </a:solidFill>
                <a:latin typeface="Roboto"/>
                <a:ea typeface="Roboto"/>
                <a:cs typeface="Roboto"/>
                <a:sym typeface="Roboto"/>
              </a:rPr>
              <a:t>():: This loop iterates through each row (transaction) in the </a:t>
            </a:r>
            <a:r>
              <a:rPr lang="en-US" b="0" i="0" dirty="0" err="1">
                <a:solidFill>
                  <a:srgbClr val="1F1F1F"/>
                </a:solidFill>
                <a:latin typeface="Roboto"/>
                <a:ea typeface="Roboto"/>
                <a:cs typeface="Roboto"/>
                <a:sym typeface="Roboto"/>
              </a:rPr>
              <a:t>athena_subset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742950" lvl="1" indent="-28575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result,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(row, </a:t>
            </a: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 to attempt to find a match for the current Athena transaction within the </a:t>
            </a: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row: The current Athena transaction (as a pandas Series).</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within the date range.</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The set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indices that have already been used.</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The tolerance allowed for matching amounts.</a:t>
            </a:r>
            <a:endParaRPr dirty="0"/>
          </a:p>
          <a:p>
            <a:pPr marL="742950" lvl="1" indent="-28575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results.append</a:t>
            </a:r>
            <a:r>
              <a:rPr lang="en-US" b="0" i="0" dirty="0">
                <a:solidFill>
                  <a:srgbClr val="1F1F1F"/>
                </a:solidFill>
                <a:latin typeface="Roboto"/>
                <a:ea typeface="Roboto"/>
                <a:cs typeface="Roboto"/>
                <a:sym typeface="Roboto"/>
              </a:rPr>
              <a:t>({...}): Stores the result of the match in the results list.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'Athena Index': index: Stores the index of the </a:t>
            </a:r>
            <a:r>
              <a:rPr lang="en-US" b="0" i="0" dirty="0" err="1">
                <a:solidFill>
                  <a:srgbClr val="1F1F1F"/>
                </a:solidFill>
                <a:latin typeface="Roboto"/>
                <a:ea typeface="Roboto"/>
                <a:cs typeface="Roboto"/>
                <a:sym typeface="Roboto"/>
              </a:rPr>
              <a:t>athena</a:t>
            </a:r>
            <a:r>
              <a:rPr lang="en-US" b="0" i="0" dirty="0">
                <a:solidFill>
                  <a:srgbClr val="1F1F1F"/>
                </a:solidFill>
                <a:latin typeface="Roboto"/>
                <a:ea typeface="Roboto"/>
                <a:cs typeface="Roboto"/>
                <a:sym typeface="Roboto"/>
              </a:rPr>
              <a:t> row.</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'Athena Data': </a:t>
            </a:r>
            <a:r>
              <a:rPr lang="en-US" b="0" i="0" dirty="0" err="1">
                <a:solidFill>
                  <a:srgbClr val="1F1F1F"/>
                </a:solidFill>
                <a:latin typeface="Roboto"/>
                <a:ea typeface="Roboto"/>
                <a:cs typeface="Roboto"/>
                <a:sym typeface="Roboto"/>
              </a:rPr>
              <a:t>row.to_dict</a:t>
            </a:r>
            <a:r>
              <a:rPr lang="en-US" b="0" i="0" dirty="0">
                <a:solidFill>
                  <a:srgbClr val="1F1F1F"/>
                </a:solidFill>
                <a:latin typeface="Roboto"/>
                <a:ea typeface="Roboto"/>
                <a:cs typeface="Roboto"/>
                <a:sym typeface="Roboto"/>
              </a:rPr>
              <a:t>(): Stores the row as a dictionary.</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'Match Result': result: Stores the result of the match.</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'Used Indices': </a:t>
            </a:r>
            <a:r>
              <a:rPr lang="en-US" b="0" i="0" dirty="0" err="1">
                <a:solidFill>
                  <a:srgbClr val="1F1F1F"/>
                </a:solidFill>
                <a:latin typeface="Roboto"/>
                <a:ea typeface="Roboto"/>
                <a:cs typeface="Roboto"/>
                <a:sym typeface="Roboto"/>
              </a:rPr>
              <a:t>used_indices.copy</a:t>
            </a:r>
            <a:r>
              <a:rPr lang="en-US" b="0" i="0" dirty="0">
                <a:solidFill>
                  <a:srgbClr val="1F1F1F"/>
                </a:solidFill>
                <a:latin typeface="Roboto"/>
                <a:ea typeface="Roboto"/>
                <a:cs typeface="Roboto"/>
                <a:sym typeface="Roboto"/>
              </a:rPr>
              <a:t>(): Stores a copy of the used indices set.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'Matched Subset':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Stores the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rows matched.</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3. Updating </a:t>
            </a:r>
            <a:r>
              <a:rPr lang="en-US" b="1" i="0" dirty="0" err="1">
                <a:solidFill>
                  <a:srgbClr val="1F1F1F"/>
                </a:solidFill>
                <a:latin typeface="Roboto"/>
                <a:ea typeface="Roboto"/>
                <a:cs typeface="Roboto"/>
                <a:sym typeface="Roboto"/>
              </a:rPr>
              <a:t>all_wells_fargo_indices</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if result == 'Match' and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is not None:: Checks if a match was found and if a subset of rows was returned.</a:t>
            </a:r>
            <a:endParaRPr dirty="0"/>
          </a:p>
          <a:p>
            <a:pPr marL="742950" lvl="1" indent="-28575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all_wells_fargo_indices.difference_update</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[0].index): If a match was found, this line updates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[0].index: Gets the index from the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rows that were matched.</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all_wells_fargo_indices.difference_update</a:t>
            </a:r>
            <a:r>
              <a:rPr lang="en-US" b="0" i="0" dirty="0">
                <a:solidFill>
                  <a:srgbClr val="1F1F1F"/>
                </a:solidFill>
                <a:latin typeface="Roboto"/>
                <a:ea typeface="Roboto"/>
                <a:cs typeface="Roboto"/>
                <a:sym typeface="Roboto"/>
              </a:rPr>
              <a:t>(): removes the index of the matched rows from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a:t>
            </a:r>
            <a:endParaRPr dirty="0"/>
          </a:p>
          <a:p>
            <a:pPr marL="0" lvl="0" indent="-76200" algn="l" rtl="0">
              <a:spcBef>
                <a:spcPts val="0"/>
              </a:spcBef>
              <a:spcAft>
                <a:spcPts val="0"/>
              </a:spcAft>
              <a:buClr>
                <a:srgbClr val="1F1F1F"/>
              </a:buClr>
              <a:buSzPts val="1200"/>
              <a:buFont typeface="Arial"/>
              <a:buChar char="•"/>
            </a:pPr>
            <a:r>
              <a:rPr lang="en-US" b="0" i="1" dirty="0">
                <a:solidFill>
                  <a:srgbClr val="1F1F1F"/>
                </a:solidFill>
                <a:latin typeface="Roboto"/>
                <a:ea typeface="Roboto"/>
                <a:cs typeface="Roboto"/>
                <a:sym typeface="Roboto"/>
              </a:rPr>
              <a:t>4. Reporting Unmatched Transactions*</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unmatched_wells_fargo</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Wells_Fargo.index.isin</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After the matching process is complete, this line filters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the transactions whose indices are still present in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 (meaning they were never matched).</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print("Unmatched Wells Fargo Transactions:"): Prints a header for the unmatched transactions.</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print(</a:t>
            </a:r>
            <a:r>
              <a:rPr lang="en-US" b="0" i="0" dirty="0" err="1">
                <a:solidFill>
                  <a:srgbClr val="1F1F1F"/>
                </a:solidFill>
                <a:latin typeface="Roboto"/>
                <a:ea typeface="Roboto"/>
                <a:cs typeface="Roboto"/>
                <a:sym typeface="Roboto"/>
              </a:rPr>
              <a:t>unmatched_wells_fargo</a:t>
            </a:r>
            <a:r>
              <a:rPr lang="en-US" b="0" i="0" dirty="0">
                <a:solidFill>
                  <a:srgbClr val="1F1F1F"/>
                </a:solidFill>
                <a:latin typeface="Roboto"/>
                <a:ea typeface="Roboto"/>
                <a:cs typeface="Roboto"/>
                <a:sym typeface="Roboto"/>
              </a:rPr>
              <a:t>): Prints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were not matched to any Athena transaction.</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In Summary</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block efficiently:</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Matches transactions:</a:t>
            </a:r>
            <a:r>
              <a:rPr lang="en-US" b="0" i="0" dirty="0">
                <a:solidFill>
                  <a:srgbClr val="1F1F1F"/>
                </a:solidFill>
                <a:latin typeface="Roboto"/>
                <a:ea typeface="Roboto"/>
                <a:cs typeface="Roboto"/>
                <a:sym typeface="Roboto"/>
              </a:rPr>
              <a:t> Iterates through Athena transactions and attempts to match them with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within a date range.</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Manages indices:</a:t>
            </a:r>
            <a:r>
              <a:rPr lang="en-US" b="0" i="0" dirty="0">
                <a:solidFill>
                  <a:srgbClr val="1F1F1F"/>
                </a:solidFill>
                <a:latin typeface="Roboto"/>
                <a:ea typeface="Roboto"/>
                <a:cs typeface="Roboto"/>
                <a:sym typeface="Roboto"/>
              </a:rPr>
              <a:t> Prevents double-counting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by keeping track of used indices.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Identifies unmatched data:</a:t>
            </a:r>
            <a:r>
              <a:rPr lang="en-US" b="0" i="0" dirty="0">
                <a:solidFill>
                  <a:srgbClr val="1F1F1F"/>
                </a:solidFill>
                <a:latin typeface="Roboto"/>
                <a:ea typeface="Roboto"/>
                <a:cs typeface="Roboto"/>
                <a:sym typeface="Roboto"/>
              </a:rPr>
              <a:t> Determines and reports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remain unmatched after the matching process.</a:t>
            </a:r>
            <a:endParaRPr dirty="0"/>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is designed to handle the complexities of comparing two datasets for matching purposes, ensuring that matches are made logically and that unmatched data is clearly identified.</a:t>
            </a:r>
            <a:endParaRPr dirty="0"/>
          </a:p>
          <a:p>
            <a:pPr marL="0" lvl="0" indent="0" algn="l" rtl="0">
              <a:spcBef>
                <a:spcPts val="0"/>
              </a:spcBef>
              <a:spcAft>
                <a:spcPts val="0"/>
              </a:spcAft>
              <a:buNone/>
            </a:pPr>
            <a:endParaRPr dirty="0"/>
          </a:p>
        </p:txBody>
      </p:sp>
      <p:sp>
        <p:nvSpPr>
          <p:cNvPr id="209" name="Google Shape;20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rtl="0">
              <a:spcAft>
                <a:spcPts val="600"/>
              </a:spcAft>
            </a:pPr>
            <a:r>
              <a:rPr lang="en-US" sz="1800" b="1" i="0" u="none" strike="noStrike" dirty="0">
                <a:solidFill>
                  <a:srgbClr val="1B1C1D"/>
                </a:solidFill>
                <a:effectLst/>
                <a:latin typeface="Arial" panose="020B0604020202020204" pitchFamily="34" charset="0"/>
              </a:rPr>
              <a:t>K-means Clustering</a:t>
            </a:r>
            <a:endParaRPr lang="en-US" b="0" dirty="0">
              <a:effectLst/>
            </a:endParaRPr>
          </a:p>
          <a:p>
            <a:pPr rtl="0" fontAlgn="base">
              <a:spcBef>
                <a:spcPts val="600"/>
              </a:spcBef>
              <a:buFont typeface="+mj-lt"/>
              <a:buAutoNum type="arabicPeriod"/>
            </a:pPr>
            <a:r>
              <a:rPr lang="en-US" sz="1800" b="1" i="0" u="none" strike="noStrike" dirty="0">
                <a:solidFill>
                  <a:srgbClr val="1B1C1D"/>
                </a:solidFill>
                <a:effectLst/>
                <a:latin typeface="Arial" panose="020B0604020202020204" pitchFamily="34" charset="0"/>
              </a:rPr>
              <a:t>Data Preparation: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Focused on the Amount and date columns from both the Athena and Wells Fargo datasets.</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Applied TF-IDF vectorization to the Type column in Athena and Transaction detail in Wells Fargo to capture textual information.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Amount column was standardized using </a:t>
            </a:r>
            <a:r>
              <a:rPr lang="en-US" sz="1800" b="0" i="0" u="none" strike="noStrike" dirty="0" err="1">
                <a:solidFill>
                  <a:srgbClr val="1B1C1D"/>
                </a:solidFill>
                <a:effectLst/>
                <a:latin typeface="Arial" panose="020B0604020202020204" pitchFamily="34" charset="0"/>
              </a:rPr>
              <a:t>StandardScaler</a:t>
            </a:r>
            <a:r>
              <a:rPr lang="en-US" sz="1800" b="0" i="0" u="none" strike="noStrike" dirty="0">
                <a:solidFill>
                  <a:srgbClr val="1B1C1D"/>
                </a:solidFill>
                <a:effectLst/>
                <a:latin typeface="Arial" panose="020B0604020202020204" pitchFamily="34" charset="0"/>
              </a:rPr>
              <a:t> to ensure both features contribute equally to distance calculations.</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2"/>
            </a:pPr>
            <a:r>
              <a:rPr lang="en-US" sz="1800" b="1" i="0" u="none" strike="noStrike" dirty="0">
                <a:solidFill>
                  <a:srgbClr val="1B1C1D"/>
                </a:solidFill>
                <a:effectLst/>
                <a:latin typeface="Arial" panose="020B0604020202020204" pitchFamily="34" charset="0"/>
              </a:rPr>
              <a:t>Clustering:</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K-means clustering with k = 5 (5 clusters) on the combined features.</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algorithm assigned each transaction in both datasets to one of the 5 clusters based on feature similarity.</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3"/>
            </a:pPr>
            <a:r>
              <a:rPr lang="en-US" sz="1800" b="1" i="0" u="none" strike="noStrike" dirty="0">
                <a:solidFill>
                  <a:srgbClr val="1B1C1D"/>
                </a:solidFill>
                <a:effectLst/>
                <a:latin typeface="Arial" panose="020B0604020202020204" pitchFamily="34" charset="0"/>
              </a:rPr>
              <a:t>Visualization: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(In the full notebook) Created a scatter plots to visualize the cluster distribution, with scaled Amount on the x-axis and dataset source (Athena or Wells Fargo) on the y-axis.</a:t>
            </a:r>
            <a:endParaRPr lang="en-US" sz="1800" b="0" i="0" u="none" strike="noStrike" dirty="0">
              <a:solidFill>
                <a:srgbClr val="000000"/>
              </a:solidFill>
              <a:effectLst/>
              <a:latin typeface="Arial" panose="020B0604020202020204" pitchFamily="34" charset="0"/>
            </a:endParaRPr>
          </a:p>
          <a:p>
            <a:pPr marL="104775"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Bar charts were used to compare the number of transactions in each cluster for both datasets.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endParaRPr lang="en-US" sz="1800" b="1" i="0" u="none" strike="noStrike" dirty="0">
              <a:solidFill>
                <a:srgbClr val="1B1C1D"/>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Analysis:</a:t>
            </a:r>
            <a:endParaRPr lang="en-US" b="0" dirty="0">
              <a:effectLst/>
            </a:endParaRPr>
          </a:p>
          <a:p>
            <a:pPr rtl="0" fontAlgn="base">
              <a:spcBef>
                <a:spcPts val="600"/>
              </a:spcBef>
              <a:buFont typeface="Arial" panose="020B0604020202020204" pitchFamily="34" charset="0"/>
              <a:buChar char="•"/>
            </a:pPr>
            <a:r>
              <a:rPr lang="en-US" sz="1800" b="1" i="0" u="none" strike="noStrike" dirty="0">
                <a:solidFill>
                  <a:srgbClr val="1B1C1D"/>
                </a:solidFill>
                <a:effectLst/>
                <a:latin typeface="Arial" panose="020B0604020202020204" pitchFamily="34" charset="0"/>
              </a:rPr>
              <a:t>Cluster Statistics:</a:t>
            </a:r>
            <a:r>
              <a:rPr lang="en-US" sz="1800" b="0" i="0" u="none" strike="noStrike" dirty="0">
                <a:solidFill>
                  <a:srgbClr val="1B1C1D"/>
                </a:solidFill>
                <a:effectLst/>
                <a:latin typeface="Arial" panose="020B0604020202020204" pitchFamily="34" charset="0"/>
              </a:rPr>
              <a:t> I calculated statistics (mean, standard deviation, min, max, count) for the Amount within each cluster for both datasets. This helps understand the characteristics of transactions in each cluster. However, I found not useful for this project or for what </a:t>
            </a:r>
            <a:r>
              <a:rPr lang="en-US" sz="1800" b="0" i="0" u="none" strike="noStrike" dirty="0" err="1">
                <a:solidFill>
                  <a:srgbClr val="1B1C1D"/>
                </a:solidFill>
                <a:effectLst/>
                <a:latin typeface="Arial" panose="020B0604020202020204" pitchFamily="34" charset="0"/>
              </a:rPr>
              <a:t>Im</a:t>
            </a:r>
            <a:r>
              <a:rPr lang="en-US" sz="1800" b="0" i="0" u="none" strike="noStrike" dirty="0">
                <a:solidFill>
                  <a:srgbClr val="1B1C1D"/>
                </a:solidFill>
                <a:effectLst/>
                <a:latin typeface="Arial" panose="020B0604020202020204" pitchFamily="34" charset="0"/>
              </a:rPr>
              <a:t> trying to achieve. </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1" i="0" u="none" strike="noStrike" dirty="0">
                <a:solidFill>
                  <a:srgbClr val="1B1C1D"/>
                </a:solidFill>
                <a:effectLst/>
                <a:latin typeface="Arial" panose="020B0604020202020204" pitchFamily="34" charset="0"/>
              </a:rPr>
              <a:t>Cluster Comparison:</a:t>
            </a:r>
            <a:r>
              <a:rPr lang="en-US" sz="1800" b="0" i="0" u="none" strike="noStrike" dirty="0">
                <a:solidFill>
                  <a:srgbClr val="1B1C1D"/>
                </a:solidFill>
                <a:effectLst/>
                <a:latin typeface="Arial" panose="020B0604020202020204" pitchFamily="34" charset="0"/>
              </a:rPr>
              <a:t> compared cluster statistics between Athena and Wells Fargo to identify similarities or differences in transaction patterns across clusters.</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1" i="0" u="none" strike="noStrike" dirty="0">
                <a:solidFill>
                  <a:srgbClr val="1B1C1D"/>
                </a:solidFill>
                <a:effectLst/>
                <a:latin typeface="Arial" panose="020B0604020202020204" pitchFamily="34" charset="0"/>
              </a:rPr>
              <a:t>Transaction Distribution:</a:t>
            </a:r>
            <a:r>
              <a:rPr lang="en-US" sz="1800" b="0" i="0" u="none" strike="noStrike" dirty="0">
                <a:solidFill>
                  <a:srgbClr val="1B1C1D"/>
                </a:solidFill>
                <a:effectLst/>
                <a:latin typeface="Arial" panose="020B0604020202020204" pitchFamily="34" charset="0"/>
              </a:rPr>
              <a:t> I examined the distribution of transactions within clusters to see if there are any dominant transaction types or patterns associated with specific clusters.</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1" i="0" u="none" strike="noStrike" dirty="0">
                <a:solidFill>
                  <a:srgbClr val="1B1C1D"/>
                </a:solidFill>
                <a:effectLst/>
                <a:latin typeface="Arial" panose="020B0604020202020204" pitchFamily="34" charset="0"/>
              </a:rPr>
              <a:t>Outlier Detection:</a:t>
            </a:r>
            <a:r>
              <a:rPr lang="en-US" sz="1800" b="0" i="0" u="none" strike="noStrike" dirty="0">
                <a:solidFill>
                  <a:srgbClr val="1B1C1D"/>
                </a:solidFill>
                <a:effectLst/>
                <a:latin typeface="Arial" panose="020B0604020202020204" pitchFamily="34" charset="0"/>
              </a:rPr>
              <a:t> You used z-scores to identify outliers within each cluster, which could indicate unusual or potentially fraudulent transactions.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endParaRPr lang="en-US" sz="1800" b="1" i="0" u="none" strike="noStrike" dirty="0">
              <a:solidFill>
                <a:srgbClr val="1B1C1D"/>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Overall Observations:</a:t>
            </a:r>
            <a:endParaRPr lang="en-US" sz="1800" b="0" dirty="0">
              <a:effectLst/>
            </a:endParaRPr>
          </a:p>
          <a:p>
            <a:pPr rtl="0" fontAlgn="base">
              <a:spcBef>
                <a:spcPts val="600"/>
              </a:spcBef>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K-means clustering analysis helps understand the different transaction patterns and segments within the data.</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random forest model provides a way to automate the matching process and predict matches between transactions from the two datasets.</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visualizations and analysis techniques used help gain insights into the data and the performance of the clustering and classification models.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Analysis:</a:t>
            </a:r>
            <a:endParaRPr lang="en-US" sz="1800" b="0" dirty="0">
              <a:effectLst/>
            </a:endParaRPr>
          </a:p>
          <a:p>
            <a:pPr rtl="0" fontAlgn="base">
              <a:spcBef>
                <a:spcPts val="600"/>
              </a:spcBef>
              <a:buFont typeface="Arial" panose="020B0604020202020204" pitchFamily="34" charset="0"/>
              <a:buChar char="•"/>
            </a:pPr>
            <a:r>
              <a:rPr lang="en-US" sz="1800" b="1" i="0" u="none" strike="noStrike" dirty="0">
                <a:solidFill>
                  <a:srgbClr val="1B1C1D"/>
                </a:solidFill>
                <a:effectLst/>
                <a:latin typeface="Arial" panose="020B0604020202020204" pitchFamily="34" charset="0"/>
              </a:rPr>
              <a:t>Model Performance:</a:t>
            </a:r>
            <a:r>
              <a:rPr lang="en-US" sz="1800" b="0" i="0" u="none" strike="noStrike" dirty="0">
                <a:solidFill>
                  <a:srgbClr val="1B1C1D"/>
                </a:solidFill>
                <a:effectLst/>
                <a:latin typeface="Arial" panose="020B0604020202020204" pitchFamily="34" charset="0"/>
              </a:rPr>
              <a:t> I evaluated the model's performance using metrics like accuracy and classification report (precision, recall, F1-score) on the validation set.</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1" i="0" u="none" strike="noStrike" dirty="0">
                <a:solidFill>
                  <a:srgbClr val="1B1C1D"/>
                </a:solidFill>
                <a:effectLst/>
                <a:latin typeface="Arial" panose="020B0604020202020204" pitchFamily="34" charset="0"/>
              </a:rPr>
              <a:t>Prediction Results:</a:t>
            </a:r>
            <a:r>
              <a:rPr lang="en-US" sz="1800" b="0" i="0" u="none" strike="noStrike" dirty="0">
                <a:solidFill>
                  <a:srgbClr val="1B1C1D"/>
                </a:solidFill>
                <a:effectLst/>
                <a:latin typeface="Arial" panose="020B0604020202020204" pitchFamily="34" charset="0"/>
              </a:rPr>
              <a:t> I used the trained model to predict matches on new, unseen transactions and analyzed the results.</a:t>
            </a:r>
            <a:endParaRPr lang="en-US" sz="1800" b="0" i="0" u="none" strike="noStrike" dirty="0">
              <a:solidFill>
                <a:srgbClr val="000000"/>
              </a:solidFill>
              <a:effectLst/>
              <a:latin typeface="Arial" panose="020B0604020202020204" pitchFamily="34" charset="0"/>
            </a:endParaRPr>
          </a:p>
          <a:p>
            <a:pPr rtl="0">
              <a:spcAft>
                <a:spcPts val="600"/>
              </a:spcAft>
            </a:pPr>
            <a:endParaRPr lang="en-US" sz="1800" b="1" i="0" u="none" strike="noStrike" dirty="0">
              <a:solidFill>
                <a:srgbClr val="1B1C1D"/>
              </a:solidFill>
              <a:effectLst/>
              <a:latin typeface="Arial" panose="020B0604020202020204" pitchFamily="34" charset="0"/>
            </a:endParaRPr>
          </a:p>
          <a:p>
            <a:pPr rtl="0">
              <a:spcBef>
                <a:spcPts val="1200"/>
              </a:spcBef>
              <a:spcAft>
                <a:spcPts val="600"/>
              </a:spcAft>
            </a:pPr>
            <a:endParaRPr lang="en-US" sz="1800" b="1" i="0" u="none" strike="noStrike" dirty="0">
              <a:solidFill>
                <a:srgbClr val="1B1C1D"/>
              </a:solidFill>
              <a:effectLst/>
              <a:latin typeface="Arial" panose="020B0604020202020204" pitchFamily="34" charset="0"/>
            </a:endParaRPr>
          </a:p>
          <a:p>
            <a:pPr rtl="0">
              <a:spcBef>
                <a:spcPts val="1200"/>
              </a:spcBef>
              <a:spcAft>
                <a:spcPts val="600"/>
              </a:spcAft>
            </a:pPr>
            <a:endParaRPr lang="en-US" sz="1800" b="1" i="0" u="none" strike="noStrike" dirty="0">
              <a:solidFill>
                <a:srgbClr val="1B1C1D"/>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Random Forest</a:t>
            </a:r>
            <a:endParaRPr lang="en-US" b="0" dirty="0">
              <a:effectLst/>
            </a:endParaRPr>
          </a:p>
          <a:p>
            <a:pPr rtl="0" fontAlgn="base">
              <a:spcBef>
                <a:spcPts val="600"/>
              </a:spcBef>
              <a:buFont typeface="+mj-lt"/>
              <a:buAutoNum type="arabicPeriod"/>
            </a:pPr>
            <a:r>
              <a:rPr lang="en-US" sz="1800" b="1" i="0" u="none" strike="noStrike" dirty="0">
                <a:solidFill>
                  <a:srgbClr val="1B1C1D"/>
                </a:solidFill>
                <a:effectLst/>
                <a:latin typeface="Arial" panose="020B0604020202020204" pitchFamily="34" charset="0"/>
              </a:rPr>
              <a:t>Data Preparation: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I used the </a:t>
            </a:r>
            <a:r>
              <a:rPr lang="en-US" sz="1800" b="0" i="0" u="none" strike="noStrike" dirty="0" err="1">
                <a:solidFill>
                  <a:srgbClr val="1B1C1D"/>
                </a:solidFill>
                <a:effectLst/>
                <a:latin typeface="Arial" panose="020B0604020202020204" pitchFamily="34" charset="0"/>
              </a:rPr>
              <a:t>match_results</a:t>
            </a:r>
            <a:r>
              <a:rPr lang="en-US" sz="1800" b="0" i="0" u="none" strike="noStrike" dirty="0">
                <a:solidFill>
                  <a:srgbClr val="1B1C1D"/>
                </a:solidFill>
                <a:effectLst/>
                <a:latin typeface="Arial" panose="020B0604020202020204" pitchFamily="34" charset="0"/>
              </a:rPr>
              <a:t> from the previous matching process to create a labeled dataset for training the model.</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Athena Amount and Description columns were extracted from the </a:t>
            </a:r>
            <a:r>
              <a:rPr lang="en-US" sz="1800" b="0" i="0" u="none" strike="noStrike" dirty="0" err="1">
                <a:solidFill>
                  <a:srgbClr val="1B1C1D"/>
                </a:solidFill>
                <a:effectLst/>
                <a:latin typeface="Arial" panose="020B0604020202020204" pitchFamily="34" charset="0"/>
              </a:rPr>
              <a:t>match_results</a:t>
            </a:r>
            <a:r>
              <a:rPr lang="en-US" sz="1800" b="0" i="0" u="none" strike="noStrike" dirty="0">
                <a:solidFill>
                  <a:srgbClr val="1B1C1D"/>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TF-IDF vectorization was applied to the Description column to capture textual information.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Athena Amount was standardized using </a:t>
            </a:r>
            <a:r>
              <a:rPr lang="en-US" sz="1800" b="0" i="0" u="none" strike="noStrike" dirty="0" err="1">
                <a:solidFill>
                  <a:srgbClr val="1B1C1D"/>
                </a:solidFill>
                <a:effectLst/>
                <a:latin typeface="Arial" panose="020B0604020202020204" pitchFamily="34" charset="0"/>
              </a:rPr>
              <a:t>StandardScaler</a:t>
            </a:r>
            <a:r>
              <a:rPr lang="en-US" sz="1800" b="0" i="0" u="none" strike="noStrike" dirty="0">
                <a:solidFill>
                  <a:srgbClr val="1B1C1D"/>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2"/>
            </a:pPr>
            <a:r>
              <a:rPr lang="en-US" sz="1800" b="1" i="0" u="none" strike="noStrike" dirty="0">
                <a:solidFill>
                  <a:srgbClr val="1B1C1D"/>
                </a:solidFill>
                <a:effectLst/>
                <a:latin typeface="Arial" panose="020B0604020202020204" pitchFamily="34" charset="0"/>
              </a:rPr>
              <a:t>Model Training:</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Trained a random forest classifier with </a:t>
            </a:r>
            <a:r>
              <a:rPr lang="en-US" sz="1800" b="0" i="0" u="none" strike="noStrike" dirty="0" err="1">
                <a:solidFill>
                  <a:srgbClr val="1B1C1D"/>
                </a:solidFill>
                <a:effectLst/>
                <a:latin typeface="Arial" panose="020B0604020202020204" pitchFamily="34" charset="0"/>
              </a:rPr>
              <a:t>random_state</a:t>
            </a:r>
            <a:r>
              <a:rPr lang="en-US" sz="1800" b="0" i="0" u="none" strike="noStrike" dirty="0">
                <a:solidFill>
                  <a:srgbClr val="1B1C1D"/>
                </a:solidFill>
                <a:effectLst/>
                <a:latin typeface="Arial" panose="020B0604020202020204" pitchFamily="34" charset="0"/>
              </a:rPr>
              <a:t> = 42 for reproducibility.</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Used </a:t>
            </a:r>
            <a:r>
              <a:rPr lang="en-US" sz="1800" b="0" i="0" u="none" strike="noStrike" dirty="0" err="1">
                <a:solidFill>
                  <a:srgbClr val="1B1C1D"/>
                </a:solidFill>
                <a:effectLst/>
                <a:latin typeface="Arial" panose="020B0604020202020204" pitchFamily="34" charset="0"/>
              </a:rPr>
              <a:t>GridSearchCV</a:t>
            </a:r>
            <a:r>
              <a:rPr lang="en-US" sz="1800" b="0" i="0" u="none" strike="noStrike" dirty="0">
                <a:solidFill>
                  <a:srgbClr val="1B1C1D"/>
                </a:solidFill>
                <a:effectLst/>
                <a:latin typeface="Arial" panose="020B0604020202020204" pitchFamily="34" charset="0"/>
              </a:rPr>
              <a:t> to tune the </a:t>
            </a:r>
            <a:r>
              <a:rPr lang="en-US" sz="1800" b="0" i="0" u="none" strike="noStrike" dirty="0" err="1">
                <a:solidFill>
                  <a:srgbClr val="1B1C1D"/>
                </a:solidFill>
                <a:effectLst/>
                <a:latin typeface="Arial" panose="020B0604020202020204" pitchFamily="34" charset="0"/>
              </a:rPr>
              <a:t>n_estimators</a:t>
            </a:r>
            <a:r>
              <a:rPr lang="en-US" sz="1800" b="0" i="0" u="none" strike="noStrike" dirty="0">
                <a:solidFill>
                  <a:srgbClr val="1B1C1D"/>
                </a:solidFill>
                <a:effectLst/>
                <a:latin typeface="Arial" panose="020B0604020202020204" pitchFamily="34" charset="0"/>
              </a:rPr>
              <a:t> hyperparameter (number of trees) with values [100, 200, 300].</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model was evaluated on a validation set, and the best-performing model based on validation accuracy was selected.</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3"/>
            </a:pPr>
            <a:r>
              <a:rPr lang="en-US" sz="1800" b="1" i="0" u="none" strike="noStrike" dirty="0">
                <a:solidFill>
                  <a:srgbClr val="1B1C1D"/>
                </a:solidFill>
                <a:effectLst/>
                <a:latin typeface="Arial" panose="020B0604020202020204" pitchFamily="34" charset="0"/>
              </a:rPr>
              <a:t>Prediction: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I created a </a:t>
            </a:r>
            <a:r>
              <a:rPr lang="en-US" sz="1800" b="0" i="0" u="none" strike="noStrike" dirty="0" err="1">
                <a:solidFill>
                  <a:srgbClr val="1B1C1D"/>
                </a:solidFill>
                <a:effectLst/>
                <a:latin typeface="Arial" panose="020B0604020202020204" pitchFamily="34" charset="0"/>
              </a:rPr>
              <a:t>predict_match</a:t>
            </a:r>
            <a:r>
              <a:rPr lang="en-US" sz="1800" b="0" i="0" u="none" strike="noStrike" dirty="0">
                <a:solidFill>
                  <a:srgbClr val="1B1C1D"/>
                </a:solidFill>
                <a:effectLst/>
                <a:latin typeface="Arial" panose="020B0604020202020204" pitchFamily="34" charset="0"/>
              </a:rPr>
              <a:t> function to predict whether two transactions are a match based on the trained model.</a:t>
            </a:r>
            <a:endParaRPr lang="en-US" sz="1800" b="0" i="0" u="none" strike="noStrike" dirty="0">
              <a:solidFill>
                <a:srgbClr val="000000"/>
              </a:solidFill>
              <a:effectLst/>
              <a:latin typeface="Arial" panose="020B0604020202020204" pitchFamily="34" charset="0"/>
            </a:endParaRPr>
          </a:p>
          <a:p>
            <a:pPr marL="104775"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function takes two transactions (one from Athena and one from Wells Fargo) as input, extracts and preprocesses the relevant features, and uses the trained model to make a prediction.</a:t>
            </a: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endParaRPr dirty="0"/>
          </a:p>
        </p:txBody>
      </p:sp>
      <p:sp>
        <p:nvSpPr>
          <p:cNvPr id="223" name="Google Shape;22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1" indent="0" algn="l" rtl="0">
              <a:lnSpc>
                <a:spcPct val="107000"/>
              </a:lnSpc>
              <a:spcBef>
                <a:spcPts val="0"/>
              </a:spcBef>
              <a:spcAft>
                <a:spcPts val="0"/>
              </a:spcAft>
              <a:buClr>
                <a:schemeClr val="dk1"/>
              </a:buClr>
              <a:buSzPts val="1000"/>
              <a:buFont typeface="Noto Sans Symbols"/>
              <a:buNone/>
            </a:pPr>
            <a:r>
              <a:rPr lang="en-US" sz="1100" b="1" dirty="0">
                <a:latin typeface="Arial"/>
                <a:ea typeface="Arial"/>
                <a:cs typeface="Arial"/>
                <a:sym typeface="Arial"/>
              </a:rPr>
              <a:t>Time Processing Variations: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 observed that the time required to process and match transactions varied significantly depending on factors like the number of transactions and tolerance levels and the complexity of the matching logic or algorithms used.</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For example, Matching transactions from Wells Fargo database that had one Merchant Card and one American Express transaction on a single day that matched to Athena database it didn’t take long to match. But if there were any variations in dates or many to one matches,  then it took several minutes and most commonly was deemed “Un-Matched”</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Limitations with Date Variances: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The analysis revealed limitations in accurately matching transactions when there were discrepancies in the recorded dates between the two datasets. This highlights the importance of consistent date recording practices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For instance, I found that transactions with date differences of more than 5 days were often difficult to match reliably.</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False Positives and Inaccurate Matches: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Initially, the algorithm produced a high number of matches, but further investigation revealed that many of these were false positives or had inaccurate amounts. This emphasized the need for refining the matching criteria and incorporating stricter validation checks.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In the initial run, approximately 90% of the matches were either false positives or had significant discrepancies in amounts.</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Iterative Refinement:</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The process required iterative refinement of the algorithms and parameters to improve accuracy and reduce errors. This highlights the importance of continuous evaluation and adjustment in data science projects.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Briefly mention specific refinements made, such as adjusting tolerance levels, adding new rules, different algorithms</a:t>
            </a:r>
            <a:endParaRPr dirty="0"/>
          </a:p>
          <a:p>
            <a:pPr marL="0" lvl="0" indent="0" algn="l" rtl="0">
              <a:spcBef>
                <a:spcPts val="800"/>
              </a:spcBef>
              <a:spcAft>
                <a:spcPts val="0"/>
              </a:spcAft>
              <a:buNone/>
            </a:pPr>
            <a:endParaRPr dirty="0"/>
          </a:p>
        </p:txBody>
      </p:sp>
      <p:sp>
        <p:nvSpPr>
          <p:cNvPr id="233" name="Google Shape;23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704088" y="889820"/>
            <a:ext cx="9989574" cy="359860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704088" y="4488426"/>
            <a:ext cx="6991776" cy="1302774"/>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000"/>
              </a:spcBef>
              <a:spcAft>
                <a:spcPts val="0"/>
              </a:spcAft>
              <a:buClr>
                <a:schemeClr val="lt1"/>
              </a:buClr>
              <a:buSzPts val="2000"/>
              <a:buNone/>
              <a:defRPr sz="20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14"/>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2"/>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3"/>
          <p:cNvSpPr txBox="1">
            <a:spLocks noGrp="1"/>
          </p:cNvSpPr>
          <p:nvPr>
            <p:ph type="body" idx="1"/>
          </p:nvPr>
        </p:nvSpPr>
        <p:spPr>
          <a:xfrm rot="5400000">
            <a:off x="4176320" y="-1253693"/>
            <a:ext cx="3739896" cy="1069126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3"/>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rot="5400000">
            <a:off x="7924366" y="2315931"/>
            <a:ext cx="4984956" cy="234904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4"/>
          <p:cNvSpPr txBox="1">
            <a:spLocks noGrp="1"/>
          </p:cNvSpPr>
          <p:nvPr>
            <p:ph type="body" idx="1"/>
          </p:nvPr>
        </p:nvSpPr>
        <p:spPr>
          <a:xfrm rot="5400000">
            <a:off x="2513147" y="-746247"/>
            <a:ext cx="4984956" cy="847339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4"/>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04088" y="1066800"/>
            <a:ext cx="4103431" cy="13175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a:spLocks noGrp="1"/>
          </p:cNvSpPr>
          <p:nvPr>
            <p:ph type="pic" idx="2"/>
          </p:nvPr>
        </p:nvSpPr>
        <p:spPr>
          <a:xfrm>
            <a:off x="5183188" y="1066800"/>
            <a:ext cx="6172200" cy="4794250"/>
          </a:xfrm>
          <a:prstGeom prst="rect">
            <a:avLst/>
          </a:prstGeom>
          <a:noFill/>
          <a:ln>
            <a:noFill/>
          </a:ln>
        </p:spPr>
      </p:sp>
      <p:sp>
        <p:nvSpPr>
          <p:cNvPr id="34" name="Google Shape;34;p15"/>
          <p:cNvSpPr txBox="1">
            <a:spLocks noGrp="1"/>
          </p:cNvSpPr>
          <p:nvPr>
            <p:ph type="body" idx="1"/>
          </p:nvPr>
        </p:nvSpPr>
        <p:spPr>
          <a:xfrm>
            <a:off x="704088" y="2552700"/>
            <a:ext cx="4103431" cy="33162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 name="Google Shape;35;p15"/>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704088" y="1069848"/>
            <a:ext cx="4093599" cy="13167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5183188" y="1069848"/>
            <a:ext cx="6172200" cy="4791202"/>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Clr>
                <a:schemeClr val="dk1"/>
              </a:buClr>
              <a:buSzPts val="3200"/>
              <a:buChar char="•"/>
              <a:defRPr sz="3200"/>
            </a:lvl1pPr>
            <a:lvl2pPr marL="914400" lvl="1" indent="-406400" algn="l">
              <a:lnSpc>
                <a:spcPct val="110000"/>
              </a:lnSpc>
              <a:spcBef>
                <a:spcPts val="500"/>
              </a:spcBef>
              <a:spcAft>
                <a:spcPts val="0"/>
              </a:spcAft>
              <a:buClr>
                <a:schemeClr val="dk1"/>
              </a:buClr>
              <a:buSzPts val="2800"/>
              <a:buChar char="•"/>
              <a:defRPr sz="2800"/>
            </a:lvl2pPr>
            <a:lvl3pPr marL="1371600" lvl="2" indent="-381000" algn="l">
              <a:lnSpc>
                <a:spcPct val="110000"/>
              </a:lnSpc>
              <a:spcBef>
                <a:spcPts val="500"/>
              </a:spcBef>
              <a:spcAft>
                <a:spcPts val="0"/>
              </a:spcAft>
              <a:buClr>
                <a:schemeClr val="dk1"/>
              </a:buClr>
              <a:buSzPts val="2400"/>
              <a:buChar char="•"/>
              <a:defRPr sz="24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7" name="Google Shape;47;p17"/>
          <p:cNvSpPr txBox="1">
            <a:spLocks noGrp="1"/>
          </p:cNvSpPr>
          <p:nvPr>
            <p:ph type="body" idx="2"/>
          </p:nvPr>
        </p:nvSpPr>
        <p:spPr>
          <a:xfrm>
            <a:off x="704088" y="2551176"/>
            <a:ext cx="4093599" cy="331927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17"/>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704087" y="929147"/>
            <a:ext cx="10689336" cy="79845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704088" y="1756538"/>
            <a:ext cx="5212080" cy="657225"/>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1600"/>
              <a:buNone/>
              <a:defRPr sz="1600" b="1">
                <a:latin typeface="Open Sans"/>
                <a:ea typeface="Open Sans"/>
                <a:cs typeface="Open Sans"/>
                <a:sym typeface="Open Sans"/>
              </a:defRPr>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2"/>
          </p:nvPr>
        </p:nvSpPr>
        <p:spPr>
          <a:xfrm>
            <a:off x="704088" y="2442702"/>
            <a:ext cx="5212080" cy="35191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body" idx="3"/>
          </p:nvPr>
        </p:nvSpPr>
        <p:spPr>
          <a:xfrm>
            <a:off x="6181344" y="1756538"/>
            <a:ext cx="5212080" cy="657225"/>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1600"/>
              <a:buNone/>
              <a:defRPr sz="1600" b="1">
                <a:latin typeface="Open Sans"/>
                <a:ea typeface="Open Sans"/>
                <a:cs typeface="Open Sans"/>
                <a:sym typeface="Open Sans"/>
              </a:defRPr>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8"/>
          <p:cNvSpPr txBox="1">
            <a:spLocks noGrp="1"/>
          </p:cNvSpPr>
          <p:nvPr>
            <p:ph type="body" idx="4"/>
          </p:nvPr>
        </p:nvSpPr>
        <p:spPr>
          <a:xfrm>
            <a:off x="6181344" y="2442702"/>
            <a:ext cx="5212080" cy="35191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8"/>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body" idx="1"/>
          </p:nvPr>
        </p:nvSpPr>
        <p:spPr>
          <a:xfrm>
            <a:off x="704088" y="2221992"/>
            <a:ext cx="5212080"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9"/>
          <p:cNvSpPr txBox="1">
            <a:spLocks noGrp="1"/>
          </p:cNvSpPr>
          <p:nvPr>
            <p:ph type="body" idx="2"/>
          </p:nvPr>
        </p:nvSpPr>
        <p:spPr>
          <a:xfrm>
            <a:off x="6181344" y="2221992"/>
            <a:ext cx="5212080"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9"/>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704088" y="889820"/>
            <a:ext cx="9989574" cy="359860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3"/>
          <p:cNvSpPr txBox="1">
            <a:spLocks noGrp="1"/>
          </p:cNvSpPr>
          <p:nvPr>
            <p:ph type="subTitle" idx="1"/>
          </p:nvPr>
        </p:nvSpPr>
        <p:spPr>
          <a:xfrm>
            <a:off x="704088" y="4488426"/>
            <a:ext cx="6991776" cy="1302774"/>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 name="Google Shape;70;p13"/>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715383" y="1709738"/>
            <a:ext cx="10632067"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0"/>
          <p:cNvSpPr txBox="1">
            <a:spLocks noGrp="1"/>
          </p:cNvSpPr>
          <p:nvPr>
            <p:ph type="body" idx="1"/>
          </p:nvPr>
        </p:nvSpPr>
        <p:spPr>
          <a:xfrm>
            <a:off x="715383" y="4589463"/>
            <a:ext cx="10632067"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888888"/>
              </a:buClr>
              <a:buSzPts val="2400"/>
              <a:buNone/>
              <a:defRPr sz="2400">
                <a:solidFill>
                  <a:srgbClr val="888888"/>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20"/>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lt1"/>
              </a:buClr>
              <a:buSzPts val="4000"/>
              <a:buFont typeface="Open Sans"/>
              <a:buNone/>
              <a:defRPr sz="4000" b="0" i="0" u="none" strike="noStrike" cap="none">
                <a:solidFill>
                  <a:schemeClr val="l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Lustria"/>
                <a:ea typeface="Lustria"/>
                <a:cs typeface="Lustria"/>
                <a:sym typeface="Lustria"/>
              </a:defRPr>
            </a:lvl1pPr>
            <a:lvl2pPr marL="914400" marR="0" lvl="1" indent="-342900" algn="l" rtl="0">
              <a:lnSpc>
                <a:spcPct val="11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2pPr>
            <a:lvl3pPr marL="1371600" marR="0" lvl="2" indent="-330200" algn="l" rtl="0">
              <a:lnSpc>
                <a:spcPct val="110000"/>
              </a:lnSpc>
              <a:spcBef>
                <a:spcPts val="500"/>
              </a:spcBef>
              <a:spcAft>
                <a:spcPts val="0"/>
              </a:spcAft>
              <a:buClr>
                <a:schemeClr val="lt1"/>
              </a:buClr>
              <a:buSzPts val="1600"/>
              <a:buFont typeface="Arial"/>
              <a:buChar char="•"/>
              <a:defRPr sz="1600" b="0" i="0" u="none" strike="noStrike" cap="none">
                <a:solidFill>
                  <a:schemeClr val="lt1"/>
                </a:solidFill>
                <a:latin typeface="Lustria"/>
                <a:ea typeface="Lustria"/>
                <a:cs typeface="Lustria"/>
                <a:sym typeface="Lustria"/>
              </a:defRPr>
            </a:lvl3pPr>
            <a:lvl4pPr marL="1828800" marR="0" lvl="3" indent="-317500" algn="l" rtl="0">
              <a:lnSpc>
                <a:spcPct val="110000"/>
              </a:lnSpc>
              <a:spcBef>
                <a:spcPts val="500"/>
              </a:spcBef>
              <a:spcAft>
                <a:spcPts val="0"/>
              </a:spcAft>
              <a:buClr>
                <a:schemeClr val="lt1"/>
              </a:buClr>
              <a:buSzPts val="1400"/>
              <a:buFont typeface="Arial"/>
              <a:buChar char="•"/>
              <a:defRPr sz="1400" b="0" i="0" u="none" strike="noStrike" cap="none">
                <a:solidFill>
                  <a:schemeClr val="lt1"/>
                </a:solidFill>
                <a:latin typeface="Lustria"/>
                <a:ea typeface="Lustria"/>
                <a:cs typeface="Lustria"/>
                <a:sym typeface="Lustria"/>
              </a:defRPr>
            </a:lvl4pPr>
            <a:lvl5pPr marL="2286000" marR="0" lvl="4" indent="-317500" algn="l" rtl="0">
              <a:lnSpc>
                <a:spcPct val="110000"/>
              </a:lnSpc>
              <a:spcBef>
                <a:spcPts val="500"/>
              </a:spcBef>
              <a:spcAft>
                <a:spcPts val="0"/>
              </a:spcAft>
              <a:buClr>
                <a:schemeClr val="lt1"/>
              </a:buClr>
              <a:buSzPts val="1400"/>
              <a:buFont typeface="Arial"/>
              <a:buChar char="•"/>
              <a:defRPr sz="1400" b="0" i="0" u="none" strike="noStrike" cap="none">
                <a:solidFill>
                  <a:schemeClr val="lt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9pPr>
          </a:lstStyle>
          <a:p>
            <a:endParaRPr/>
          </a:p>
        </p:txBody>
      </p:sp>
      <p:sp>
        <p:nvSpPr>
          <p:cNvPr id="12" name="Google Shape;12;p12"/>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 name="Google Shape;13;p12"/>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4" name="Google Shape;14;p12"/>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Lustria"/>
                <a:ea typeface="Lustria"/>
                <a:cs typeface="Lustria"/>
                <a:sym typeface="Lustria"/>
              </a:defRPr>
            </a:lvl1pPr>
            <a:lvl2pPr marL="0" marR="0" lvl="1" indent="0" algn="r" rtl="0">
              <a:spcBef>
                <a:spcPts val="0"/>
              </a:spcBef>
              <a:buNone/>
              <a:defRPr sz="1800" b="0" i="0" u="none" strike="noStrike" cap="none">
                <a:solidFill>
                  <a:schemeClr val="lt1"/>
                </a:solidFill>
                <a:latin typeface="Lustria"/>
                <a:ea typeface="Lustria"/>
                <a:cs typeface="Lustria"/>
                <a:sym typeface="Lustria"/>
              </a:defRPr>
            </a:lvl2pPr>
            <a:lvl3pPr marL="0" marR="0" lvl="2" indent="0" algn="r" rtl="0">
              <a:spcBef>
                <a:spcPts val="0"/>
              </a:spcBef>
              <a:buNone/>
              <a:defRPr sz="1800" b="0" i="0" u="none" strike="noStrike" cap="none">
                <a:solidFill>
                  <a:schemeClr val="lt1"/>
                </a:solidFill>
                <a:latin typeface="Lustria"/>
                <a:ea typeface="Lustria"/>
                <a:cs typeface="Lustria"/>
                <a:sym typeface="Lustria"/>
              </a:defRPr>
            </a:lvl3pPr>
            <a:lvl4pPr marL="0" marR="0" lvl="3" indent="0" algn="r" rtl="0">
              <a:spcBef>
                <a:spcPts val="0"/>
              </a:spcBef>
              <a:buNone/>
              <a:defRPr sz="1800" b="0" i="0" u="none" strike="noStrike" cap="none">
                <a:solidFill>
                  <a:schemeClr val="lt1"/>
                </a:solidFill>
                <a:latin typeface="Lustria"/>
                <a:ea typeface="Lustria"/>
                <a:cs typeface="Lustria"/>
                <a:sym typeface="Lustria"/>
              </a:defRPr>
            </a:lvl4pPr>
            <a:lvl5pPr marL="0" marR="0" lvl="4" indent="0" algn="r" rtl="0">
              <a:spcBef>
                <a:spcPts val="0"/>
              </a:spcBef>
              <a:buNone/>
              <a:defRPr sz="1800" b="0" i="0" u="none" strike="noStrike" cap="none">
                <a:solidFill>
                  <a:schemeClr val="lt1"/>
                </a:solidFill>
                <a:latin typeface="Lustria"/>
                <a:ea typeface="Lustria"/>
                <a:cs typeface="Lustria"/>
                <a:sym typeface="Lustria"/>
              </a:defRPr>
            </a:lvl5pPr>
            <a:lvl6pPr marL="0" marR="0" lvl="5" indent="0" algn="r" rtl="0">
              <a:spcBef>
                <a:spcPts val="0"/>
              </a:spcBef>
              <a:buNone/>
              <a:defRPr sz="1800" b="0" i="0" u="none" strike="noStrike" cap="none">
                <a:solidFill>
                  <a:schemeClr val="lt1"/>
                </a:solidFill>
                <a:latin typeface="Lustria"/>
                <a:ea typeface="Lustria"/>
                <a:cs typeface="Lustria"/>
                <a:sym typeface="Lustria"/>
              </a:defRPr>
            </a:lvl6pPr>
            <a:lvl7pPr marL="0" marR="0" lvl="6" indent="0" algn="r" rtl="0">
              <a:spcBef>
                <a:spcPts val="0"/>
              </a:spcBef>
              <a:buNone/>
              <a:defRPr sz="1800" b="0" i="0" u="none" strike="noStrike" cap="none">
                <a:solidFill>
                  <a:schemeClr val="lt1"/>
                </a:solidFill>
                <a:latin typeface="Lustria"/>
                <a:ea typeface="Lustria"/>
                <a:cs typeface="Lustria"/>
                <a:sym typeface="Lustria"/>
              </a:defRPr>
            </a:lvl7pPr>
            <a:lvl8pPr marL="0" marR="0" lvl="7" indent="0" algn="r" rtl="0">
              <a:spcBef>
                <a:spcPts val="0"/>
              </a:spcBef>
              <a:buNone/>
              <a:defRPr sz="1800" b="0" i="0" u="none" strike="noStrike" cap="none">
                <a:solidFill>
                  <a:schemeClr val="lt1"/>
                </a:solidFill>
                <a:latin typeface="Lustria"/>
                <a:ea typeface="Lustria"/>
                <a:cs typeface="Lustria"/>
                <a:sym typeface="Lustria"/>
              </a:defRPr>
            </a:lvl8pPr>
            <a:lvl9pPr marL="0" marR="0" lvl="8" indent="0" algn="r" rtl="0">
              <a:spcBef>
                <a:spcPts val="0"/>
              </a:spcBef>
              <a:buNone/>
              <a:defRPr sz="1800" b="0" i="0" u="none" strike="noStrike" cap="none">
                <a:solidFill>
                  <a:schemeClr val="lt1"/>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2"/>
          <p:cNvCxnSpPr/>
          <p:nvPr/>
        </p:nvCxnSpPr>
        <p:spPr>
          <a:xfrm>
            <a:off x="800100" y="723900"/>
            <a:ext cx="10591800" cy="0"/>
          </a:xfrm>
          <a:prstGeom prst="straightConnector1">
            <a:avLst/>
          </a:prstGeom>
          <a:noFill/>
          <a:ln w="44450" cap="flat" cmpd="sng">
            <a:solidFill>
              <a:schemeClr val="lt1"/>
            </a:solidFill>
            <a:prstDash val="solid"/>
            <a:miter lim="800000"/>
            <a:headEnd type="none" w="sm" len="sm"/>
            <a:tailEnd type="none" w="sm" len="sm"/>
          </a:ln>
        </p:spPr>
      </p:cxnSp>
      <p:cxnSp>
        <p:nvCxnSpPr>
          <p:cNvPr id="16" name="Google Shape;16;p12"/>
          <p:cNvCxnSpPr/>
          <p:nvPr/>
        </p:nvCxnSpPr>
        <p:spPr>
          <a:xfrm>
            <a:off x="800100" y="6142781"/>
            <a:ext cx="10591800" cy="0"/>
          </a:xfrm>
          <a:prstGeom prst="straightConnector1">
            <a:avLst/>
          </a:prstGeom>
          <a:noFill/>
          <a:ln w="12700"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000"/>
              <a:buFont typeface="Open Sans"/>
              <a:buNone/>
              <a:defRPr sz="40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11"/>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Lustria"/>
                <a:ea typeface="Lustria"/>
                <a:cs typeface="Lustria"/>
                <a:sym typeface="Lustri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1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1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26" name="Google Shape;26;p11"/>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9pPr>
          </a:lstStyle>
          <a:p>
            <a:endParaRPr/>
          </a:p>
        </p:txBody>
      </p:sp>
      <p:sp>
        <p:nvSpPr>
          <p:cNvPr id="27" name="Google Shape;27;p11"/>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9pPr>
          </a:lstStyle>
          <a:p>
            <a:endParaRPr/>
          </a:p>
        </p:txBody>
      </p:sp>
      <p:sp>
        <p:nvSpPr>
          <p:cNvPr id="28" name="Google Shape;28;p11"/>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dk1"/>
                </a:solidFill>
                <a:latin typeface="Lustria"/>
                <a:ea typeface="Lustria"/>
                <a:cs typeface="Lustria"/>
                <a:sym typeface="Lustria"/>
              </a:defRPr>
            </a:lvl1pPr>
            <a:lvl2pPr marL="0" marR="0" lvl="1" indent="0" algn="r" rtl="0">
              <a:spcBef>
                <a:spcPts val="0"/>
              </a:spcBef>
              <a:buNone/>
              <a:defRPr sz="1800" b="0" i="0" u="none" strike="noStrike" cap="none">
                <a:solidFill>
                  <a:schemeClr val="dk1"/>
                </a:solidFill>
                <a:latin typeface="Lustria"/>
                <a:ea typeface="Lustria"/>
                <a:cs typeface="Lustria"/>
                <a:sym typeface="Lustria"/>
              </a:defRPr>
            </a:lvl2pPr>
            <a:lvl3pPr marL="0" marR="0" lvl="2" indent="0" algn="r" rtl="0">
              <a:spcBef>
                <a:spcPts val="0"/>
              </a:spcBef>
              <a:buNone/>
              <a:defRPr sz="1800" b="0" i="0" u="none" strike="noStrike" cap="none">
                <a:solidFill>
                  <a:schemeClr val="dk1"/>
                </a:solidFill>
                <a:latin typeface="Lustria"/>
                <a:ea typeface="Lustria"/>
                <a:cs typeface="Lustria"/>
                <a:sym typeface="Lustria"/>
              </a:defRPr>
            </a:lvl3pPr>
            <a:lvl4pPr marL="0" marR="0" lvl="3" indent="0" algn="r" rtl="0">
              <a:spcBef>
                <a:spcPts val="0"/>
              </a:spcBef>
              <a:buNone/>
              <a:defRPr sz="1800" b="0" i="0" u="none" strike="noStrike" cap="none">
                <a:solidFill>
                  <a:schemeClr val="dk1"/>
                </a:solidFill>
                <a:latin typeface="Lustria"/>
                <a:ea typeface="Lustria"/>
                <a:cs typeface="Lustria"/>
                <a:sym typeface="Lustria"/>
              </a:defRPr>
            </a:lvl4pPr>
            <a:lvl5pPr marL="0" marR="0" lvl="4" indent="0" algn="r" rtl="0">
              <a:spcBef>
                <a:spcPts val="0"/>
              </a:spcBef>
              <a:buNone/>
              <a:defRPr sz="1800" b="0" i="0" u="none" strike="noStrike" cap="none">
                <a:solidFill>
                  <a:schemeClr val="dk1"/>
                </a:solidFill>
                <a:latin typeface="Lustria"/>
                <a:ea typeface="Lustria"/>
                <a:cs typeface="Lustria"/>
                <a:sym typeface="Lustria"/>
              </a:defRPr>
            </a:lvl5pPr>
            <a:lvl6pPr marL="0" marR="0" lvl="5" indent="0" algn="r" rtl="0">
              <a:spcBef>
                <a:spcPts val="0"/>
              </a:spcBef>
              <a:buNone/>
              <a:defRPr sz="1800" b="0" i="0" u="none" strike="noStrike" cap="none">
                <a:solidFill>
                  <a:schemeClr val="dk1"/>
                </a:solidFill>
                <a:latin typeface="Lustria"/>
                <a:ea typeface="Lustria"/>
                <a:cs typeface="Lustria"/>
                <a:sym typeface="Lustria"/>
              </a:defRPr>
            </a:lvl6pPr>
            <a:lvl7pPr marL="0" marR="0" lvl="6" indent="0" algn="r" rtl="0">
              <a:spcBef>
                <a:spcPts val="0"/>
              </a:spcBef>
              <a:buNone/>
              <a:defRPr sz="1800" b="0" i="0" u="none" strike="noStrike" cap="none">
                <a:solidFill>
                  <a:schemeClr val="dk1"/>
                </a:solidFill>
                <a:latin typeface="Lustria"/>
                <a:ea typeface="Lustria"/>
                <a:cs typeface="Lustria"/>
                <a:sym typeface="Lustria"/>
              </a:defRPr>
            </a:lvl7pPr>
            <a:lvl8pPr marL="0" marR="0" lvl="7" indent="0" algn="r" rtl="0">
              <a:spcBef>
                <a:spcPts val="0"/>
              </a:spcBef>
              <a:buNone/>
              <a:defRPr sz="1800" b="0" i="0" u="none" strike="noStrike" cap="none">
                <a:solidFill>
                  <a:schemeClr val="dk1"/>
                </a:solidFill>
                <a:latin typeface="Lustria"/>
                <a:ea typeface="Lustria"/>
                <a:cs typeface="Lustria"/>
                <a:sym typeface="Lustria"/>
              </a:defRPr>
            </a:lvl8pPr>
            <a:lvl9pPr marL="0" marR="0" lvl="8" indent="0" algn="r" rtl="0">
              <a:spcBef>
                <a:spcPts val="0"/>
              </a:spcBef>
              <a:buNone/>
              <a:defRPr sz="1800" b="0" i="0" u="none" strike="noStrike" cap="none">
                <a:solidFill>
                  <a:schemeClr val="dk1"/>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US"/>
              <a:t>‹#›</a:t>
            </a:fld>
            <a:endParaRPr/>
          </a:p>
        </p:txBody>
      </p:sp>
      <p:cxnSp>
        <p:nvCxnSpPr>
          <p:cNvPr id="29" name="Google Shape;29;p11"/>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30" name="Google Shape;30;p11"/>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ymKA4GP49QNYTAx4U2epliXfTJHbzoAlaleqh94eJE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XvZn9ecVkgmq7Z_pOIpuTzqByOjxEIOnKlMxi_U8RZ8/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pic>
        <p:nvPicPr>
          <p:cNvPr id="106" name="Google Shape;106;p1" descr="Jigsaw puzzles in plastic figures"/>
          <p:cNvPicPr preferRelativeResize="0"/>
          <p:nvPr/>
        </p:nvPicPr>
        <p:blipFill rotWithShape="1">
          <a:blip r:embed="rId3">
            <a:alphaModFix/>
          </a:blip>
          <a:srcRect t="5051" b="13720"/>
          <a:stretch/>
        </p:blipFill>
        <p:spPr>
          <a:xfrm>
            <a:off x="1" y="10"/>
            <a:ext cx="12192000" cy="6857989"/>
          </a:xfrm>
          <a:prstGeom prst="rect">
            <a:avLst/>
          </a:prstGeom>
          <a:noFill/>
          <a:ln>
            <a:noFill/>
          </a:ln>
        </p:spPr>
      </p:pic>
      <p:sp>
        <p:nvSpPr>
          <p:cNvPr id="107" name="Google Shape;107;p1"/>
          <p:cNvSpPr/>
          <p:nvPr/>
        </p:nvSpPr>
        <p:spPr>
          <a:xfrm rot="10800000">
            <a:off x="-2307" y="990598"/>
            <a:ext cx="12188952" cy="4745182"/>
          </a:xfrm>
          <a:prstGeom prst="rect">
            <a:avLst/>
          </a:prstGeom>
          <a:gradFill>
            <a:gsLst>
              <a:gs pos="0">
                <a:srgbClr val="000000">
                  <a:alpha val="0"/>
                </a:srgbClr>
              </a:gs>
              <a:gs pos="35000">
                <a:srgbClr val="000000">
                  <a:alpha val="40784"/>
                </a:srgbClr>
              </a:gs>
              <a:gs pos="47744">
                <a:srgbClr val="000000">
                  <a:alpha val="50980"/>
                </a:srgbClr>
              </a:gs>
              <a:gs pos="70000">
                <a:srgbClr val="000000">
                  <a:alpha val="36862"/>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108" name="Google Shape;108;p1"/>
          <p:cNvSpPr txBox="1">
            <a:spLocks noGrp="1"/>
          </p:cNvSpPr>
          <p:nvPr>
            <p:ph type="ctrTitle"/>
          </p:nvPr>
        </p:nvSpPr>
        <p:spPr>
          <a:xfrm>
            <a:off x="1833541" y="990599"/>
            <a:ext cx="5619054" cy="4849091"/>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lt1"/>
              </a:buClr>
              <a:buSzPts val="5400"/>
              <a:buFont typeface="Open Sans"/>
              <a:buNone/>
            </a:pPr>
            <a:r>
              <a:rPr lang="en-US" dirty="0">
                <a:solidFill>
                  <a:srgbClr val="FFFFFF"/>
                </a:solidFill>
              </a:rPr>
              <a:t>Financial Reconciliation</a:t>
            </a:r>
            <a:endParaRPr dirty="0">
              <a:solidFill>
                <a:srgbClr val="FFFFFF"/>
              </a:solidFill>
            </a:endParaRPr>
          </a:p>
        </p:txBody>
      </p:sp>
      <p:sp>
        <p:nvSpPr>
          <p:cNvPr id="109" name="Google Shape;109;p1"/>
          <p:cNvSpPr txBox="1">
            <a:spLocks noGrp="1"/>
          </p:cNvSpPr>
          <p:nvPr>
            <p:ph type="subTitle" idx="1"/>
          </p:nvPr>
        </p:nvSpPr>
        <p:spPr>
          <a:xfrm>
            <a:off x="8712865" y="1447799"/>
            <a:ext cx="2368905" cy="4076699"/>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lt1"/>
              </a:buClr>
              <a:buSzPts val="2000"/>
              <a:buNone/>
            </a:pPr>
            <a:r>
              <a:rPr lang="en-US" dirty="0">
                <a:solidFill>
                  <a:srgbClr val="FFFFFF"/>
                </a:solidFill>
              </a:rPr>
              <a:t>Regis University</a:t>
            </a:r>
          </a:p>
          <a:p>
            <a:pPr marL="0" lvl="0" indent="0" algn="l" rtl="0">
              <a:lnSpc>
                <a:spcPct val="110000"/>
              </a:lnSpc>
              <a:spcBef>
                <a:spcPts val="0"/>
              </a:spcBef>
              <a:spcAft>
                <a:spcPts val="0"/>
              </a:spcAft>
              <a:buClr>
                <a:schemeClr val="lt1"/>
              </a:buClr>
              <a:buSzPts val="2000"/>
              <a:buNone/>
            </a:pPr>
            <a:r>
              <a:rPr lang="en-US" dirty="0">
                <a:solidFill>
                  <a:srgbClr val="FFFFFF"/>
                </a:solidFill>
              </a:rPr>
              <a:t>CCIS – MSDS</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a:p>
            <a:pPr marL="0" lvl="0" indent="0" algn="l" rtl="0">
              <a:lnSpc>
                <a:spcPct val="110000"/>
              </a:lnSpc>
              <a:spcBef>
                <a:spcPts val="0"/>
              </a:spcBef>
              <a:spcAft>
                <a:spcPts val="0"/>
              </a:spcAft>
              <a:buClr>
                <a:schemeClr val="lt1"/>
              </a:buClr>
              <a:buSzPts val="2000"/>
              <a:buNone/>
            </a:pPr>
            <a:r>
              <a:rPr lang="en-US" dirty="0">
                <a:solidFill>
                  <a:srgbClr val="FFFFFF"/>
                </a:solidFill>
              </a:rPr>
              <a:t>Stephanie Fears</a:t>
            </a:r>
          </a:p>
          <a:p>
            <a:pPr marL="0" lvl="0" indent="0" algn="l" rtl="0">
              <a:lnSpc>
                <a:spcPct val="110000"/>
              </a:lnSpc>
              <a:spcBef>
                <a:spcPts val="0"/>
              </a:spcBef>
              <a:spcAft>
                <a:spcPts val="0"/>
              </a:spcAft>
              <a:buClr>
                <a:schemeClr val="lt1"/>
              </a:buClr>
              <a:buSzPts val="2000"/>
              <a:buNone/>
            </a:pPr>
            <a:r>
              <a:rPr lang="en-US" dirty="0">
                <a:solidFill>
                  <a:srgbClr val="FFFFFF"/>
                </a:solidFill>
              </a:rPr>
              <a:t>March 6, 2025</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a:p>
            <a:pPr marL="0" lvl="0" indent="0" algn="l" rtl="0">
              <a:lnSpc>
                <a:spcPct val="110000"/>
              </a:lnSpc>
              <a:spcBef>
                <a:spcPts val="0"/>
              </a:spcBef>
              <a:spcAft>
                <a:spcPts val="0"/>
              </a:spcAft>
              <a:buClr>
                <a:schemeClr val="lt1"/>
              </a:buClr>
              <a:buSzPts val="2000"/>
              <a:buNone/>
            </a:pPr>
            <a:r>
              <a:rPr lang="en-US" dirty="0">
                <a:solidFill>
                  <a:srgbClr val="FFFFFF"/>
                </a:solidFill>
              </a:rPr>
              <a:t>Practicum Project – MSDS692_S40 </a:t>
            </a:r>
          </a:p>
          <a:p>
            <a:pPr marL="0" lvl="0" indent="0" algn="l" rtl="0">
              <a:lnSpc>
                <a:spcPct val="110000"/>
              </a:lnSpc>
              <a:spcBef>
                <a:spcPts val="0"/>
              </a:spcBef>
              <a:spcAft>
                <a:spcPts val="0"/>
              </a:spcAft>
              <a:buClr>
                <a:schemeClr val="lt1"/>
              </a:buClr>
              <a:buSzPts val="2000"/>
              <a:buNone/>
            </a:pPr>
            <a:r>
              <a:rPr lang="en-US" dirty="0">
                <a:solidFill>
                  <a:srgbClr val="FFFFFF"/>
                </a:solidFill>
              </a:rPr>
              <a:t>Dr. Mike Busch</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p:txBody>
      </p:sp>
      <p:cxnSp>
        <p:nvCxnSpPr>
          <p:cNvPr id="110" name="Google Shape;110;p1"/>
          <p:cNvCxnSpPr/>
          <p:nvPr/>
        </p:nvCxnSpPr>
        <p:spPr>
          <a:xfrm rot="10800000">
            <a:off x="8115300" y="1780927"/>
            <a:ext cx="0" cy="3390901"/>
          </a:xfrm>
          <a:prstGeom prst="straightConnector1">
            <a:avLst/>
          </a:prstGeom>
          <a:noFill/>
          <a:ln w="44450" cap="flat" cmpd="sng">
            <a:solidFill>
              <a:srgbClr val="FFFFFF"/>
            </a:solidFill>
            <a:prstDash val="solid"/>
            <a:miter lim="800000"/>
            <a:headEnd type="none" w="sm" len="sm"/>
            <a:tailEnd type="none" w="sm" len="sm"/>
          </a:ln>
          <a:effectLst>
            <a:outerShdw blurRad="50800" dist="38100" dir="2700000" sx="88000" sy="88000" algn="tl" rotWithShape="0">
              <a:srgbClr val="000000">
                <a:alpha val="25882"/>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cxnSp>
        <p:nvCxnSpPr>
          <p:cNvPr id="246" name="Google Shape;246;p10"/>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47" name="Google Shape;247;p10"/>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248" name="Google Shape;248;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249" name="Google Shape;249;p10" descr="Arrows piercing notes"/>
          <p:cNvPicPr preferRelativeResize="0">
            <a:picLocks noGrp="1"/>
          </p:cNvPicPr>
          <p:nvPr>
            <p:ph type="body" idx="2"/>
          </p:nvPr>
        </p:nvPicPr>
        <p:blipFill rotWithShape="1">
          <a:blip r:embed="rId3">
            <a:alphaModFix/>
          </a:blip>
          <a:srcRect l="7993" r="16208" b="2"/>
          <a:stretch/>
        </p:blipFill>
        <p:spPr>
          <a:xfrm>
            <a:off x="4981575" y="735286"/>
            <a:ext cx="6495042" cy="5419642"/>
          </a:xfrm>
          <a:prstGeom prst="rect">
            <a:avLst/>
          </a:prstGeom>
          <a:noFill/>
          <a:ln>
            <a:noFill/>
          </a:ln>
        </p:spPr>
      </p:pic>
      <p:sp>
        <p:nvSpPr>
          <p:cNvPr id="250" name="Google Shape;250;p10"/>
          <p:cNvSpPr txBox="1">
            <a:spLocks noGrp="1"/>
          </p:cNvSpPr>
          <p:nvPr>
            <p:ph type="title"/>
          </p:nvPr>
        </p:nvSpPr>
        <p:spPr>
          <a:xfrm>
            <a:off x="704088" y="914400"/>
            <a:ext cx="3799763" cy="1473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300"/>
              <a:buFont typeface="Open Sans"/>
              <a:buNone/>
            </a:pPr>
            <a:r>
              <a:rPr lang="en-US" sz="3300"/>
              <a:t>THE JOURNEY CONTINUES: NEXT STEPS</a:t>
            </a:r>
            <a:endParaRPr/>
          </a:p>
        </p:txBody>
      </p:sp>
      <p:sp>
        <p:nvSpPr>
          <p:cNvPr id="251" name="Google Shape;251;p10"/>
          <p:cNvSpPr txBox="1">
            <a:spLocks noGrp="1"/>
          </p:cNvSpPr>
          <p:nvPr>
            <p:ph type="body" idx="1"/>
          </p:nvPr>
        </p:nvSpPr>
        <p:spPr>
          <a:xfrm>
            <a:off x="704088" y="3302000"/>
            <a:ext cx="3799763" cy="2852928"/>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2000"/>
              <a:buChar char="•"/>
            </a:pPr>
            <a:r>
              <a:rPr lang="en-US" dirty="0"/>
              <a:t>Continue Refinement</a:t>
            </a:r>
            <a:endParaRPr dirty="0"/>
          </a:p>
          <a:p>
            <a:pPr marL="228600" lvl="0" indent="-228600" algn="l" rtl="0">
              <a:lnSpc>
                <a:spcPct val="110000"/>
              </a:lnSpc>
              <a:spcBef>
                <a:spcPts val="1000"/>
              </a:spcBef>
              <a:spcAft>
                <a:spcPts val="0"/>
              </a:spcAft>
              <a:buClr>
                <a:schemeClr val="dk1"/>
              </a:buClr>
              <a:buSzPts val="2000"/>
              <a:buChar char="•"/>
            </a:pPr>
            <a:r>
              <a:rPr lang="en-US" dirty="0"/>
              <a:t>Complete remaining sections</a:t>
            </a:r>
            <a:endParaRPr dirty="0"/>
          </a:p>
          <a:p>
            <a:pPr marL="228600" lvl="0" indent="-228600" algn="l" rtl="0">
              <a:lnSpc>
                <a:spcPct val="110000"/>
              </a:lnSpc>
              <a:spcBef>
                <a:spcPts val="1000"/>
              </a:spcBef>
              <a:spcAft>
                <a:spcPts val="0"/>
              </a:spcAft>
              <a:buClr>
                <a:schemeClr val="dk1"/>
              </a:buClr>
              <a:buSzPts val="2000"/>
              <a:buChar char="•"/>
            </a:pPr>
            <a:r>
              <a:rPr lang="en-US" dirty="0"/>
              <a:t>If/when Successful implement</a:t>
            </a:r>
            <a:endParaRPr dirty="0"/>
          </a:p>
          <a:p>
            <a:pPr marL="228600" lvl="0" indent="-228600" algn="l" rtl="0">
              <a:lnSpc>
                <a:spcPct val="110000"/>
              </a:lnSpc>
              <a:spcBef>
                <a:spcPts val="1000"/>
              </a:spcBef>
              <a:spcAft>
                <a:spcPts val="0"/>
              </a:spcAft>
              <a:buClr>
                <a:schemeClr val="dk1"/>
              </a:buClr>
              <a:buSzPts val="2000"/>
              <a:buChar char="•"/>
            </a:pPr>
            <a:r>
              <a:rPr lang="en-US" dirty="0"/>
              <a:t>Q&amp;A </a:t>
            </a:r>
            <a:endParaRPr dirty="0"/>
          </a:p>
        </p:txBody>
      </p:sp>
      <p:cxnSp>
        <p:nvCxnSpPr>
          <p:cNvPr id="252" name="Google Shape;252;p10"/>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cxnSp>
        <p:nvCxnSpPr>
          <p:cNvPr id="116" name="Google Shape;116;p2"/>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117" name="Google Shape;117;p2"/>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118" name="Google Shape;118;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pic>
        <p:nvPicPr>
          <p:cNvPr id="119" name="Google Shape;119;p2" descr="create an image of a brain with one side related to finance and the other data science"/>
          <p:cNvPicPr preferRelativeResize="0">
            <a:picLocks noGrp="1"/>
          </p:cNvPicPr>
          <p:nvPr>
            <p:ph type="pic" idx="2"/>
          </p:nvPr>
        </p:nvPicPr>
        <p:blipFill rotWithShape="1">
          <a:blip r:embed="rId3">
            <a:alphaModFix/>
          </a:blip>
          <a:srcRect r="2" b="16559"/>
          <a:stretch/>
        </p:blipFill>
        <p:spPr>
          <a:xfrm>
            <a:off x="4981575" y="735286"/>
            <a:ext cx="6495042" cy="5419642"/>
          </a:xfrm>
          <a:prstGeom prst="rect">
            <a:avLst/>
          </a:prstGeom>
          <a:noFill/>
          <a:ln>
            <a:noFill/>
          </a:ln>
        </p:spPr>
      </p:pic>
      <p:sp>
        <p:nvSpPr>
          <p:cNvPr id="120" name="Google Shape;120;p2"/>
          <p:cNvSpPr txBox="1">
            <a:spLocks noGrp="1"/>
          </p:cNvSpPr>
          <p:nvPr>
            <p:ph type="title"/>
          </p:nvPr>
        </p:nvSpPr>
        <p:spPr>
          <a:xfrm>
            <a:off x="704088" y="914400"/>
            <a:ext cx="3799763" cy="1473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300"/>
              <a:buFont typeface="Open Sans"/>
              <a:buNone/>
            </a:pPr>
            <a:r>
              <a:rPr lang="en-US" sz="2300"/>
              <a:t>STREAMLINING FINANCIAL RECONCILIATION FROM MANUAL TO AUTOMATED </a:t>
            </a:r>
            <a:br>
              <a:rPr lang="en-US" sz="2300"/>
            </a:br>
            <a:endParaRPr sz="2300"/>
          </a:p>
        </p:txBody>
      </p:sp>
      <p:sp>
        <p:nvSpPr>
          <p:cNvPr id="121" name="Google Shape;121;p2"/>
          <p:cNvSpPr txBox="1">
            <a:spLocks noGrp="1"/>
          </p:cNvSpPr>
          <p:nvPr>
            <p:ph type="body" idx="1"/>
          </p:nvPr>
        </p:nvSpPr>
        <p:spPr>
          <a:xfrm>
            <a:off x="704088" y="2387600"/>
            <a:ext cx="3799763" cy="3767328"/>
          </a:xfrm>
          <a:prstGeom prst="rect">
            <a:avLst/>
          </a:prstGeom>
          <a:noFill/>
          <a:ln>
            <a:noFill/>
          </a:ln>
        </p:spPr>
        <p:txBody>
          <a:bodyPr spcFirstLastPara="1" wrap="square" lIns="91425" tIns="45700" rIns="91425" bIns="45700" anchor="t" anchorCtr="0">
            <a:normAutofit/>
          </a:bodyPr>
          <a:lstStyle/>
          <a:p>
            <a:pPr marL="285750" lvl="0" indent="-228600" algn="l" rtl="0">
              <a:lnSpc>
                <a:spcPct val="110000"/>
              </a:lnSpc>
              <a:spcBef>
                <a:spcPts val="0"/>
              </a:spcBef>
              <a:spcAft>
                <a:spcPts val="0"/>
              </a:spcAft>
              <a:buClr>
                <a:schemeClr val="dk1"/>
              </a:buClr>
              <a:buSzPts val="1600"/>
              <a:buFont typeface="Arial"/>
              <a:buChar char="•"/>
            </a:pPr>
            <a:r>
              <a:rPr lang="en-US"/>
              <a:t>I’m excited to share my journey</a:t>
            </a:r>
            <a:endParaRPr/>
          </a:p>
          <a:p>
            <a:pPr marL="285750" lvl="0" indent="-228600" algn="l" rtl="0">
              <a:lnSpc>
                <a:spcPct val="110000"/>
              </a:lnSpc>
              <a:spcBef>
                <a:spcPts val="1000"/>
              </a:spcBef>
              <a:spcAft>
                <a:spcPts val="0"/>
              </a:spcAft>
              <a:buClr>
                <a:schemeClr val="dk1"/>
              </a:buClr>
              <a:buSzPts val="1600"/>
              <a:buFont typeface="Arial"/>
              <a:buChar char="•"/>
            </a:pPr>
            <a:r>
              <a:rPr lang="en-US"/>
              <a:t>Background of me </a:t>
            </a:r>
            <a:endParaRPr/>
          </a:p>
          <a:p>
            <a:pPr marL="742950" lvl="1" indent="-228600" algn="l" rtl="0">
              <a:lnSpc>
                <a:spcPct val="110000"/>
              </a:lnSpc>
              <a:spcBef>
                <a:spcPts val="500"/>
              </a:spcBef>
              <a:spcAft>
                <a:spcPts val="0"/>
              </a:spcAft>
              <a:buClr>
                <a:schemeClr val="dk1"/>
              </a:buClr>
              <a:buSzPts val="1400"/>
              <a:buFont typeface="Arial"/>
              <a:buChar char="•"/>
            </a:pPr>
            <a:r>
              <a:rPr lang="en-US"/>
              <a:t>Education and Career</a:t>
            </a:r>
            <a:endParaRPr/>
          </a:p>
          <a:p>
            <a:pPr marL="285750" lvl="0" indent="-228600" algn="l" rtl="0">
              <a:lnSpc>
                <a:spcPct val="110000"/>
              </a:lnSpc>
              <a:spcBef>
                <a:spcPts val="1000"/>
              </a:spcBef>
              <a:spcAft>
                <a:spcPts val="0"/>
              </a:spcAft>
              <a:buClr>
                <a:schemeClr val="dk1"/>
              </a:buClr>
              <a:buSzPts val="1600"/>
              <a:buFont typeface="Arial"/>
              <a:buChar char="•"/>
            </a:pPr>
            <a:r>
              <a:rPr lang="en-US"/>
              <a:t>Reason and Purpose of the Project</a:t>
            </a:r>
            <a:endParaRPr/>
          </a:p>
          <a:p>
            <a:pPr marL="742950" lvl="1" indent="-139700" algn="l" rtl="0">
              <a:lnSpc>
                <a:spcPct val="110000"/>
              </a:lnSpc>
              <a:spcBef>
                <a:spcPts val="500"/>
              </a:spcBef>
              <a:spcAft>
                <a:spcPts val="0"/>
              </a:spcAft>
              <a:buClr>
                <a:schemeClr val="dk1"/>
              </a:buClr>
              <a:buSzPts val="1400"/>
              <a:buFont typeface="Arial"/>
              <a:buNone/>
            </a:pPr>
            <a:endParaRPr/>
          </a:p>
          <a:p>
            <a:pPr marL="285750" lvl="0" indent="-127000" algn="l" rtl="0">
              <a:lnSpc>
                <a:spcPct val="110000"/>
              </a:lnSpc>
              <a:spcBef>
                <a:spcPts val="1000"/>
              </a:spcBef>
              <a:spcAft>
                <a:spcPts val="0"/>
              </a:spcAft>
              <a:buClr>
                <a:schemeClr val="dk1"/>
              </a:buClr>
              <a:buSzPts val="1600"/>
              <a:buFont typeface="Arial"/>
              <a:buNone/>
            </a:pPr>
            <a:endParaRPr/>
          </a:p>
          <a:p>
            <a:pPr marL="285750" lvl="0" indent="-127000" algn="l" rtl="0">
              <a:lnSpc>
                <a:spcPct val="110000"/>
              </a:lnSpc>
              <a:spcBef>
                <a:spcPts val="1000"/>
              </a:spcBef>
              <a:spcAft>
                <a:spcPts val="0"/>
              </a:spcAft>
              <a:buClr>
                <a:schemeClr val="dk1"/>
              </a:buClr>
              <a:buSzPts val="1600"/>
              <a:buFont typeface="Arial"/>
              <a:buNone/>
            </a:pPr>
            <a:endParaRPr/>
          </a:p>
        </p:txBody>
      </p:sp>
      <p:cxnSp>
        <p:nvCxnSpPr>
          <p:cNvPr id="122" name="Google Shape;122;p2"/>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25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cxnSp>
        <p:nvCxnSpPr>
          <p:cNvPr id="129" name="Google Shape;129;p3"/>
          <p:cNvCxnSpPr/>
          <p:nvPr/>
        </p:nvCxnSpPr>
        <p:spPr>
          <a:xfrm>
            <a:off x="800100" y="723900"/>
            <a:ext cx="1638300" cy="0"/>
          </a:xfrm>
          <a:prstGeom prst="straightConnector1">
            <a:avLst/>
          </a:prstGeom>
          <a:noFill/>
          <a:ln w="44450" cap="flat" cmpd="sng">
            <a:solidFill>
              <a:schemeClr val="dk1"/>
            </a:solidFill>
            <a:prstDash val="solid"/>
            <a:miter lim="800000"/>
            <a:headEnd type="none" w="sm" len="sm"/>
            <a:tailEnd type="none" w="sm" len="sm"/>
          </a:ln>
        </p:spPr>
      </p:cxnSp>
      <p:sp>
        <p:nvSpPr>
          <p:cNvPr id="130" name="Google Shape;130;p3"/>
          <p:cNvSpPr txBox="1">
            <a:spLocks noGrp="1"/>
          </p:cNvSpPr>
          <p:nvPr>
            <p:ph type="title"/>
          </p:nvPr>
        </p:nvSpPr>
        <p:spPr>
          <a:xfrm>
            <a:off x="704088" y="914400"/>
            <a:ext cx="10798176" cy="105191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THE CURRENT PROCESS: A MANUAL MAZE</a:t>
            </a:r>
            <a:endParaRPr/>
          </a:p>
        </p:txBody>
      </p:sp>
      <p:grpSp>
        <p:nvGrpSpPr>
          <p:cNvPr id="131" name="Google Shape;131;p3"/>
          <p:cNvGrpSpPr/>
          <p:nvPr/>
        </p:nvGrpSpPr>
        <p:grpSpPr>
          <a:xfrm>
            <a:off x="118873" y="2636230"/>
            <a:ext cx="11804903" cy="2754017"/>
            <a:chOff x="3633" y="551804"/>
            <a:chExt cx="10622633" cy="2754017"/>
          </a:xfrm>
        </p:grpSpPr>
        <p:sp>
          <p:nvSpPr>
            <p:cNvPr id="132" name="Google Shape;132;p3"/>
            <p:cNvSpPr/>
            <p:nvPr/>
          </p:nvSpPr>
          <p:spPr>
            <a:xfrm>
              <a:off x="3633"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p:nvPr/>
          </p:nvSpPr>
          <p:spPr>
            <a:xfrm>
              <a:off x="3633"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Data Extraction from multiple systems</a:t>
              </a:r>
              <a:endParaRPr/>
            </a:p>
          </p:txBody>
        </p:sp>
        <p:sp>
          <p:nvSpPr>
            <p:cNvPr id="134" name="Google Shape;134;p3"/>
            <p:cNvSpPr/>
            <p:nvPr/>
          </p:nvSpPr>
          <p:spPr>
            <a:xfrm>
              <a:off x="574108"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txBox="1"/>
            <p:nvPr/>
          </p:nvSpPr>
          <p:spPr>
            <a:xfrm>
              <a:off x="695103"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1</a:t>
              </a:r>
              <a:endParaRPr/>
            </a:p>
          </p:txBody>
        </p:sp>
        <p:sp>
          <p:nvSpPr>
            <p:cNvPr id="136" name="Google Shape;136;p3"/>
            <p:cNvSpPr/>
            <p:nvPr/>
          </p:nvSpPr>
          <p:spPr>
            <a:xfrm>
              <a:off x="3633"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167503"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txBox="1"/>
            <p:nvPr/>
          </p:nvSpPr>
          <p:spPr>
            <a:xfrm>
              <a:off x="2167503"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Manual Matching</a:t>
              </a:r>
              <a:endParaRPr/>
            </a:p>
          </p:txBody>
        </p:sp>
        <p:sp>
          <p:nvSpPr>
            <p:cNvPr id="139" name="Google Shape;139;p3"/>
            <p:cNvSpPr/>
            <p:nvPr/>
          </p:nvSpPr>
          <p:spPr>
            <a:xfrm>
              <a:off x="273797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p:nvPr/>
          </p:nvSpPr>
          <p:spPr>
            <a:xfrm>
              <a:off x="285897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2</a:t>
              </a:r>
              <a:endParaRPr/>
            </a:p>
          </p:txBody>
        </p:sp>
        <p:sp>
          <p:nvSpPr>
            <p:cNvPr id="141" name="Google Shape;141;p3"/>
            <p:cNvSpPr/>
            <p:nvPr/>
          </p:nvSpPr>
          <p:spPr>
            <a:xfrm>
              <a:off x="2167503"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33137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p:nvPr/>
          </p:nvSpPr>
          <p:spPr>
            <a:xfrm>
              <a:off x="433137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Exception Handling</a:t>
              </a:r>
              <a:endParaRPr/>
            </a:p>
          </p:txBody>
        </p:sp>
        <p:sp>
          <p:nvSpPr>
            <p:cNvPr id="144" name="Google Shape;144;p3"/>
            <p:cNvSpPr/>
            <p:nvPr/>
          </p:nvSpPr>
          <p:spPr>
            <a:xfrm>
              <a:off x="490184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txBox="1"/>
            <p:nvPr/>
          </p:nvSpPr>
          <p:spPr>
            <a:xfrm>
              <a:off x="502284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3</a:t>
              </a:r>
              <a:endParaRPr/>
            </a:p>
          </p:txBody>
        </p:sp>
        <p:sp>
          <p:nvSpPr>
            <p:cNvPr id="146" name="Google Shape;146;p3"/>
            <p:cNvSpPr/>
            <p:nvPr/>
          </p:nvSpPr>
          <p:spPr>
            <a:xfrm>
              <a:off x="433137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49524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649524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Variance Analysis/Research</a:t>
              </a:r>
              <a:endParaRPr/>
            </a:p>
          </p:txBody>
        </p:sp>
        <p:sp>
          <p:nvSpPr>
            <p:cNvPr id="149" name="Google Shape;149;p3"/>
            <p:cNvSpPr/>
            <p:nvPr/>
          </p:nvSpPr>
          <p:spPr>
            <a:xfrm>
              <a:off x="706571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txBox="1"/>
            <p:nvPr/>
          </p:nvSpPr>
          <p:spPr>
            <a:xfrm>
              <a:off x="718671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4</a:t>
              </a:r>
              <a:endParaRPr/>
            </a:p>
          </p:txBody>
        </p:sp>
        <p:sp>
          <p:nvSpPr>
            <p:cNvPr id="151" name="Google Shape;151;p3"/>
            <p:cNvSpPr/>
            <p:nvPr/>
          </p:nvSpPr>
          <p:spPr>
            <a:xfrm>
              <a:off x="649524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65911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txBox="1"/>
            <p:nvPr/>
          </p:nvSpPr>
          <p:spPr>
            <a:xfrm>
              <a:off x="865911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dirty="0">
                  <a:solidFill>
                    <a:schemeClr val="dk1"/>
                  </a:solidFill>
                  <a:latin typeface="Lustria"/>
                  <a:ea typeface="Lustria"/>
                  <a:cs typeface="Lustria"/>
                  <a:sym typeface="Lustria"/>
                </a:rPr>
                <a:t>Mitigation/Solution for Variance</a:t>
              </a:r>
              <a:endParaRPr dirty="0"/>
            </a:p>
          </p:txBody>
        </p:sp>
        <p:sp>
          <p:nvSpPr>
            <p:cNvPr id="154" name="Google Shape;154;p3"/>
            <p:cNvSpPr/>
            <p:nvPr/>
          </p:nvSpPr>
          <p:spPr>
            <a:xfrm>
              <a:off x="922958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txBox="1"/>
            <p:nvPr/>
          </p:nvSpPr>
          <p:spPr>
            <a:xfrm>
              <a:off x="935058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5</a:t>
              </a:r>
              <a:endParaRPr/>
            </a:p>
          </p:txBody>
        </p:sp>
        <p:sp>
          <p:nvSpPr>
            <p:cNvPr id="156" name="Google Shape;156;p3"/>
            <p:cNvSpPr/>
            <p:nvPr/>
          </p:nvSpPr>
          <p:spPr>
            <a:xfrm>
              <a:off x="865911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txBox="1"/>
          <p:nvPr/>
        </p:nvSpPr>
        <p:spPr>
          <a:xfrm>
            <a:off x="4686928" y="5942052"/>
            <a:ext cx="23448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sng" strike="noStrike" cap="none" dirty="0">
                <a:solidFill>
                  <a:srgbClr val="6C415A"/>
                </a:solidFill>
                <a:latin typeface="Lustria"/>
                <a:ea typeface="Lustria"/>
                <a:cs typeface="Lustria"/>
                <a:sym typeface="Lustria"/>
                <a:hlinkClick r:id="rId3">
                  <a:extLst>
                    <a:ext uri="{A12FA001-AC4F-418D-AE19-62706E023703}">
                      <ahyp:hlinkClr xmlns:ahyp="http://schemas.microsoft.com/office/drawing/2018/hyperlinkcolor" val="tx"/>
                    </a:ext>
                  </a:extLst>
                </a:hlinkClick>
              </a:rPr>
              <a:t>Credit Card Reconciliation</a:t>
            </a:r>
            <a:endParaRPr sz="1200" dirty="0">
              <a:solidFill>
                <a:srgbClr val="6C415A"/>
              </a:solidFill>
              <a:latin typeface="Lustria"/>
              <a:ea typeface="Lustria"/>
              <a:cs typeface="Lustria"/>
              <a:sym typeface="Lustria"/>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cxnSp>
        <p:nvCxnSpPr>
          <p:cNvPr id="163" name="Google Shape;163;p4"/>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164" name="Google Shape;164;p4"/>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165" name="Google Shape;16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166" name="Google Shape;166;p4" descr="Person hurdling on track"/>
          <p:cNvPicPr preferRelativeResize="0">
            <a:picLocks noGrp="1"/>
          </p:cNvPicPr>
          <p:nvPr>
            <p:ph type="body" idx="1"/>
          </p:nvPr>
        </p:nvPicPr>
        <p:blipFill rotWithShape="1">
          <a:blip r:embed="rId3">
            <a:alphaModFix/>
          </a:blip>
          <a:srcRect l="19360" r="25290" b="-1"/>
          <a:stretch/>
        </p:blipFill>
        <p:spPr>
          <a:xfrm>
            <a:off x="20" y="10"/>
            <a:ext cx="5686740" cy="6857990"/>
          </a:xfrm>
          <a:prstGeom prst="rect">
            <a:avLst/>
          </a:prstGeom>
          <a:noFill/>
          <a:ln>
            <a:noFill/>
          </a:ln>
        </p:spPr>
      </p:pic>
      <p:sp>
        <p:nvSpPr>
          <p:cNvPr id="167" name="Google Shape;167;p4"/>
          <p:cNvSpPr txBox="1">
            <a:spLocks noGrp="1"/>
          </p:cNvSpPr>
          <p:nvPr>
            <p:ph type="title"/>
          </p:nvPr>
        </p:nvSpPr>
        <p:spPr>
          <a:xfrm>
            <a:off x="6284749" y="909638"/>
            <a:ext cx="5201121" cy="1318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Open Sans"/>
              <a:buNone/>
            </a:pPr>
            <a:r>
              <a:rPr lang="en-US" sz="2800"/>
              <a:t>NAVIGATING THE ROAD TO AUTOMATION: POTENTIAL CHALLENGES</a:t>
            </a:r>
            <a:endParaRPr/>
          </a:p>
        </p:txBody>
      </p:sp>
      <p:sp>
        <p:nvSpPr>
          <p:cNvPr id="168" name="Google Shape;168;p4"/>
          <p:cNvSpPr txBox="1">
            <a:spLocks noGrp="1"/>
          </p:cNvSpPr>
          <p:nvPr>
            <p:ph type="body" idx="2"/>
          </p:nvPr>
        </p:nvSpPr>
        <p:spPr>
          <a:xfrm>
            <a:off x="6284748" y="2587225"/>
            <a:ext cx="5201121" cy="393192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600"/>
              <a:buNone/>
            </a:pPr>
            <a:r>
              <a:rPr lang="en-US" b="1"/>
              <a:t>Challenges</a:t>
            </a:r>
            <a:endParaRPr/>
          </a:p>
          <a:p>
            <a:pPr marL="285750" lvl="0" indent="-228600" algn="l" rtl="0">
              <a:lnSpc>
                <a:spcPct val="110000"/>
              </a:lnSpc>
              <a:spcBef>
                <a:spcPts val="1000"/>
              </a:spcBef>
              <a:spcAft>
                <a:spcPts val="0"/>
              </a:spcAft>
              <a:buClr>
                <a:schemeClr val="dk1"/>
              </a:buClr>
              <a:buSzPts val="1600"/>
              <a:buFont typeface="Arial"/>
              <a:buChar char="•"/>
            </a:pPr>
            <a:r>
              <a:rPr lang="en-US"/>
              <a:t>Security and Compliance</a:t>
            </a:r>
            <a:endParaRPr/>
          </a:p>
          <a:p>
            <a:pPr marL="285750" lvl="0" indent="-228600" algn="l" rtl="0">
              <a:lnSpc>
                <a:spcPct val="110000"/>
              </a:lnSpc>
              <a:spcBef>
                <a:spcPts val="1000"/>
              </a:spcBef>
              <a:spcAft>
                <a:spcPts val="0"/>
              </a:spcAft>
              <a:buClr>
                <a:schemeClr val="dk1"/>
              </a:buClr>
              <a:buSzPts val="1600"/>
              <a:buFont typeface="Arial"/>
              <a:buChar char="•"/>
            </a:pPr>
            <a:r>
              <a:rPr lang="en-US"/>
              <a:t>Data Quality </a:t>
            </a:r>
            <a:r>
              <a:rPr lang="en-US" sz="1400"/>
              <a:t>(inconsistent format/incomplete data)</a:t>
            </a:r>
            <a:endParaRPr/>
          </a:p>
          <a:p>
            <a:pPr marL="285750" lvl="0" indent="-228600" algn="l" rtl="0">
              <a:lnSpc>
                <a:spcPct val="110000"/>
              </a:lnSpc>
              <a:spcBef>
                <a:spcPts val="1000"/>
              </a:spcBef>
              <a:spcAft>
                <a:spcPts val="0"/>
              </a:spcAft>
              <a:buClr>
                <a:schemeClr val="dk1"/>
              </a:buClr>
              <a:buSzPts val="1600"/>
              <a:buFont typeface="Arial"/>
              <a:buChar char="•"/>
            </a:pPr>
            <a:r>
              <a:rPr lang="en-US"/>
              <a:t>Proper Cleaning and EDA</a:t>
            </a:r>
            <a:endParaRPr/>
          </a:p>
          <a:p>
            <a:pPr marL="285750" lvl="0" indent="-228600" algn="l" rtl="0">
              <a:lnSpc>
                <a:spcPct val="110000"/>
              </a:lnSpc>
              <a:spcBef>
                <a:spcPts val="1000"/>
              </a:spcBef>
              <a:spcAft>
                <a:spcPts val="0"/>
              </a:spcAft>
              <a:buClr>
                <a:schemeClr val="dk1"/>
              </a:buClr>
              <a:buSzPts val="1600"/>
              <a:buFont typeface="Arial"/>
              <a:buChar char="•"/>
            </a:pPr>
            <a:r>
              <a:rPr lang="en-US"/>
              <a:t>Integration</a:t>
            </a:r>
            <a:endParaRPr/>
          </a:p>
          <a:p>
            <a:pPr marL="285750" lvl="0" indent="-228600" algn="l" rtl="0">
              <a:lnSpc>
                <a:spcPct val="110000"/>
              </a:lnSpc>
              <a:spcBef>
                <a:spcPts val="1000"/>
              </a:spcBef>
              <a:spcAft>
                <a:spcPts val="0"/>
              </a:spcAft>
              <a:buClr>
                <a:schemeClr val="dk1"/>
              </a:buClr>
              <a:buSzPts val="1600"/>
              <a:buFont typeface="Arial"/>
              <a:buChar char="•"/>
            </a:pPr>
            <a:r>
              <a:rPr lang="en-US"/>
              <a:t>Iterations and various types of algorithms to best suit the project goal</a:t>
            </a:r>
            <a:endParaRPr/>
          </a:p>
          <a:p>
            <a:pPr marL="285750" lvl="0" indent="-228600" algn="l" rtl="0">
              <a:lnSpc>
                <a:spcPct val="110000"/>
              </a:lnSpc>
              <a:spcBef>
                <a:spcPts val="1000"/>
              </a:spcBef>
              <a:spcAft>
                <a:spcPts val="0"/>
              </a:spcAft>
              <a:buClr>
                <a:schemeClr val="dk1"/>
              </a:buClr>
              <a:buSzPts val="1600"/>
              <a:buFont typeface="Arial"/>
              <a:buChar char="•"/>
            </a:pPr>
            <a:r>
              <a:rPr lang="en-US"/>
              <a:t>Exception Handling </a:t>
            </a:r>
            <a:r>
              <a:rPr lang="en-US" sz="1400"/>
              <a:t>(robust handling of unmatched transactions)</a:t>
            </a:r>
            <a:endParaRPr/>
          </a:p>
          <a:p>
            <a:pPr marL="285750" lvl="0" indent="-228600" algn="l" rtl="0">
              <a:lnSpc>
                <a:spcPct val="110000"/>
              </a:lnSpc>
              <a:spcBef>
                <a:spcPts val="1000"/>
              </a:spcBef>
              <a:spcAft>
                <a:spcPts val="0"/>
              </a:spcAft>
              <a:buClr>
                <a:schemeClr val="dk1"/>
              </a:buClr>
              <a:buSzPts val="1600"/>
              <a:buFont typeface="Arial"/>
              <a:buChar char="•"/>
            </a:pPr>
            <a:r>
              <a:rPr lang="en-US"/>
              <a:t>Fine Tuning</a:t>
            </a:r>
            <a:endParaRPr/>
          </a:p>
          <a:p>
            <a:pPr marL="0" lvl="0" indent="101600" algn="l" rtl="0">
              <a:lnSpc>
                <a:spcPct val="110000"/>
              </a:lnSpc>
              <a:spcBef>
                <a:spcPts val="1000"/>
              </a:spcBef>
              <a:spcAft>
                <a:spcPts val="0"/>
              </a:spcAft>
              <a:buClr>
                <a:schemeClr val="dk1"/>
              </a:buClr>
              <a:buSzPts val="1600"/>
              <a:buFont typeface="Arial"/>
              <a:buNone/>
            </a:pPr>
            <a:endParaRPr/>
          </a:p>
        </p:txBody>
      </p:sp>
      <p:cxnSp>
        <p:nvCxnSpPr>
          <p:cNvPr id="169" name="Google Shape;169;p4"/>
          <p:cNvCxnSpPr/>
          <p:nvPr/>
        </p:nvCxnSpPr>
        <p:spPr>
          <a:xfrm>
            <a:off x="6422739" y="722376"/>
            <a:ext cx="16002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04088" y="1069848"/>
            <a:ext cx="4093599" cy="131673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Open Sans"/>
              <a:buNone/>
            </a:pPr>
            <a:r>
              <a:rPr lang="en-US"/>
              <a:t>THE ENGINE OF AUTOMATION: DATA SCIENCE AT WORK</a:t>
            </a:r>
            <a:endParaRPr/>
          </a:p>
        </p:txBody>
      </p:sp>
      <p:grpSp>
        <p:nvGrpSpPr>
          <p:cNvPr id="176" name="Google Shape;176;p5"/>
          <p:cNvGrpSpPr/>
          <p:nvPr/>
        </p:nvGrpSpPr>
        <p:grpSpPr>
          <a:xfrm>
            <a:off x="5183188" y="1116052"/>
            <a:ext cx="6304723" cy="4849787"/>
            <a:chOff x="0" y="46077"/>
            <a:chExt cx="6304723" cy="4849787"/>
          </a:xfrm>
        </p:grpSpPr>
        <p:sp>
          <p:nvSpPr>
            <p:cNvPr id="177" name="Google Shape;177;p5"/>
            <p:cNvSpPr/>
            <p:nvPr/>
          </p:nvSpPr>
          <p:spPr>
            <a:xfrm>
              <a:off x="3908928" y="3343932"/>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txBox="1"/>
            <p:nvPr/>
          </p:nvSpPr>
          <p:spPr>
            <a:xfrm>
              <a:off x="4661758" y="3766006"/>
              <a:ext cx="1608874" cy="1095767"/>
            </a:xfrm>
            <a:prstGeom prst="rect">
              <a:avLst/>
            </a:prstGeom>
            <a:noFill/>
            <a:ln>
              <a:noFill/>
            </a:ln>
          </p:spPr>
          <p:txBody>
            <a:bodyPr spcFirstLastPara="1" wrap="square" lIns="60950" tIns="60950" rIns="60950" bIns="60950" anchor="t" anchorCtr="0">
              <a:noAutofit/>
            </a:bodyPr>
            <a:lstStyle/>
            <a:p>
              <a:pPr marL="171450" marR="0" lvl="1" indent="-171450" algn="r" rtl="0">
                <a:lnSpc>
                  <a:spcPct val="90000"/>
                </a:lnSpc>
                <a:spcBef>
                  <a:spcPts val="0"/>
                </a:spcBef>
                <a:spcAft>
                  <a:spcPts val="0"/>
                </a:spcAft>
                <a:buClr>
                  <a:schemeClr val="dk1"/>
                </a:buClr>
                <a:buSzPts val="1600"/>
                <a:buFont typeface="Lustria"/>
                <a:buChar char="•"/>
              </a:pPr>
              <a:r>
                <a:rPr lang="en-US" sz="1600" b="0" i="0" u="none" strike="noStrike" cap="none" dirty="0">
                  <a:solidFill>
                    <a:schemeClr val="dk1"/>
                  </a:solidFill>
                  <a:latin typeface="Lustria"/>
                  <a:ea typeface="Lustria"/>
                  <a:cs typeface="Lustria"/>
                  <a:sym typeface="Lustria"/>
                </a:rPr>
                <a:t>Matching Logic</a:t>
              </a:r>
              <a:endParaRPr dirty="0"/>
            </a:p>
          </p:txBody>
        </p:sp>
        <p:sp>
          <p:nvSpPr>
            <p:cNvPr id="179" name="Google Shape;179;p5"/>
            <p:cNvSpPr/>
            <p:nvPr/>
          </p:nvSpPr>
          <p:spPr>
            <a:xfrm>
              <a:off x="0" y="3343932"/>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txBox="1"/>
            <p:nvPr/>
          </p:nvSpPr>
          <p:spPr>
            <a:xfrm>
              <a:off x="34091" y="3766006"/>
              <a:ext cx="1608874" cy="1095767"/>
            </a:xfrm>
            <a:prstGeom prst="rect">
              <a:avLst/>
            </a:prstGeom>
            <a:noFill/>
            <a:ln>
              <a:noFill/>
            </a:ln>
          </p:spPr>
          <p:txBody>
            <a:bodyPr spcFirstLastPara="1" wrap="square" lIns="60950" tIns="60950" rIns="60950" bIns="60950" anchor="t" anchorCtr="0">
              <a:noAutofit/>
            </a:bodyPr>
            <a:lstStyle/>
            <a:p>
              <a:pPr marL="171450" marR="0" lvl="1" indent="-171450" algn="ctr" rtl="0">
                <a:lnSpc>
                  <a:spcPct val="90000"/>
                </a:lnSpc>
                <a:spcBef>
                  <a:spcPts val="0"/>
                </a:spcBef>
                <a:spcAft>
                  <a:spcPts val="0"/>
                </a:spcAft>
                <a:buClr>
                  <a:schemeClr val="dk1"/>
                </a:buClr>
                <a:buSzPts val="1600"/>
                <a:buFont typeface="Lustria"/>
                <a:buChar char="•"/>
              </a:pPr>
              <a:r>
                <a:rPr lang="en-US" sz="1600" b="0" i="0" u="none" strike="noStrike" cap="none">
                  <a:solidFill>
                    <a:schemeClr val="dk1"/>
                  </a:solidFill>
                  <a:latin typeface="Lustria"/>
                  <a:ea typeface="Lustria"/>
                  <a:cs typeface="Lustria"/>
                  <a:sym typeface="Lustria"/>
                </a:rPr>
                <a:t>Iterative Process</a:t>
              </a:r>
              <a:endParaRPr sz="1600" b="0" i="0" u="none" strike="noStrike" cap="none">
                <a:solidFill>
                  <a:schemeClr val="dk1"/>
                </a:solidFill>
                <a:latin typeface="Lustria"/>
                <a:ea typeface="Lustria"/>
                <a:cs typeface="Lustria"/>
                <a:sym typeface="Lustria"/>
              </a:endParaRPr>
            </a:p>
          </p:txBody>
        </p:sp>
        <p:sp>
          <p:nvSpPr>
            <p:cNvPr id="181" name="Google Shape;181;p5"/>
            <p:cNvSpPr/>
            <p:nvPr/>
          </p:nvSpPr>
          <p:spPr>
            <a:xfrm>
              <a:off x="3908928" y="46077"/>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txBox="1"/>
            <p:nvPr/>
          </p:nvSpPr>
          <p:spPr>
            <a:xfrm>
              <a:off x="4661758" y="80168"/>
              <a:ext cx="1608874" cy="1095767"/>
            </a:xfrm>
            <a:prstGeom prst="rect">
              <a:avLst/>
            </a:prstGeom>
            <a:noFill/>
            <a:ln>
              <a:noFill/>
            </a:ln>
          </p:spPr>
          <p:txBody>
            <a:bodyPr spcFirstLastPara="1" wrap="square" lIns="60950" tIns="60950" rIns="60950" bIns="60950" anchor="t" anchorCtr="0">
              <a:noAutofit/>
            </a:bodyPr>
            <a:lstStyle/>
            <a:p>
              <a:pPr marL="171450" marR="0" lvl="1" indent="-171450" algn="l" rtl="0">
                <a:lnSpc>
                  <a:spcPct val="90000"/>
                </a:lnSpc>
                <a:spcBef>
                  <a:spcPts val="0"/>
                </a:spcBef>
                <a:spcAft>
                  <a:spcPts val="0"/>
                </a:spcAft>
                <a:buClr>
                  <a:schemeClr val="dk1"/>
                </a:buClr>
                <a:buSzPts val="1600"/>
                <a:buFont typeface="Lustria"/>
                <a:buChar char="•"/>
              </a:pPr>
              <a:r>
                <a:rPr lang="en-US" sz="1600" b="0" i="0" u="none" strike="noStrike" cap="none">
                  <a:solidFill>
                    <a:schemeClr val="dk1"/>
                  </a:solidFill>
                  <a:latin typeface="Lustria"/>
                  <a:ea typeface="Lustria"/>
                  <a:cs typeface="Lustria"/>
                  <a:sym typeface="Lustria"/>
                </a:rPr>
                <a:t>Cleaning and EDA</a:t>
              </a:r>
              <a:endParaRPr/>
            </a:p>
          </p:txBody>
        </p:sp>
        <p:sp>
          <p:nvSpPr>
            <p:cNvPr id="183" name="Google Shape;183;p5"/>
            <p:cNvSpPr/>
            <p:nvPr/>
          </p:nvSpPr>
          <p:spPr>
            <a:xfrm>
              <a:off x="0" y="46077"/>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txBox="1"/>
            <p:nvPr/>
          </p:nvSpPr>
          <p:spPr>
            <a:xfrm>
              <a:off x="34091" y="80168"/>
              <a:ext cx="1608874" cy="1438945"/>
            </a:xfrm>
            <a:prstGeom prst="rect">
              <a:avLst/>
            </a:prstGeom>
            <a:noFill/>
            <a:ln>
              <a:noFill/>
            </a:ln>
          </p:spPr>
          <p:txBody>
            <a:bodyPr spcFirstLastPara="1" wrap="square" lIns="53325" tIns="53325" rIns="53325" bIns="53325" anchor="t" anchorCtr="0">
              <a:noAutofit/>
            </a:bodyPr>
            <a:lstStyle/>
            <a:p>
              <a:pPr marL="114300" marR="0" lvl="1" indent="-114300" algn="l" rtl="0">
                <a:lnSpc>
                  <a:spcPct val="90000"/>
                </a:lnSpc>
                <a:spcBef>
                  <a:spcPts val="0"/>
                </a:spcBef>
                <a:spcAft>
                  <a:spcPts val="0"/>
                </a:spcAft>
                <a:buClr>
                  <a:schemeClr val="dk1"/>
                </a:buClr>
                <a:buSzPts val="1400"/>
                <a:buFont typeface="Lustria"/>
                <a:buChar char="•"/>
              </a:pPr>
              <a:r>
                <a:rPr lang="en-US" sz="1400" b="0" i="0" u="none" strike="noStrike" cap="none" dirty="0">
                  <a:solidFill>
                    <a:schemeClr val="dk1"/>
                  </a:solidFill>
                  <a:latin typeface="Lustria"/>
                  <a:ea typeface="Lustria"/>
                  <a:cs typeface="Lustria"/>
                  <a:sym typeface="Lustria"/>
                </a:rPr>
                <a:t>Athena:  MicroStrategy, Oracle Database Report</a:t>
              </a:r>
              <a:endParaRPr dirty="0"/>
            </a:p>
            <a:p>
              <a:pPr marL="114300" marR="0" lvl="1" indent="-25400" algn="l" rtl="0">
                <a:lnSpc>
                  <a:spcPct val="90000"/>
                </a:lnSpc>
                <a:spcBef>
                  <a:spcPts val="210"/>
                </a:spcBef>
                <a:spcAft>
                  <a:spcPts val="0"/>
                </a:spcAft>
                <a:buClr>
                  <a:schemeClr val="dk1"/>
                </a:buClr>
                <a:buSzPts val="1400"/>
                <a:buFont typeface="Lustria"/>
                <a:buNone/>
              </a:pPr>
              <a:endParaRPr sz="1400" b="0" i="0" u="none" strike="noStrike" cap="none" dirty="0">
                <a:solidFill>
                  <a:schemeClr val="dk1"/>
                </a:solidFill>
                <a:latin typeface="Lustria"/>
                <a:ea typeface="Lustria"/>
                <a:cs typeface="Lustria"/>
                <a:sym typeface="Lustria"/>
              </a:endParaRPr>
            </a:p>
            <a:p>
              <a:pPr marL="114300" marR="0" lvl="1" indent="-114300" algn="l" rtl="0">
                <a:lnSpc>
                  <a:spcPct val="90000"/>
                </a:lnSpc>
                <a:spcBef>
                  <a:spcPts val="210"/>
                </a:spcBef>
                <a:spcAft>
                  <a:spcPts val="0"/>
                </a:spcAft>
                <a:buClr>
                  <a:schemeClr val="dk1"/>
                </a:buClr>
                <a:buSzPts val="1400"/>
                <a:buFont typeface="Lustria"/>
                <a:buChar char="•"/>
              </a:pPr>
              <a:r>
                <a:rPr lang="en-US" sz="1400" b="0" i="0" u="none" strike="noStrike" cap="none" dirty="0">
                  <a:solidFill>
                    <a:schemeClr val="dk1"/>
                  </a:solidFill>
                  <a:latin typeface="Lustria"/>
                  <a:ea typeface="Lustria"/>
                  <a:cs typeface="Lustria"/>
                  <a:sym typeface="Lustria"/>
                </a:rPr>
                <a:t>Wells Fargo Bank Statement</a:t>
              </a:r>
              <a:endParaRPr dirty="0"/>
            </a:p>
          </p:txBody>
        </p:sp>
        <p:sp>
          <p:nvSpPr>
            <p:cNvPr id="185" name="Google Shape;185;p5"/>
            <p:cNvSpPr/>
            <p:nvPr/>
          </p:nvSpPr>
          <p:spPr>
            <a:xfrm>
              <a:off x="1003906" y="322515"/>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txBox="1"/>
            <p:nvPr/>
          </p:nvSpPr>
          <p:spPr>
            <a:xfrm>
              <a:off x="1618969" y="937578"/>
              <a:ext cx="1484895"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Data Collection</a:t>
              </a:r>
              <a:endParaRPr dirty="0"/>
            </a:p>
          </p:txBody>
        </p:sp>
        <p:sp>
          <p:nvSpPr>
            <p:cNvPr id="187" name="Google Shape;187;p5"/>
            <p:cNvSpPr/>
            <p:nvPr/>
          </p:nvSpPr>
          <p:spPr>
            <a:xfrm rot="5400000">
              <a:off x="3200859" y="322515"/>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txBox="1"/>
            <p:nvPr/>
          </p:nvSpPr>
          <p:spPr>
            <a:xfrm>
              <a:off x="3200859" y="937578"/>
              <a:ext cx="1827157"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Data Preprocessing</a:t>
              </a:r>
              <a:endParaRPr sz="1600" dirty="0">
                <a:solidFill>
                  <a:schemeClr val="dk1"/>
                </a:solidFill>
                <a:latin typeface="Lustria"/>
                <a:ea typeface="Lustria"/>
                <a:cs typeface="Lustria"/>
                <a:sym typeface="Lustria"/>
              </a:endParaRPr>
            </a:p>
          </p:txBody>
        </p:sp>
        <p:sp>
          <p:nvSpPr>
            <p:cNvPr id="189" name="Google Shape;189;p5"/>
            <p:cNvSpPr/>
            <p:nvPr/>
          </p:nvSpPr>
          <p:spPr>
            <a:xfrm rot="10800000">
              <a:off x="3200859" y="2519468"/>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txBox="1"/>
            <p:nvPr/>
          </p:nvSpPr>
          <p:spPr>
            <a:xfrm>
              <a:off x="3200859" y="2519468"/>
              <a:ext cx="2005657"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a:solidFill>
                    <a:schemeClr val="dk1"/>
                  </a:solidFill>
                  <a:latin typeface="Lustria"/>
                  <a:ea typeface="Lustria"/>
                  <a:cs typeface="Lustria"/>
                  <a:sym typeface="Lustria"/>
                </a:rPr>
                <a:t>Algorithm Selection</a:t>
              </a:r>
              <a:endParaRPr sz="1600">
                <a:solidFill>
                  <a:schemeClr val="dk1"/>
                </a:solidFill>
                <a:latin typeface="Lustria"/>
                <a:ea typeface="Lustria"/>
                <a:cs typeface="Lustria"/>
                <a:sym typeface="Lustria"/>
              </a:endParaRPr>
            </a:p>
          </p:txBody>
        </p:sp>
        <p:sp>
          <p:nvSpPr>
            <p:cNvPr id="191" name="Google Shape;191;p5"/>
            <p:cNvSpPr/>
            <p:nvPr/>
          </p:nvSpPr>
          <p:spPr>
            <a:xfrm rot="-5400000">
              <a:off x="1003906" y="2519468"/>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txBox="1"/>
            <p:nvPr/>
          </p:nvSpPr>
          <p:spPr>
            <a:xfrm>
              <a:off x="1127633" y="2519468"/>
              <a:ext cx="1976232"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Model Development &amp; Training</a:t>
              </a:r>
              <a:endParaRPr sz="1600" dirty="0">
                <a:solidFill>
                  <a:schemeClr val="dk1"/>
                </a:solidFill>
                <a:latin typeface="Lustria"/>
                <a:ea typeface="Lustria"/>
                <a:cs typeface="Lustria"/>
                <a:sym typeface="Lustria"/>
              </a:endParaRPr>
            </a:p>
          </p:txBody>
        </p:sp>
        <p:sp>
          <p:nvSpPr>
            <p:cNvPr id="193" name="Google Shape;193;p5"/>
            <p:cNvSpPr/>
            <p:nvPr/>
          </p:nvSpPr>
          <p:spPr>
            <a:xfrm>
              <a:off x="2789840" y="2034490"/>
              <a:ext cx="725043" cy="630472"/>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gradFill>
              <a:gsLst>
                <a:gs pos="0">
                  <a:srgbClr val="DED8DB"/>
                </a:gs>
                <a:gs pos="50000">
                  <a:srgbClr val="D5CDD2"/>
                </a:gs>
                <a:gs pos="100000">
                  <a:srgbClr val="D0C7CC"/>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10800000">
              <a:off x="2789840" y="2276979"/>
              <a:ext cx="725043" cy="630472"/>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gradFill>
              <a:gsLst>
                <a:gs pos="0">
                  <a:srgbClr val="DED8DB"/>
                </a:gs>
                <a:gs pos="50000">
                  <a:srgbClr val="D5CDD2"/>
                </a:gs>
                <a:gs pos="100000">
                  <a:srgbClr val="D0C7CC"/>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5"/>
          <p:cNvSpPr txBox="1">
            <a:spLocks noGrp="1"/>
          </p:cNvSpPr>
          <p:nvPr>
            <p:ph type="body" idx="2"/>
          </p:nvPr>
        </p:nvSpPr>
        <p:spPr>
          <a:xfrm>
            <a:off x="704088" y="3492448"/>
            <a:ext cx="4093599" cy="2630056"/>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dk1"/>
              </a:buClr>
              <a:buSzPts val="1600"/>
              <a:buNone/>
            </a:pPr>
            <a:r>
              <a:rPr lang="en-US" b="1" i="1" dirty="0"/>
              <a:t>Among the iterative process other algorithms experimented:</a:t>
            </a:r>
            <a:endParaRPr dirty="0"/>
          </a:p>
          <a:p>
            <a:pPr marL="285750" lvl="0" indent="-285750" algn="l" rtl="0">
              <a:lnSpc>
                <a:spcPct val="110000"/>
              </a:lnSpc>
              <a:spcBef>
                <a:spcPts val="1000"/>
              </a:spcBef>
              <a:spcAft>
                <a:spcPts val="0"/>
              </a:spcAft>
              <a:buClr>
                <a:schemeClr val="dk1"/>
              </a:buClr>
              <a:buSzPts val="1500"/>
              <a:buFont typeface="Arial"/>
              <a:buChar char="•"/>
            </a:pPr>
            <a:r>
              <a:rPr lang="en-US" sz="1500" dirty="0"/>
              <a:t>Fuzzy matching </a:t>
            </a:r>
          </a:p>
          <a:p>
            <a:pPr marL="285750" lvl="0" indent="-285750" algn="l" rtl="0">
              <a:lnSpc>
                <a:spcPct val="110000"/>
              </a:lnSpc>
              <a:spcBef>
                <a:spcPts val="1000"/>
              </a:spcBef>
              <a:spcAft>
                <a:spcPts val="0"/>
              </a:spcAft>
              <a:buClr>
                <a:schemeClr val="dk1"/>
              </a:buClr>
              <a:buSzPts val="1500"/>
              <a:buFont typeface="Arial"/>
              <a:buChar char="•"/>
            </a:pPr>
            <a:r>
              <a:rPr lang="en-US" sz="1500" u="sng" dirty="0">
                <a:solidFill>
                  <a:schemeClr val="hlink"/>
                </a:solidFill>
                <a:hlinkClick r:id="rId3"/>
              </a:rPr>
              <a:t>Branch and bound</a:t>
            </a:r>
            <a:endParaRPr lang="en-US" sz="1500" u="sng" dirty="0">
              <a:solidFill>
                <a:schemeClr val="hlink"/>
              </a:solidFill>
            </a:endParaRP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Random Forest</a:t>
            </a: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K Means Clustering</a:t>
            </a: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TF-IDF Vectorization</a:t>
            </a:r>
          </a:p>
          <a:p>
            <a:pPr marL="285750" lvl="0" indent="-285750" algn="l" rtl="0">
              <a:lnSpc>
                <a:spcPct val="110000"/>
              </a:lnSpc>
              <a:spcBef>
                <a:spcPts val="1000"/>
              </a:spcBef>
              <a:spcAft>
                <a:spcPts val="0"/>
              </a:spcAft>
              <a:buClr>
                <a:schemeClr val="dk1"/>
              </a:buClr>
              <a:buSzPts val="1500"/>
              <a:buFont typeface="Arial"/>
              <a:buChar char="•"/>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704087" y="929147"/>
            <a:ext cx="10689336" cy="7984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TWO STEP MATCHING STRATEGY</a:t>
            </a:r>
            <a:endParaRPr/>
          </a:p>
        </p:txBody>
      </p:sp>
      <p:sp>
        <p:nvSpPr>
          <p:cNvPr id="202" name="Google Shape;202;p6"/>
          <p:cNvSpPr txBox="1">
            <a:spLocks noGrp="1"/>
          </p:cNvSpPr>
          <p:nvPr>
            <p:ph type="body" idx="1"/>
          </p:nvPr>
        </p:nvSpPr>
        <p:spPr>
          <a:xfrm>
            <a:off x="704088" y="1756538"/>
            <a:ext cx="5212080" cy="657225"/>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1600"/>
              <a:buNone/>
            </a:pPr>
            <a:r>
              <a:rPr lang="en-US"/>
              <a:t>Iterate through each transaction to find a corresponding match</a:t>
            </a:r>
            <a:endParaRPr/>
          </a:p>
        </p:txBody>
      </p:sp>
      <p:pic>
        <p:nvPicPr>
          <p:cNvPr id="203" name="Google Shape;203;p6"/>
          <p:cNvPicPr preferRelativeResize="0">
            <a:picLocks noGrp="1"/>
          </p:cNvPicPr>
          <p:nvPr>
            <p:ph type="body" idx="2"/>
          </p:nvPr>
        </p:nvPicPr>
        <p:blipFill rotWithShape="1">
          <a:blip r:embed="rId3">
            <a:alphaModFix/>
          </a:blip>
          <a:srcRect/>
          <a:stretch/>
        </p:blipFill>
        <p:spPr>
          <a:xfrm>
            <a:off x="704850" y="2567017"/>
            <a:ext cx="5211763" cy="3271779"/>
          </a:xfrm>
          <a:prstGeom prst="rect">
            <a:avLst/>
          </a:prstGeom>
          <a:noFill/>
          <a:ln>
            <a:noFill/>
          </a:ln>
        </p:spPr>
      </p:pic>
      <p:sp>
        <p:nvSpPr>
          <p:cNvPr id="204" name="Google Shape;204;p6"/>
          <p:cNvSpPr txBox="1">
            <a:spLocks noGrp="1"/>
          </p:cNvSpPr>
          <p:nvPr>
            <p:ph type="body" idx="3"/>
          </p:nvPr>
        </p:nvSpPr>
        <p:spPr>
          <a:xfrm>
            <a:off x="6181344" y="1756538"/>
            <a:ext cx="5212080" cy="657225"/>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1600"/>
              <a:buNone/>
            </a:pPr>
            <a:r>
              <a:rPr lang="en-US"/>
              <a:t>Returns: match_results list</a:t>
            </a:r>
            <a:endParaRPr/>
          </a:p>
        </p:txBody>
      </p:sp>
      <p:pic>
        <p:nvPicPr>
          <p:cNvPr id="205" name="Google Shape;205;p6"/>
          <p:cNvPicPr preferRelativeResize="0">
            <a:picLocks noGrp="1"/>
          </p:cNvPicPr>
          <p:nvPr>
            <p:ph type="body" idx="4"/>
          </p:nvPr>
        </p:nvPicPr>
        <p:blipFill rotWithShape="1">
          <a:blip r:embed="rId4">
            <a:alphaModFix/>
          </a:blip>
          <a:srcRect/>
          <a:stretch/>
        </p:blipFill>
        <p:spPr>
          <a:xfrm>
            <a:off x="6181725" y="2567017"/>
            <a:ext cx="5211763" cy="33618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cxnSp>
        <p:nvCxnSpPr>
          <p:cNvPr id="211" name="Google Shape;211;p7"/>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12" name="Google Shape;212;p7"/>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cxnSp>
        <p:nvCxnSpPr>
          <p:cNvPr id="214" name="Google Shape;214;p7"/>
          <p:cNvCxnSpPr/>
          <p:nvPr/>
        </p:nvCxnSpPr>
        <p:spPr>
          <a:xfrm>
            <a:off x="4851399" y="723900"/>
            <a:ext cx="6515100" cy="0"/>
          </a:xfrm>
          <a:prstGeom prst="straightConnector1">
            <a:avLst/>
          </a:prstGeom>
          <a:noFill/>
          <a:ln w="44450" cap="flat" cmpd="sng">
            <a:solidFill>
              <a:schemeClr val="dk1"/>
            </a:solidFill>
            <a:prstDash val="solid"/>
            <a:miter lim="800000"/>
            <a:headEnd type="none" w="sm" len="sm"/>
            <a:tailEnd type="none" w="sm" len="sm"/>
          </a:ln>
        </p:spPr>
      </p:cxnSp>
      <p:cxnSp>
        <p:nvCxnSpPr>
          <p:cNvPr id="215" name="Google Shape;215;p7"/>
          <p:cNvCxnSpPr/>
          <p:nvPr/>
        </p:nvCxnSpPr>
        <p:spPr>
          <a:xfrm>
            <a:off x="4851399" y="6134100"/>
            <a:ext cx="6515100" cy="0"/>
          </a:xfrm>
          <a:prstGeom prst="straightConnector1">
            <a:avLst/>
          </a:prstGeom>
          <a:noFill/>
          <a:ln w="12700" cap="flat" cmpd="sng">
            <a:solidFill>
              <a:schemeClr val="dk1"/>
            </a:solidFill>
            <a:prstDash val="solid"/>
            <a:miter lim="800000"/>
            <a:headEnd type="none" w="sm" len="sm"/>
            <a:tailEnd type="none" w="sm" len="sm"/>
          </a:ln>
        </p:spPr>
      </p:cxnSp>
      <p:sp>
        <p:nvSpPr>
          <p:cNvPr id="218" name="Google Shape;218;p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dirty="0"/>
              <a:t>MATCHING TRANSACTION RESULTS</a:t>
            </a:r>
            <a:endParaRPr dirty="0"/>
          </a:p>
        </p:txBody>
      </p:sp>
      <p:sp>
        <p:nvSpPr>
          <p:cNvPr id="6" name="Text Placeholder 5">
            <a:extLst>
              <a:ext uri="{FF2B5EF4-FFF2-40B4-BE49-F238E27FC236}">
                <a16:creationId xmlns:a16="http://schemas.microsoft.com/office/drawing/2014/main" id="{E5FA4348-0032-4C38-6C56-1299E39AFD0C}"/>
              </a:ext>
            </a:extLst>
          </p:cNvPr>
          <p:cNvSpPr>
            <a:spLocks noGrp="1"/>
          </p:cNvSpPr>
          <p:nvPr>
            <p:ph type="body" idx="2"/>
          </p:nvPr>
        </p:nvSpPr>
        <p:spPr/>
        <p:txBody>
          <a:bodyPr/>
          <a:lstStyle/>
          <a:p>
            <a:endParaRPr lang="en-US" dirty="0"/>
          </a:p>
        </p:txBody>
      </p:sp>
      <p:sp>
        <p:nvSpPr>
          <p:cNvPr id="7" name="Text Placeholder 6">
            <a:extLst>
              <a:ext uri="{FF2B5EF4-FFF2-40B4-BE49-F238E27FC236}">
                <a16:creationId xmlns:a16="http://schemas.microsoft.com/office/drawing/2014/main" id="{326DB645-109B-8626-DCF3-5238618028C2}"/>
              </a:ext>
            </a:extLst>
          </p:cNvPr>
          <p:cNvSpPr>
            <a:spLocks noGrp="1"/>
          </p:cNvSpPr>
          <p:nvPr>
            <p:ph type="body" idx="3"/>
          </p:nvPr>
        </p:nvSpPr>
        <p:spPr>
          <a:xfrm>
            <a:off x="7248562" y="1493568"/>
            <a:ext cx="4292457" cy="442537"/>
          </a:xfrm>
        </p:spPr>
        <p:txBody>
          <a:bodyPr>
            <a:normAutofit fontScale="92500" lnSpcReduction="20000"/>
          </a:bodyPr>
          <a:lstStyle/>
          <a:p>
            <a:r>
              <a:rPr lang="en-US" dirty="0"/>
              <a:t>After numerous iterations</a:t>
            </a:r>
          </a:p>
        </p:txBody>
      </p:sp>
      <p:pic>
        <p:nvPicPr>
          <p:cNvPr id="5" name="Picture 4">
            <a:extLst>
              <a:ext uri="{FF2B5EF4-FFF2-40B4-BE49-F238E27FC236}">
                <a16:creationId xmlns:a16="http://schemas.microsoft.com/office/drawing/2014/main" id="{9D881A34-5D04-4912-C244-B38D24D2B796}"/>
              </a:ext>
            </a:extLst>
          </p:cNvPr>
          <p:cNvPicPr>
            <a:picLocks noChangeAspect="1"/>
          </p:cNvPicPr>
          <p:nvPr/>
        </p:nvPicPr>
        <p:blipFill>
          <a:blip r:embed="rId3"/>
          <a:stretch>
            <a:fillRect/>
          </a:stretch>
        </p:blipFill>
        <p:spPr>
          <a:xfrm>
            <a:off x="6062239" y="1932844"/>
            <a:ext cx="5457212" cy="4705592"/>
          </a:xfrm>
          <a:prstGeom prst="rect">
            <a:avLst/>
          </a:prstGeom>
        </p:spPr>
      </p:pic>
      <p:pic>
        <p:nvPicPr>
          <p:cNvPr id="10" name="Picture 9" descr="A graph with a bar">
            <a:extLst>
              <a:ext uri="{FF2B5EF4-FFF2-40B4-BE49-F238E27FC236}">
                <a16:creationId xmlns:a16="http://schemas.microsoft.com/office/drawing/2014/main" id="{71EA4845-DA48-0C9A-9D8A-1EEFEBEE7696}"/>
              </a:ext>
            </a:extLst>
          </p:cNvPr>
          <p:cNvPicPr>
            <a:picLocks noChangeAspect="1"/>
          </p:cNvPicPr>
          <p:nvPr/>
        </p:nvPicPr>
        <p:blipFill>
          <a:blip r:embed="rId4"/>
          <a:stretch>
            <a:fillRect/>
          </a:stretch>
        </p:blipFill>
        <p:spPr>
          <a:xfrm>
            <a:off x="702563" y="1828800"/>
            <a:ext cx="5359675" cy="48096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8"/>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FURTHER ANALYSIS </a:t>
            </a:r>
            <a:endParaRPr/>
          </a:p>
        </p:txBody>
      </p:sp>
      <p:sp>
        <p:nvSpPr>
          <p:cNvPr id="2" name="Text Placeholder 1">
            <a:extLst>
              <a:ext uri="{FF2B5EF4-FFF2-40B4-BE49-F238E27FC236}">
                <a16:creationId xmlns:a16="http://schemas.microsoft.com/office/drawing/2014/main" id="{B39F16B6-C5D0-7379-90BB-3FE2D4C096A2}"/>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72E33415-5F2A-C1AF-865E-B8D69EABCE14}"/>
              </a:ext>
            </a:extLst>
          </p:cNvPr>
          <p:cNvSpPr>
            <a:spLocks noGrp="1"/>
          </p:cNvSpPr>
          <p:nvPr>
            <p:ph type="body" idx="2"/>
          </p:nvPr>
        </p:nvSpPr>
        <p:spPr/>
        <p:txBody>
          <a:bodyPr/>
          <a:lstStyle/>
          <a:p>
            <a:endParaRPr lang="en-US" dirty="0"/>
          </a:p>
        </p:txBody>
      </p:sp>
      <p:sp>
        <p:nvSpPr>
          <p:cNvPr id="4" name="Text Placeholder 3">
            <a:extLst>
              <a:ext uri="{FF2B5EF4-FFF2-40B4-BE49-F238E27FC236}">
                <a16:creationId xmlns:a16="http://schemas.microsoft.com/office/drawing/2014/main" id="{45F4FD65-960A-5BB1-021E-27DFD4AF9D96}"/>
              </a:ext>
            </a:extLst>
          </p:cNvPr>
          <p:cNvSpPr>
            <a:spLocks noGrp="1"/>
          </p:cNvSpPr>
          <p:nvPr>
            <p:ph type="body" idx="3"/>
          </p:nvPr>
        </p:nvSpPr>
        <p:spPr/>
        <p:txBody>
          <a:bodyPr/>
          <a:lstStyle/>
          <a:p>
            <a:endParaRPr lang="en-US"/>
          </a:p>
        </p:txBody>
      </p:sp>
      <p:sp>
        <p:nvSpPr>
          <p:cNvPr id="5" name="Text Placeholder 4">
            <a:extLst>
              <a:ext uri="{FF2B5EF4-FFF2-40B4-BE49-F238E27FC236}">
                <a16:creationId xmlns:a16="http://schemas.microsoft.com/office/drawing/2014/main" id="{1032BFDF-624C-99ED-B414-988765346A4F}"/>
              </a:ext>
            </a:extLst>
          </p:cNvPr>
          <p:cNvSpPr>
            <a:spLocks noGrp="1"/>
          </p:cNvSpPr>
          <p:nvPr>
            <p:ph type="body" idx="4"/>
          </p:nvPr>
        </p:nvSpPr>
        <p:spPr/>
        <p:txBody>
          <a:bodyPr/>
          <a:lstStyle/>
          <a:p>
            <a:endParaRPr lang="en-US"/>
          </a:p>
        </p:txBody>
      </p:sp>
      <p:pic>
        <p:nvPicPr>
          <p:cNvPr id="7" name="Picture 6">
            <a:extLst>
              <a:ext uri="{FF2B5EF4-FFF2-40B4-BE49-F238E27FC236}">
                <a16:creationId xmlns:a16="http://schemas.microsoft.com/office/drawing/2014/main" id="{9B5D557E-2F6D-07C8-BCA8-6FD8BEFF3A90}"/>
              </a:ext>
            </a:extLst>
          </p:cNvPr>
          <p:cNvPicPr>
            <a:picLocks noChangeAspect="1"/>
          </p:cNvPicPr>
          <p:nvPr/>
        </p:nvPicPr>
        <p:blipFill>
          <a:blip r:embed="rId3"/>
          <a:stretch>
            <a:fillRect/>
          </a:stretch>
        </p:blipFill>
        <p:spPr>
          <a:xfrm>
            <a:off x="5916168" y="246742"/>
            <a:ext cx="6275832" cy="6611258"/>
          </a:xfrm>
          <a:prstGeom prst="rect">
            <a:avLst/>
          </a:prstGeom>
        </p:spPr>
      </p:pic>
      <p:pic>
        <p:nvPicPr>
          <p:cNvPr id="9" name="Picture 8">
            <a:extLst>
              <a:ext uri="{FF2B5EF4-FFF2-40B4-BE49-F238E27FC236}">
                <a16:creationId xmlns:a16="http://schemas.microsoft.com/office/drawing/2014/main" id="{D1EE7717-23C7-247D-2534-019A9B0CAD6A}"/>
              </a:ext>
            </a:extLst>
          </p:cNvPr>
          <p:cNvPicPr>
            <a:picLocks noChangeAspect="1"/>
          </p:cNvPicPr>
          <p:nvPr/>
        </p:nvPicPr>
        <p:blipFill>
          <a:blip r:embed="rId4"/>
          <a:stretch>
            <a:fillRect/>
          </a:stretch>
        </p:blipFill>
        <p:spPr>
          <a:xfrm>
            <a:off x="0" y="1547506"/>
            <a:ext cx="6010657" cy="53104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cxnSp>
        <p:nvCxnSpPr>
          <p:cNvPr id="235" name="Google Shape;235;p9"/>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36" name="Google Shape;236;p9"/>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237" name="Google Shape;237;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238" name="Google Shape;238;p9" descr="A calculus formula"/>
          <p:cNvPicPr preferRelativeResize="0"/>
          <p:nvPr/>
        </p:nvPicPr>
        <p:blipFill rotWithShape="1">
          <a:blip r:embed="rId3">
            <a:alphaModFix/>
          </a:blip>
          <a:srcRect l="18892" r="24934" b="-2"/>
          <a:stretch/>
        </p:blipFill>
        <p:spPr>
          <a:xfrm>
            <a:off x="6420752" y="-1"/>
            <a:ext cx="5771248" cy="6857999"/>
          </a:xfrm>
          <a:prstGeom prst="rect">
            <a:avLst/>
          </a:prstGeom>
          <a:noFill/>
          <a:ln>
            <a:noFill/>
          </a:ln>
        </p:spPr>
      </p:pic>
      <p:sp>
        <p:nvSpPr>
          <p:cNvPr id="239" name="Google Shape;239;p9"/>
          <p:cNvSpPr txBox="1">
            <a:spLocks noGrp="1"/>
          </p:cNvSpPr>
          <p:nvPr>
            <p:ph type="title"/>
          </p:nvPr>
        </p:nvSpPr>
        <p:spPr>
          <a:xfrm>
            <a:off x="704088" y="914400"/>
            <a:ext cx="5195889" cy="13167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sz="4000"/>
              <a:t>LESSONS LEARNED</a:t>
            </a:r>
            <a:endParaRPr/>
          </a:p>
        </p:txBody>
      </p:sp>
      <p:sp>
        <p:nvSpPr>
          <p:cNvPr id="240" name="Google Shape;240;p9"/>
          <p:cNvSpPr txBox="1">
            <a:spLocks noGrp="1"/>
          </p:cNvSpPr>
          <p:nvPr>
            <p:ph type="body" idx="1"/>
          </p:nvPr>
        </p:nvSpPr>
        <p:spPr>
          <a:xfrm>
            <a:off x="704088" y="2231136"/>
            <a:ext cx="5195889" cy="3931920"/>
          </a:xfrm>
          <a:prstGeom prst="rect">
            <a:avLst/>
          </a:prstGeom>
          <a:noFill/>
          <a:ln>
            <a:noFill/>
          </a:ln>
        </p:spPr>
        <p:txBody>
          <a:bodyPr spcFirstLastPara="1" wrap="square" lIns="91425" tIns="45700" rIns="91425" bIns="45700" anchor="t" anchorCtr="0">
            <a:normAutofit/>
          </a:bodyPr>
          <a:lstStyle/>
          <a:p>
            <a:pPr marL="285750" lvl="0" indent="-228600" algn="l" rtl="0">
              <a:lnSpc>
                <a:spcPct val="110000"/>
              </a:lnSpc>
              <a:spcBef>
                <a:spcPts val="0"/>
              </a:spcBef>
              <a:spcAft>
                <a:spcPts val="0"/>
              </a:spcAft>
              <a:buClr>
                <a:schemeClr val="dk1"/>
              </a:buClr>
              <a:buSzPts val="1600"/>
              <a:buFont typeface="Arial"/>
              <a:buChar char="•"/>
            </a:pPr>
            <a:r>
              <a:rPr lang="en-US"/>
              <a:t>Observations:</a:t>
            </a:r>
            <a:endParaRPr/>
          </a:p>
          <a:p>
            <a:pPr marL="742950" lvl="1" indent="-228600" algn="l" rtl="0">
              <a:lnSpc>
                <a:spcPct val="110000"/>
              </a:lnSpc>
              <a:spcBef>
                <a:spcPts val="500"/>
              </a:spcBef>
              <a:spcAft>
                <a:spcPts val="0"/>
              </a:spcAft>
              <a:buClr>
                <a:schemeClr val="dk1"/>
              </a:buClr>
              <a:buSzPts val="1400"/>
              <a:buFont typeface="Arial"/>
              <a:buChar char="•"/>
            </a:pPr>
            <a:r>
              <a:rPr lang="en-US"/>
              <a:t>Time Processing</a:t>
            </a:r>
            <a:endParaRPr/>
          </a:p>
          <a:p>
            <a:pPr marL="742950" lvl="1" indent="-228600" algn="l" rtl="0">
              <a:lnSpc>
                <a:spcPct val="110000"/>
              </a:lnSpc>
              <a:spcBef>
                <a:spcPts val="500"/>
              </a:spcBef>
              <a:spcAft>
                <a:spcPts val="0"/>
              </a:spcAft>
              <a:buClr>
                <a:schemeClr val="dk1"/>
              </a:buClr>
              <a:buSzPts val="1400"/>
              <a:buFont typeface="Arial"/>
              <a:buChar char="•"/>
            </a:pPr>
            <a:r>
              <a:rPr lang="en-US"/>
              <a:t>Different tolerance levels</a:t>
            </a:r>
            <a:endParaRPr/>
          </a:p>
          <a:p>
            <a:pPr marL="742950" lvl="1" indent="-228600" algn="l" rtl="0">
              <a:lnSpc>
                <a:spcPct val="110000"/>
              </a:lnSpc>
              <a:spcBef>
                <a:spcPts val="500"/>
              </a:spcBef>
              <a:spcAft>
                <a:spcPts val="0"/>
              </a:spcAft>
              <a:buClr>
                <a:schemeClr val="dk1"/>
              </a:buClr>
              <a:buSzPts val="1400"/>
              <a:buFont typeface="Arial"/>
              <a:buChar char="•"/>
            </a:pPr>
            <a:r>
              <a:rPr lang="en-US"/>
              <a:t>Date fluctuations</a:t>
            </a:r>
            <a:endParaRPr/>
          </a:p>
          <a:p>
            <a:pPr marL="742950" lvl="1" indent="-228600" algn="l" rtl="0">
              <a:lnSpc>
                <a:spcPct val="110000"/>
              </a:lnSpc>
              <a:spcBef>
                <a:spcPts val="500"/>
              </a:spcBef>
              <a:spcAft>
                <a:spcPts val="0"/>
              </a:spcAft>
              <a:buClr>
                <a:schemeClr val="dk1"/>
              </a:buClr>
              <a:buSzPts val="1400"/>
              <a:buFont typeface="Arial"/>
              <a:buChar char="•"/>
            </a:pPr>
            <a:r>
              <a:rPr lang="en-US"/>
              <a:t>Matching occurs mainly on days with zero variance, cannot seem to get an accurate variance threshold to mitigate the logic from skipping as a match</a:t>
            </a: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p:txBody>
      </p:sp>
      <p:cxnSp>
        <p:nvCxnSpPr>
          <p:cNvPr id="241" name="Google Shape;241;p9"/>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p:transition spd="slow">
    <p:wheel spokes="1"/>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1725</TotalTime>
  <Words>4512</Words>
  <Application>Microsoft Office PowerPoint</Application>
  <PresentationFormat>Widescreen</PresentationFormat>
  <Paragraphs>280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Open Sans</vt:lpstr>
      <vt:lpstr>Lustria</vt:lpstr>
      <vt:lpstr>Arial</vt:lpstr>
      <vt:lpstr>Play</vt:lpstr>
      <vt:lpstr>Roboto</vt:lpstr>
      <vt:lpstr>Noto Sans Symbols</vt:lpstr>
      <vt:lpstr>Courier New</vt:lpstr>
      <vt:lpstr>ChronicleVTI</vt:lpstr>
      <vt:lpstr>ChronicleVTI</vt:lpstr>
      <vt:lpstr>Financial Reconciliation</vt:lpstr>
      <vt:lpstr>STREAMLINING FINANCIAL RECONCILIATION FROM MANUAL TO AUTOMATED  </vt:lpstr>
      <vt:lpstr>THE CURRENT PROCESS: A MANUAL MAZE</vt:lpstr>
      <vt:lpstr>NAVIGATING THE ROAD TO AUTOMATION: POTENTIAL CHALLENGES</vt:lpstr>
      <vt:lpstr>THE ENGINE OF AUTOMATION: DATA SCIENCE AT WORK</vt:lpstr>
      <vt:lpstr>TWO STEP MATCHING STRATEGY</vt:lpstr>
      <vt:lpstr>MATCHING TRANSACTION RESULTS</vt:lpstr>
      <vt:lpstr>FURTHER ANALYSIS </vt:lpstr>
      <vt:lpstr>LESSONS LEARNED</vt:lpstr>
      <vt:lpstr>THE JOURNEY CONTINUES: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Stephanie Fears</dc:creator>
  <cp:lastModifiedBy>Stephanie Fears</cp:lastModifiedBy>
  <cp:revision>14</cp:revision>
  <dcterms:created xsi:type="dcterms:W3CDTF">2025-02-23T01:13:56Z</dcterms:created>
  <dcterms:modified xsi:type="dcterms:W3CDTF">2025-03-06T00:22:47Z</dcterms:modified>
</cp:coreProperties>
</file>