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2" r:id="rId4"/>
    <p:sldId id="261" r:id="rId5"/>
    <p:sldId id="274" r:id="rId6"/>
    <p:sldId id="269" r:id="rId7"/>
    <p:sldId id="273" r:id="rId8"/>
    <p:sldId id="272"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23" autoAdjust="0"/>
    <p:restoredTop sz="94660"/>
  </p:normalViewPr>
  <p:slideViewPr>
    <p:cSldViewPr snapToGrid="0">
      <p:cViewPr varScale="1">
        <p:scale>
          <a:sx n="103" d="100"/>
          <a:sy n="103" d="100"/>
        </p:scale>
        <p:origin x="8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EF849-8033-C40E-3227-27B8390879E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A87A173-C213-C0A7-A4B6-68A1D143B3E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D447FB2-1EC2-D3AE-4D84-312FF6376AB3}"/>
              </a:ext>
            </a:extLst>
          </p:cNvPr>
          <p:cNvSpPr>
            <a:spLocks noGrp="1"/>
          </p:cNvSpPr>
          <p:nvPr>
            <p:ph type="dt" sz="half" idx="10"/>
          </p:nvPr>
        </p:nvSpPr>
        <p:spPr/>
        <p:txBody>
          <a:bodyPr/>
          <a:lstStyle/>
          <a:p>
            <a:fld id="{CFEECD13-9A50-46E9-B2C0-2A5F47133FEB}" type="datetimeFigureOut">
              <a:rPr lang="en-US" smtClean="0"/>
              <a:t>8/30/2025</a:t>
            </a:fld>
            <a:endParaRPr lang="en-US"/>
          </a:p>
        </p:txBody>
      </p:sp>
      <p:sp>
        <p:nvSpPr>
          <p:cNvPr id="5" name="Footer Placeholder 4">
            <a:extLst>
              <a:ext uri="{FF2B5EF4-FFF2-40B4-BE49-F238E27FC236}">
                <a16:creationId xmlns:a16="http://schemas.microsoft.com/office/drawing/2014/main" id="{73E3B857-15CA-DB56-6BF8-0C2E16226C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078A2B-E794-4AE0-DF09-B28B9BA0D06E}"/>
              </a:ext>
            </a:extLst>
          </p:cNvPr>
          <p:cNvSpPr>
            <a:spLocks noGrp="1"/>
          </p:cNvSpPr>
          <p:nvPr>
            <p:ph type="sldNum" sz="quarter" idx="12"/>
          </p:nvPr>
        </p:nvSpPr>
        <p:spPr/>
        <p:txBody>
          <a:bodyPr/>
          <a:lstStyle/>
          <a:p>
            <a:fld id="{E781DABF-F544-406A-8C8C-915C38E759FD}" type="slidenum">
              <a:rPr lang="en-US" smtClean="0"/>
              <a:t>‹#›</a:t>
            </a:fld>
            <a:endParaRPr lang="en-US"/>
          </a:p>
        </p:txBody>
      </p:sp>
    </p:spTree>
    <p:extLst>
      <p:ext uri="{BB962C8B-B14F-4D97-AF65-F5344CB8AC3E}">
        <p14:creationId xmlns:p14="http://schemas.microsoft.com/office/powerpoint/2010/main" val="37054294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073098-5D53-EB0F-5ACA-19ECF7E2E4A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7F33864-9BA0-D6F6-7BE1-470982D4828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83D1FC-BA1F-56D0-0B2A-D6EF39C04D2E}"/>
              </a:ext>
            </a:extLst>
          </p:cNvPr>
          <p:cNvSpPr>
            <a:spLocks noGrp="1"/>
          </p:cNvSpPr>
          <p:nvPr>
            <p:ph type="dt" sz="half" idx="10"/>
          </p:nvPr>
        </p:nvSpPr>
        <p:spPr/>
        <p:txBody>
          <a:bodyPr/>
          <a:lstStyle/>
          <a:p>
            <a:fld id="{CFEECD13-9A50-46E9-B2C0-2A5F47133FEB}" type="datetimeFigureOut">
              <a:rPr lang="en-US" smtClean="0"/>
              <a:t>8/30/2025</a:t>
            </a:fld>
            <a:endParaRPr lang="en-US"/>
          </a:p>
        </p:txBody>
      </p:sp>
      <p:sp>
        <p:nvSpPr>
          <p:cNvPr id="5" name="Footer Placeholder 4">
            <a:extLst>
              <a:ext uri="{FF2B5EF4-FFF2-40B4-BE49-F238E27FC236}">
                <a16:creationId xmlns:a16="http://schemas.microsoft.com/office/drawing/2014/main" id="{969AF86C-422F-B9D5-4619-596ADD6863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FE3A06-6643-1774-4001-43CE773749DD}"/>
              </a:ext>
            </a:extLst>
          </p:cNvPr>
          <p:cNvSpPr>
            <a:spLocks noGrp="1"/>
          </p:cNvSpPr>
          <p:nvPr>
            <p:ph type="sldNum" sz="quarter" idx="12"/>
          </p:nvPr>
        </p:nvSpPr>
        <p:spPr/>
        <p:txBody>
          <a:bodyPr/>
          <a:lstStyle/>
          <a:p>
            <a:fld id="{E781DABF-F544-406A-8C8C-915C38E759FD}" type="slidenum">
              <a:rPr lang="en-US" smtClean="0"/>
              <a:t>‹#›</a:t>
            </a:fld>
            <a:endParaRPr lang="en-US"/>
          </a:p>
        </p:txBody>
      </p:sp>
    </p:spTree>
    <p:extLst>
      <p:ext uri="{BB962C8B-B14F-4D97-AF65-F5344CB8AC3E}">
        <p14:creationId xmlns:p14="http://schemas.microsoft.com/office/powerpoint/2010/main" val="14573558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6AC02F1-2BE5-29D3-9C9B-226C24EEFE0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598B797-75C1-47FD-D8CD-9E975A45ABF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EAF3DC-AE57-065A-D5CD-0F8CCF2E17D0}"/>
              </a:ext>
            </a:extLst>
          </p:cNvPr>
          <p:cNvSpPr>
            <a:spLocks noGrp="1"/>
          </p:cNvSpPr>
          <p:nvPr>
            <p:ph type="dt" sz="half" idx="10"/>
          </p:nvPr>
        </p:nvSpPr>
        <p:spPr/>
        <p:txBody>
          <a:bodyPr/>
          <a:lstStyle/>
          <a:p>
            <a:fld id="{CFEECD13-9A50-46E9-B2C0-2A5F47133FEB}" type="datetimeFigureOut">
              <a:rPr lang="en-US" smtClean="0"/>
              <a:t>8/30/2025</a:t>
            </a:fld>
            <a:endParaRPr lang="en-US"/>
          </a:p>
        </p:txBody>
      </p:sp>
      <p:sp>
        <p:nvSpPr>
          <p:cNvPr id="5" name="Footer Placeholder 4">
            <a:extLst>
              <a:ext uri="{FF2B5EF4-FFF2-40B4-BE49-F238E27FC236}">
                <a16:creationId xmlns:a16="http://schemas.microsoft.com/office/drawing/2014/main" id="{AB8891B4-1D32-0AE4-73FE-0C309D0895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00FC38-9F71-6020-CCCE-9D6C4707BC38}"/>
              </a:ext>
            </a:extLst>
          </p:cNvPr>
          <p:cNvSpPr>
            <a:spLocks noGrp="1"/>
          </p:cNvSpPr>
          <p:nvPr>
            <p:ph type="sldNum" sz="quarter" idx="12"/>
          </p:nvPr>
        </p:nvSpPr>
        <p:spPr/>
        <p:txBody>
          <a:bodyPr/>
          <a:lstStyle/>
          <a:p>
            <a:fld id="{E781DABF-F544-406A-8C8C-915C38E759FD}" type="slidenum">
              <a:rPr lang="en-US" smtClean="0"/>
              <a:t>‹#›</a:t>
            </a:fld>
            <a:endParaRPr lang="en-US"/>
          </a:p>
        </p:txBody>
      </p:sp>
    </p:spTree>
    <p:extLst>
      <p:ext uri="{BB962C8B-B14F-4D97-AF65-F5344CB8AC3E}">
        <p14:creationId xmlns:p14="http://schemas.microsoft.com/office/powerpoint/2010/main" val="22687054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9C280-F1CC-07FC-5CFF-9E100F12C86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13E1F0C-946D-9471-50EB-52E9FA60E13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683A691-1840-4F5A-13C6-4C5FBC30FCE0}"/>
              </a:ext>
            </a:extLst>
          </p:cNvPr>
          <p:cNvSpPr>
            <a:spLocks noGrp="1"/>
          </p:cNvSpPr>
          <p:nvPr>
            <p:ph type="dt" sz="half" idx="10"/>
          </p:nvPr>
        </p:nvSpPr>
        <p:spPr/>
        <p:txBody>
          <a:bodyPr/>
          <a:lstStyle/>
          <a:p>
            <a:fld id="{CFEECD13-9A50-46E9-B2C0-2A5F47133FEB}" type="datetimeFigureOut">
              <a:rPr lang="en-US" smtClean="0"/>
              <a:t>8/30/2025</a:t>
            </a:fld>
            <a:endParaRPr lang="en-US"/>
          </a:p>
        </p:txBody>
      </p:sp>
      <p:sp>
        <p:nvSpPr>
          <p:cNvPr id="5" name="Footer Placeholder 4">
            <a:extLst>
              <a:ext uri="{FF2B5EF4-FFF2-40B4-BE49-F238E27FC236}">
                <a16:creationId xmlns:a16="http://schemas.microsoft.com/office/drawing/2014/main" id="{9787A5EC-7E35-270A-2D1C-1440A0B855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C4D7A6A-E8EB-9828-38B5-BA1C0547B9DC}"/>
              </a:ext>
            </a:extLst>
          </p:cNvPr>
          <p:cNvSpPr>
            <a:spLocks noGrp="1"/>
          </p:cNvSpPr>
          <p:nvPr>
            <p:ph type="sldNum" sz="quarter" idx="12"/>
          </p:nvPr>
        </p:nvSpPr>
        <p:spPr/>
        <p:txBody>
          <a:bodyPr/>
          <a:lstStyle/>
          <a:p>
            <a:fld id="{E781DABF-F544-406A-8C8C-915C38E759FD}" type="slidenum">
              <a:rPr lang="en-US" smtClean="0"/>
              <a:t>‹#›</a:t>
            </a:fld>
            <a:endParaRPr lang="en-US"/>
          </a:p>
        </p:txBody>
      </p:sp>
    </p:spTree>
    <p:extLst>
      <p:ext uri="{BB962C8B-B14F-4D97-AF65-F5344CB8AC3E}">
        <p14:creationId xmlns:p14="http://schemas.microsoft.com/office/powerpoint/2010/main" val="37937062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57747-08E9-349A-49CE-606BB9FE2D5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D61AF7E-27B9-D422-1179-A4E762C16955}"/>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38CA04B-153A-BF02-90B3-2DA0229A2BBE}"/>
              </a:ext>
            </a:extLst>
          </p:cNvPr>
          <p:cNvSpPr>
            <a:spLocks noGrp="1"/>
          </p:cNvSpPr>
          <p:nvPr>
            <p:ph type="dt" sz="half" idx="10"/>
          </p:nvPr>
        </p:nvSpPr>
        <p:spPr/>
        <p:txBody>
          <a:bodyPr/>
          <a:lstStyle/>
          <a:p>
            <a:fld id="{CFEECD13-9A50-46E9-B2C0-2A5F47133FEB}" type="datetimeFigureOut">
              <a:rPr lang="en-US" smtClean="0"/>
              <a:t>8/30/2025</a:t>
            </a:fld>
            <a:endParaRPr lang="en-US"/>
          </a:p>
        </p:txBody>
      </p:sp>
      <p:sp>
        <p:nvSpPr>
          <p:cNvPr id="5" name="Footer Placeholder 4">
            <a:extLst>
              <a:ext uri="{FF2B5EF4-FFF2-40B4-BE49-F238E27FC236}">
                <a16:creationId xmlns:a16="http://schemas.microsoft.com/office/drawing/2014/main" id="{C1287CEF-10B9-7755-F8A7-34CFCCEEF9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2C370D-648C-F279-9844-B7A7D2E9438B}"/>
              </a:ext>
            </a:extLst>
          </p:cNvPr>
          <p:cNvSpPr>
            <a:spLocks noGrp="1"/>
          </p:cNvSpPr>
          <p:nvPr>
            <p:ph type="sldNum" sz="quarter" idx="12"/>
          </p:nvPr>
        </p:nvSpPr>
        <p:spPr/>
        <p:txBody>
          <a:bodyPr/>
          <a:lstStyle/>
          <a:p>
            <a:fld id="{E781DABF-F544-406A-8C8C-915C38E759FD}" type="slidenum">
              <a:rPr lang="en-US" smtClean="0"/>
              <a:t>‹#›</a:t>
            </a:fld>
            <a:endParaRPr lang="en-US"/>
          </a:p>
        </p:txBody>
      </p:sp>
    </p:spTree>
    <p:extLst>
      <p:ext uri="{BB962C8B-B14F-4D97-AF65-F5344CB8AC3E}">
        <p14:creationId xmlns:p14="http://schemas.microsoft.com/office/powerpoint/2010/main" val="21044441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88372-ADF4-5422-CBDB-FBFD95B48E5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E5F3474-1FF1-E47D-1CD3-6C7FE7EA541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1890F82-23EE-F5B9-430D-C5EC66C27BA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B27914F-6883-2555-2FE4-0E1BB258C710}"/>
              </a:ext>
            </a:extLst>
          </p:cNvPr>
          <p:cNvSpPr>
            <a:spLocks noGrp="1"/>
          </p:cNvSpPr>
          <p:nvPr>
            <p:ph type="dt" sz="half" idx="10"/>
          </p:nvPr>
        </p:nvSpPr>
        <p:spPr/>
        <p:txBody>
          <a:bodyPr/>
          <a:lstStyle/>
          <a:p>
            <a:fld id="{CFEECD13-9A50-46E9-B2C0-2A5F47133FEB}" type="datetimeFigureOut">
              <a:rPr lang="en-US" smtClean="0"/>
              <a:t>8/30/2025</a:t>
            </a:fld>
            <a:endParaRPr lang="en-US"/>
          </a:p>
        </p:txBody>
      </p:sp>
      <p:sp>
        <p:nvSpPr>
          <p:cNvPr id="6" name="Footer Placeholder 5">
            <a:extLst>
              <a:ext uri="{FF2B5EF4-FFF2-40B4-BE49-F238E27FC236}">
                <a16:creationId xmlns:a16="http://schemas.microsoft.com/office/drawing/2014/main" id="{554B481F-E437-00E9-AA91-9698A8A0C36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CB14F9A-267F-60CF-46AF-56E9C0F2F959}"/>
              </a:ext>
            </a:extLst>
          </p:cNvPr>
          <p:cNvSpPr>
            <a:spLocks noGrp="1"/>
          </p:cNvSpPr>
          <p:nvPr>
            <p:ph type="sldNum" sz="quarter" idx="12"/>
          </p:nvPr>
        </p:nvSpPr>
        <p:spPr/>
        <p:txBody>
          <a:bodyPr/>
          <a:lstStyle/>
          <a:p>
            <a:fld id="{E781DABF-F544-406A-8C8C-915C38E759FD}" type="slidenum">
              <a:rPr lang="en-US" smtClean="0"/>
              <a:t>‹#›</a:t>
            </a:fld>
            <a:endParaRPr lang="en-US"/>
          </a:p>
        </p:txBody>
      </p:sp>
    </p:spTree>
    <p:extLst>
      <p:ext uri="{BB962C8B-B14F-4D97-AF65-F5344CB8AC3E}">
        <p14:creationId xmlns:p14="http://schemas.microsoft.com/office/powerpoint/2010/main" val="17691097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35E97A-E744-F5C4-679F-DD62F58F294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7559AC4-202C-F0C4-6137-2A79C5EC0EB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A6B4B6E-7BFE-4CFD-55B1-2BF56AA6C17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F5C73CB-13D2-EB0E-4EB6-BEF1F117DA8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B02F29A-F146-22E0-188C-D1E40A432AF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5664048-59CA-5EBF-66C7-20EBD8B8C3C3}"/>
              </a:ext>
            </a:extLst>
          </p:cNvPr>
          <p:cNvSpPr>
            <a:spLocks noGrp="1"/>
          </p:cNvSpPr>
          <p:nvPr>
            <p:ph type="dt" sz="half" idx="10"/>
          </p:nvPr>
        </p:nvSpPr>
        <p:spPr/>
        <p:txBody>
          <a:bodyPr/>
          <a:lstStyle/>
          <a:p>
            <a:fld id="{CFEECD13-9A50-46E9-B2C0-2A5F47133FEB}" type="datetimeFigureOut">
              <a:rPr lang="en-US" smtClean="0"/>
              <a:t>8/30/2025</a:t>
            </a:fld>
            <a:endParaRPr lang="en-US"/>
          </a:p>
        </p:txBody>
      </p:sp>
      <p:sp>
        <p:nvSpPr>
          <p:cNvPr id="8" name="Footer Placeholder 7">
            <a:extLst>
              <a:ext uri="{FF2B5EF4-FFF2-40B4-BE49-F238E27FC236}">
                <a16:creationId xmlns:a16="http://schemas.microsoft.com/office/drawing/2014/main" id="{42CB57EA-3C9F-602B-D549-9BC1F96941F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AEB1ABC-1CA5-0683-B626-9B2C7B8AAAA6}"/>
              </a:ext>
            </a:extLst>
          </p:cNvPr>
          <p:cNvSpPr>
            <a:spLocks noGrp="1"/>
          </p:cNvSpPr>
          <p:nvPr>
            <p:ph type="sldNum" sz="quarter" idx="12"/>
          </p:nvPr>
        </p:nvSpPr>
        <p:spPr/>
        <p:txBody>
          <a:bodyPr/>
          <a:lstStyle/>
          <a:p>
            <a:fld id="{E781DABF-F544-406A-8C8C-915C38E759FD}" type="slidenum">
              <a:rPr lang="en-US" smtClean="0"/>
              <a:t>‹#›</a:t>
            </a:fld>
            <a:endParaRPr lang="en-US"/>
          </a:p>
        </p:txBody>
      </p:sp>
    </p:spTree>
    <p:extLst>
      <p:ext uri="{BB962C8B-B14F-4D97-AF65-F5344CB8AC3E}">
        <p14:creationId xmlns:p14="http://schemas.microsoft.com/office/powerpoint/2010/main" val="36321770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9D9089-D50C-3B4D-A890-C0B501F7817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03AD4EF-21C6-803E-20DF-F11F0494D91A}"/>
              </a:ext>
            </a:extLst>
          </p:cNvPr>
          <p:cNvSpPr>
            <a:spLocks noGrp="1"/>
          </p:cNvSpPr>
          <p:nvPr>
            <p:ph type="dt" sz="half" idx="10"/>
          </p:nvPr>
        </p:nvSpPr>
        <p:spPr/>
        <p:txBody>
          <a:bodyPr/>
          <a:lstStyle/>
          <a:p>
            <a:fld id="{CFEECD13-9A50-46E9-B2C0-2A5F47133FEB}" type="datetimeFigureOut">
              <a:rPr lang="en-US" smtClean="0"/>
              <a:t>8/30/2025</a:t>
            </a:fld>
            <a:endParaRPr lang="en-US"/>
          </a:p>
        </p:txBody>
      </p:sp>
      <p:sp>
        <p:nvSpPr>
          <p:cNvPr id="4" name="Footer Placeholder 3">
            <a:extLst>
              <a:ext uri="{FF2B5EF4-FFF2-40B4-BE49-F238E27FC236}">
                <a16:creationId xmlns:a16="http://schemas.microsoft.com/office/drawing/2014/main" id="{8FFD53CB-87AD-74D6-A0DF-567DCF4B776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0246266-43BD-4FFA-8A1F-B98C200C8D56}"/>
              </a:ext>
            </a:extLst>
          </p:cNvPr>
          <p:cNvSpPr>
            <a:spLocks noGrp="1"/>
          </p:cNvSpPr>
          <p:nvPr>
            <p:ph type="sldNum" sz="quarter" idx="12"/>
          </p:nvPr>
        </p:nvSpPr>
        <p:spPr/>
        <p:txBody>
          <a:bodyPr/>
          <a:lstStyle/>
          <a:p>
            <a:fld id="{E781DABF-F544-406A-8C8C-915C38E759FD}" type="slidenum">
              <a:rPr lang="en-US" smtClean="0"/>
              <a:t>‹#›</a:t>
            </a:fld>
            <a:endParaRPr lang="en-US"/>
          </a:p>
        </p:txBody>
      </p:sp>
    </p:spTree>
    <p:extLst>
      <p:ext uri="{BB962C8B-B14F-4D97-AF65-F5344CB8AC3E}">
        <p14:creationId xmlns:p14="http://schemas.microsoft.com/office/powerpoint/2010/main" val="13294303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61C60BD-2920-8402-CB1E-F79B167DA060}"/>
              </a:ext>
            </a:extLst>
          </p:cNvPr>
          <p:cNvSpPr>
            <a:spLocks noGrp="1"/>
          </p:cNvSpPr>
          <p:nvPr>
            <p:ph type="dt" sz="half" idx="10"/>
          </p:nvPr>
        </p:nvSpPr>
        <p:spPr/>
        <p:txBody>
          <a:bodyPr/>
          <a:lstStyle/>
          <a:p>
            <a:fld id="{CFEECD13-9A50-46E9-B2C0-2A5F47133FEB}" type="datetimeFigureOut">
              <a:rPr lang="en-US" smtClean="0"/>
              <a:t>8/30/2025</a:t>
            </a:fld>
            <a:endParaRPr lang="en-US"/>
          </a:p>
        </p:txBody>
      </p:sp>
      <p:sp>
        <p:nvSpPr>
          <p:cNvPr id="3" name="Footer Placeholder 2">
            <a:extLst>
              <a:ext uri="{FF2B5EF4-FFF2-40B4-BE49-F238E27FC236}">
                <a16:creationId xmlns:a16="http://schemas.microsoft.com/office/drawing/2014/main" id="{DACF24EE-3C63-BD20-F0ED-B6F0F638382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0906D74-3E8F-156B-B719-B84418C0C50C}"/>
              </a:ext>
            </a:extLst>
          </p:cNvPr>
          <p:cNvSpPr>
            <a:spLocks noGrp="1"/>
          </p:cNvSpPr>
          <p:nvPr>
            <p:ph type="sldNum" sz="quarter" idx="12"/>
          </p:nvPr>
        </p:nvSpPr>
        <p:spPr/>
        <p:txBody>
          <a:bodyPr/>
          <a:lstStyle/>
          <a:p>
            <a:fld id="{E781DABF-F544-406A-8C8C-915C38E759FD}" type="slidenum">
              <a:rPr lang="en-US" smtClean="0"/>
              <a:t>‹#›</a:t>
            </a:fld>
            <a:endParaRPr lang="en-US"/>
          </a:p>
        </p:txBody>
      </p:sp>
    </p:spTree>
    <p:extLst>
      <p:ext uri="{BB962C8B-B14F-4D97-AF65-F5344CB8AC3E}">
        <p14:creationId xmlns:p14="http://schemas.microsoft.com/office/powerpoint/2010/main" val="28211237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93F74-5C4F-757A-CA84-0E7DC831E30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2FB7338-4358-72D0-CDD6-A10BC70E843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F292C92-85F1-B645-96BD-8C29F0483E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9908DD2-EA93-ED38-0CC5-C9FD906259ED}"/>
              </a:ext>
            </a:extLst>
          </p:cNvPr>
          <p:cNvSpPr>
            <a:spLocks noGrp="1"/>
          </p:cNvSpPr>
          <p:nvPr>
            <p:ph type="dt" sz="half" idx="10"/>
          </p:nvPr>
        </p:nvSpPr>
        <p:spPr/>
        <p:txBody>
          <a:bodyPr/>
          <a:lstStyle/>
          <a:p>
            <a:fld id="{CFEECD13-9A50-46E9-B2C0-2A5F47133FEB}" type="datetimeFigureOut">
              <a:rPr lang="en-US" smtClean="0"/>
              <a:t>8/30/2025</a:t>
            </a:fld>
            <a:endParaRPr lang="en-US"/>
          </a:p>
        </p:txBody>
      </p:sp>
      <p:sp>
        <p:nvSpPr>
          <p:cNvPr id="6" name="Footer Placeholder 5">
            <a:extLst>
              <a:ext uri="{FF2B5EF4-FFF2-40B4-BE49-F238E27FC236}">
                <a16:creationId xmlns:a16="http://schemas.microsoft.com/office/drawing/2014/main" id="{6500FA35-5E5A-F16D-D0C2-211EF826B33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9EDC877-E2F0-EA60-2B3E-150BECBD49C5}"/>
              </a:ext>
            </a:extLst>
          </p:cNvPr>
          <p:cNvSpPr>
            <a:spLocks noGrp="1"/>
          </p:cNvSpPr>
          <p:nvPr>
            <p:ph type="sldNum" sz="quarter" idx="12"/>
          </p:nvPr>
        </p:nvSpPr>
        <p:spPr/>
        <p:txBody>
          <a:bodyPr/>
          <a:lstStyle/>
          <a:p>
            <a:fld id="{E781DABF-F544-406A-8C8C-915C38E759FD}" type="slidenum">
              <a:rPr lang="en-US" smtClean="0"/>
              <a:t>‹#›</a:t>
            </a:fld>
            <a:endParaRPr lang="en-US"/>
          </a:p>
        </p:txBody>
      </p:sp>
    </p:spTree>
    <p:extLst>
      <p:ext uri="{BB962C8B-B14F-4D97-AF65-F5344CB8AC3E}">
        <p14:creationId xmlns:p14="http://schemas.microsoft.com/office/powerpoint/2010/main" val="24594229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76478-977B-9252-193B-04425993AD6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33A765C-A7D2-7924-4DF3-C6F6CD40AA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32911CF-AC42-7B62-6B44-485B306EE4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F906555-5418-EBFC-9BC1-43521EC8852B}"/>
              </a:ext>
            </a:extLst>
          </p:cNvPr>
          <p:cNvSpPr>
            <a:spLocks noGrp="1"/>
          </p:cNvSpPr>
          <p:nvPr>
            <p:ph type="dt" sz="half" idx="10"/>
          </p:nvPr>
        </p:nvSpPr>
        <p:spPr/>
        <p:txBody>
          <a:bodyPr/>
          <a:lstStyle/>
          <a:p>
            <a:fld id="{CFEECD13-9A50-46E9-B2C0-2A5F47133FEB}" type="datetimeFigureOut">
              <a:rPr lang="en-US" smtClean="0"/>
              <a:t>8/30/2025</a:t>
            </a:fld>
            <a:endParaRPr lang="en-US"/>
          </a:p>
        </p:txBody>
      </p:sp>
      <p:sp>
        <p:nvSpPr>
          <p:cNvPr id="6" name="Footer Placeholder 5">
            <a:extLst>
              <a:ext uri="{FF2B5EF4-FFF2-40B4-BE49-F238E27FC236}">
                <a16:creationId xmlns:a16="http://schemas.microsoft.com/office/drawing/2014/main" id="{24CA17E0-AC23-E254-6F79-577A77FC6C3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0D3CD6-7A86-FDBB-1ACA-64D2A4D965F1}"/>
              </a:ext>
            </a:extLst>
          </p:cNvPr>
          <p:cNvSpPr>
            <a:spLocks noGrp="1"/>
          </p:cNvSpPr>
          <p:nvPr>
            <p:ph type="sldNum" sz="quarter" idx="12"/>
          </p:nvPr>
        </p:nvSpPr>
        <p:spPr/>
        <p:txBody>
          <a:bodyPr/>
          <a:lstStyle/>
          <a:p>
            <a:fld id="{E781DABF-F544-406A-8C8C-915C38E759FD}" type="slidenum">
              <a:rPr lang="en-US" smtClean="0"/>
              <a:t>‹#›</a:t>
            </a:fld>
            <a:endParaRPr lang="en-US"/>
          </a:p>
        </p:txBody>
      </p:sp>
    </p:spTree>
    <p:extLst>
      <p:ext uri="{BB962C8B-B14F-4D97-AF65-F5344CB8AC3E}">
        <p14:creationId xmlns:p14="http://schemas.microsoft.com/office/powerpoint/2010/main" val="37781204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0B24E36-EB69-09A5-52E6-DA01E29178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B6B5C13-35D7-647E-AEBD-F2F870B0F33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D6479F-539D-3759-7C20-B24F67CAAC0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FEECD13-9A50-46E9-B2C0-2A5F47133FEB}" type="datetimeFigureOut">
              <a:rPr lang="en-US" smtClean="0"/>
              <a:t>8/30/2025</a:t>
            </a:fld>
            <a:endParaRPr lang="en-US"/>
          </a:p>
        </p:txBody>
      </p:sp>
      <p:sp>
        <p:nvSpPr>
          <p:cNvPr id="5" name="Footer Placeholder 4">
            <a:extLst>
              <a:ext uri="{FF2B5EF4-FFF2-40B4-BE49-F238E27FC236}">
                <a16:creationId xmlns:a16="http://schemas.microsoft.com/office/drawing/2014/main" id="{DC527E33-26B9-A5BD-FC2B-0577010454D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7A95033A-5F70-BBAB-2E82-47DC5212366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E781DABF-F544-406A-8C8C-915C38E759FD}" type="slidenum">
              <a:rPr lang="en-US" smtClean="0"/>
              <a:t>‹#›</a:t>
            </a:fld>
            <a:endParaRPr lang="en-US"/>
          </a:p>
        </p:txBody>
      </p:sp>
    </p:spTree>
    <p:extLst>
      <p:ext uri="{BB962C8B-B14F-4D97-AF65-F5344CB8AC3E}">
        <p14:creationId xmlns:p14="http://schemas.microsoft.com/office/powerpoint/2010/main" val="12921280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854A52-B869-B7E9-326E-A947220198E2}"/>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0A6A9A3C-54F0-A7FC-0596-EAA998780140}"/>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4608547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B5CF6-CACB-3326-C4FA-DD762ACCC7B8}"/>
              </a:ext>
            </a:extLst>
          </p:cNvPr>
          <p:cNvSpPr>
            <a:spLocks noGrp="1"/>
          </p:cNvSpPr>
          <p:nvPr>
            <p:ph type="ctrTitle"/>
          </p:nvPr>
        </p:nvSpPr>
        <p:spPr>
          <a:xfrm>
            <a:off x="1524000" y="406400"/>
            <a:ext cx="9144000" cy="2387600"/>
          </a:xfrm>
        </p:spPr>
        <p:txBody>
          <a:bodyPr/>
          <a:lstStyle/>
          <a:p>
            <a:r>
              <a:rPr lang="en-US" dirty="0"/>
              <a:t>Modeling Plaque Buildup Within a Coronary Artery</a:t>
            </a:r>
          </a:p>
        </p:txBody>
      </p:sp>
      <p:sp>
        <p:nvSpPr>
          <p:cNvPr id="3" name="Subtitle 2">
            <a:extLst>
              <a:ext uri="{FF2B5EF4-FFF2-40B4-BE49-F238E27FC236}">
                <a16:creationId xmlns:a16="http://schemas.microsoft.com/office/drawing/2014/main" id="{360E5495-82C8-D1F0-E300-F27A79FEC4DF}"/>
              </a:ext>
            </a:extLst>
          </p:cNvPr>
          <p:cNvSpPr>
            <a:spLocks noGrp="1"/>
          </p:cNvSpPr>
          <p:nvPr>
            <p:ph type="subTitle" idx="1"/>
          </p:nvPr>
        </p:nvSpPr>
        <p:spPr>
          <a:xfrm>
            <a:off x="1524000" y="2905920"/>
            <a:ext cx="9144000" cy="1655762"/>
          </a:xfrm>
        </p:spPr>
        <p:txBody>
          <a:bodyPr/>
          <a:lstStyle/>
          <a:p>
            <a:r>
              <a:rPr lang="en-US" dirty="0"/>
              <a:t>Stephon Woodson - Summer of 2025</a:t>
            </a:r>
          </a:p>
          <a:p>
            <a:r>
              <a:rPr lang="en-US" dirty="0"/>
              <a:t>This slideshow should help serve as an explanation of why certain equations were chosen, and the math behind it.</a:t>
            </a:r>
          </a:p>
          <a:p>
            <a:endParaRPr lang="en-US" dirty="0"/>
          </a:p>
        </p:txBody>
      </p:sp>
    </p:spTree>
    <p:extLst>
      <p:ext uri="{BB962C8B-B14F-4D97-AF65-F5344CB8AC3E}">
        <p14:creationId xmlns:p14="http://schemas.microsoft.com/office/powerpoint/2010/main" val="13498967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54524-859F-EDCE-3CC4-65B14CD39FEF}"/>
              </a:ext>
            </a:extLst>
          </p:cNvPr>
          <p:cNvSpPr>
            <a:spLocks noGrp="1"/>
          </p:cNvSpPr>
          <p:nvPr>
            <p:ph type="title"/>
          </p:nvPr>
        </p:nvSpPr>
        <p:spPr/>
        <p:txBody>
          <a:bodyPr/>
          <a:lstStyle/>
          <a:p>
            <a:r>
              <a:rPr lang="en-US" dirty="0"/>
              <a:t>Bernoulli’s Equation</a:t>
            </a:r>
          </a:p>
        </p:txBody>
      </p:sp>
      <p:sp>
        <p:nvSpPr>
          <p:cNvPr id="3" name="Content Placeholder 2">
            <a:extLst>
              <a:ext uri="{FF2B5EF4-FFF2-40B4-BE49-F238E27FC236}">
                <a16:creationId xmlns:a16="http://schemas.microsoft.com/office/drawing/2014/main" id="{714D2E3A-EF47-3B6C-C181-FF1A1642C65F}"/>
              </a:ext>
            </a:extLst>
          </p:cNvPr>
          <p:cNvSpPr>
            <a:spLocks noGrp="1"/>
          </p:cNvSpPr>
          <p:nvPr>
            <p:ph idx="1"/>
          </p:nvPr>
        </p:nvSpPr>
        <p:spPr/>
        <p:txBody>
          <a:bodyPr/>
          <a:lstStyle/>
          <a:p>
            <a:r>
              <a:rPr lang="en-US" dirty="0"/>
              <a:t>First, I started with Bernoulli’s Equation to help approach this personal project.</a:t>
            </a:r>
          </a:p>
        </p:txBody>
      </p:sp>
    </p:spTree>
    <p:extLst>
      <p:ext uri="{BB962C8B-B14F-4D97-AF65-F5344CB8AC3E}">
        <p14:creationId xmlns:p14="http://schemas.microsoft.com/office/powerpoint/2010/main" val="21448005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41381-5229-411A-DE14-E4B9BC6C039E}"/>
              </a:ext>
            </a:extLst>
          </p:cNvPr>
          <p:cNvSpPr>
            <a:spLocks noGrp="1"/>
          </p:cNvSpPr>
          <p:nvPr>
            <p:ph type="title"/>
          </p:nvPr>
        </p:nvSpPr>
        <p:spPr/>
        <p:txBody>
          <a:bodyPr/>
          <a:lstStyle/>
          <a:p>
            <a:r>
              <a:rPr lang="en-US" dirty="0"/>
              <a:t>Bernoulli’s equation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325609A0-FE8C-D702-35B8-3C30B56CA15B}"/>
                  </a:ext>
                </a:extLst>
              </p:cNvPr>
              <p:cNvSpPr>
                <a:spLocks noGrp="1"/>
              </p:cNvSpPr>
              <p:nvPr>
                <p:ph idx="1"/>
              </p:nvPr>
            </p:nvSpPr>
            <p:spPr>
              <a:xfrm>
                <a:off x="838200" y="1573852"/>
                <a:ext cx="10515600" cy="4351338"/>
              </a:xfrm>
            </p:spPr>
            <p:txBody>
              <a:bodyPr/>
              <a:lstStyle/>
              <a:p>
                <a:r>
                  <a:rPr lang="en-US" dirty="0"/>
                  <a:t>Solving for P</a:t>
                </a:r>
                <a:r>
                  <a:rPr lang="en-US" baseline="-25000" dirty="0"/>
                  <a:t>2</a:t>
                </a:r>
                <a:endParaRPr lang="en-US" dirty="0"/>
              </a:p>
              <a:p>
                <a:r>
                  <a:rPr lang="en-US" dirty="0"/>
                  <a:t>P</a:t>
                </a:r>
                <a:r>
                  <a:rPr lang="en-US" baseline="-25000" dirty="0"/>
                  <a:t>1</a:t>
                </a:r>
                <a:r>
                  <a:rPr lang="en-US" dirty="0"/>
                  <a:t>+p(</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oMath>
                </a14:m>
                <a:r>
                  <a:rPr lang="en-US" dirty="0"/>
                  <a:t>)*V</a:t>
                </a:r>
                <a:r>
                  <a:rPr lang="en-US" baseline="-25000" dirty="0"/>
                  <a:t>1</a:t>
                </a:r>
                <a:r>
                  <a:rPr lang="en-US" baseline="30000" dirty="0"/>
                  <a:t>2</a:t>
                </a:r>
                <a:r>
                  <a:rPr lang="en-US" dirty="0"/>
                  <a:t> = P</a:t>
                </a:r>
                <a:r>
                  <a:rPr lang="en-US" baseline="-25000" dirty="0"/>
                  <a:t>2</a:t>
                </a:r>
                <a:r>
                  <a:rPr lang="en-US" dirty="0"/>
                  <a:t> +p(</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oMath>
                </a14:m>
                <a:r>
                  <a:rPr lang="en-US" dirty="0"/>
                  <a:t>)V</a:t>
                </a:r>
                <a:r>
                  <a:rPr lang="en-US" baseline="-25000" dirty="0"/>
                  <a:t>2</a:t>
                </a:r>
                <a:r>
                  <a:rPr lang="en-US" baseline="30000" dirty="0"/>
                  <a:t>2 – Original equation</a:t>
                </a:r>
                <a:endParaRPr lang="en-US" dirty="0"/>
              </a:p>
              <a:p>
                <a:endParaRPr lang="en-US" dirty="0"/>
              </a:p>
              <a:p>
                <a:r>
                  <a:rPr lang="en-US" dirty="0"/>
                  <a:t>P</a:t>
                </a:r>
                <a:r>
                  <a:rPr lang="en-US" baseline="-25000" dirty="0"/>
                  <a:t>2</a:t>
                </a:r>
                <a:r>
                  <a:rPr lang="en-US" dirty="0"/>
                  <a:t> =P</a:t>
                </a:r>
                <a:r>
                  <a:rPr lang="en-US" baseline="-25000" dirty="0"/>
                  <a:t>1</a:t>
                </a:r>
                <a:r>
                  <a:rPr lang="en-US" dirty="0"/>
                  <a:t> + p(</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oMath>
                </a14:m>
                <a:r>
                  <a:rPr lang="en-US" dirty="0"/>
                  <a:t>)V</a:t>
                </a:r>
                <a:r>
                  <a:rPr lang="en-US" baseline="-25000" dirty="0"/>
                  <a:t>2</a:t>
                </a:r>
                <a:r>
                  <a:rPr lang="en-US" baseline="30000" dirty="0"/>
                  <a:t>2</a:t>
                </a:r>
                <a:r>
                  <a:rPr lang="en-US" dirty="0"/>
                  <a:t> – p(</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oMath>
                </a14:m>
                <a:r>
                  <a:rPr lang="en-US" dirty="0"/>
                  <a:t>)V</a:t>
                </a:r>
                <a:r>
                  <a:rPr lang="en-US" baseline="-25000" dirty="0"/>
                  <a:t>2</a:t>
                </a:r>
                <a:r>
                  <a:rPr lang="en-US" baseline="30000" dirty="0"/>
                  <a:t>2</a:t>
                </a:r>
                <a:r>
                  <a:rPr lang="en-US" dirty="0"/>
                  <a:t> – Finished equation</a:t>
                </a:r>
              </a:p>
            </p:txBody>
          </p:sp>
        </mc:Choice>
        <mc:Fallback>
          <p:sp>
            <p:nvSpPr>
              <p:cNvPr id="3" name="Content Placeholder 2">
                <a:extLst>
                  <a:ext uri="{FF2B5EF4-FFF2-40B4-BE49-F238E27FC236}">
                    <a16:creationId xmlns:a16="http://schemas.microsoft.com/office/drawing/2014/main" id="{325609A0-FE8C-D702-35B8-3C30B56CA15B}"/>
                  </a:ext>
                </a:extLst>
              </p:cNvPr>
              <p:cNvSpPr>
                <a:spLocks noGrp="1" noRot="1" noChangeAspect="1" noMove="1" noResize="1" noEditPoints="1" noAdjustHandles="1" noChangeArrowheads="1" noChangeShapeType="1" noTextEdit="1"/>
              </p:cNvSpPr>
              <p:nvPr>
                <p:ph idx="1"/>
              </p:nvPr>
            </p:nvSpPr>
            <p:spPr>
              <a:xfrm>
                <a:off x="838200" y="1573852"/>
                <a:ext cx="10515600" cy="4351338"/>
              </a:xfrm>
              <a:blipFill>
                <a:blip r:embed="rId2"/>
                <a:stretch>
                  <a:fillRect l="-1043" t="-2381"/>
                </a:stretch>
              </a:blipFill>
            </p:spPr>
            <p:txBody>
              <a:bodyPr/>
              <a:lstStyle/>
              <a:p>
                <a:r>
                  <a:rPr lang="en-US">
                    <a:noFill/>
                  </a:rPr>
                  <a:t> </a:t>
                </a:r>
              </a:p>
            </p:txBody>
          </p:sp>
        </mc:Fallback>
      </mc:AlternateContent>
    </p:spTree>
    <p:extLst>
      <p:ext uri="{BB962C8B-B14F-4D97-AF65-F5344CB8AC3E}">
        <p14:creationId xmlns:p14="http://schemas.microsoft.com/office/powerpoint/2010/main" val="22918911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56C39-1CA9-8F53-277E-77C9EC98BEC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FC9BF9D-CB42-2A84-0FCC-E15CA5BB809E}"/>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901715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656467-0931-EAE0-613E-5A2D1C02A2F7}"/>
              </a:ext>
            </a:extLst>
          </p:cNvPr>
          <p:cNvSpPr>
            <a:spLocks noGrp="1"/>
          </p:cNvSpPr>
          <p:nvPr>
            <p:ph type="title"/>
          </p:nvPr>
        </p:nvSpPr>
        <p:spPr/>
        <p:txBody>
          <a:bodyPr/>
          <a:lstStyle/>
          <a:p>
            <a:r>
              <a:rPr lang="en-US" dirty="0"/>
              <a:t>Continuity equation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F80E2A6-0CAE-6031-834C-90A2524895A2}"/>
                  </a:ext>
                </a:extLst>
              </p:cNvPr>
              <p:cNvSpPr>
                <a:spLocks noGrp="1"/>
              </p:cNvSpPr>
              <p:nvPr>
                <p:ph idx="1"/>
              </p:nvPr>
            </p:nvSpPr>
            <p:spPr/>
            <p:txBody>
              <a:bodyPr>
                <a:normAutofit/>
              </a:bodyPr>
              <a:lstStyle/>
              <a:p>
                <a:r>
                  <a:rPr lang="en-US" dirty="0"/>
                  <a:t>V</a:t>
                </a:r>
                <a:r>
                  <a:rPr lang="en-US" baseline="-25000" dirty="0"/>
                  <a:t>2</a:t>
                </a:r>
                <a:r>
                  <a:rPr lang="en-US" dirty="0"/>
                  <a:t> = (Q/A)</a:t>
                </a:r>
                <a:r>
                  <a:rPr lang="en-US" baseline="30000" dirty="0"/>
                  <a:t>2</a:t>
                </a:r>
                <a:endParaRPr lang="en-US" dirty="0"/>
              </a:p>
              <a:p>
                <a:r>
                  <a:rPr lang="en-US" dirty="0"/>
                  <a:t>P</a:t>
                </a:r>
                <a:r>
                  <a:rPr lang="en-US" baseline="-25000" dirty="0"/>
                  <a:t>2</a:t>
                </a:r>
                <a:r>
                  <a:rPr lang="en-US" dirty="0"/>
                  <a:t> = P</a:t>
                </a:r>
                <a:r>
                  <a:rPr lang="en-US" baseline="-25000" dirty="0"/>
                  <a:t>1</a:t>
                </a:r>
                <a:r>
                  <a:rPr lang="en-US" dirty="0"/>
                  <a:t> - </a:t>
                </a:r>
                <a14:m>
                  <m:oMath xmlns:m="http://schemas.openxmlformats.org/officeDocument/2006/math">
                    <m:r>
                      <a:rPr lang="en-US" b="0" i="0" smtClean="0">
                        <a:latin typeface="Cambria Math" panose="02040503050406030204" pitchFamily="18" charset="0"/>
                      </a:rPr>
                      <m:t>(</m:t>
                    </m:r>
                    <m:f>
                      <m:fPr>
                        <m:ctrlPr>
                          <a:rPr lang="en-US"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r>
                      <a:rPr lang="en-US" b="0" i="1" smtClean="0">
                        <a:latin typeface="Cambria Math" panose="02040503050406030204" pitchFamily="18" charset="0"/>
                      </a:rPr>
                      <m:t>)</m:t>
                    </m:r>
                  </m:oMath>
                </a14:m>
                <a:r>
                  <a:rPr lang="en-US" dirty="0"/>
                  <a:t>p</a:t>
                </a:r>
                <a14:m>
                  <m:oMath xmlns:m="http://schemas.openxmlformats.org/officeDocument/2006/math">
                    <m:d>
                      <m:dPr>
                        <m:ctrlPr>
                          <a:rPr lang="en-US" b="0" i="1" smtClean="0">
                            <a:latin typeface="Cambria Math" panose="02040503050406030204" pitchFamily="18" charset="0"/>
                          </a:rPr>
                        </m:ctrlPr>
                      </m:dPr>
                      <m:e>
                        <m:f>
                          <m:fPr>
                            <m:ctrlPr>
                              <a:rPr lang="en-US" i="1">
                                <a:latin typeface="Cambria Math" panose="02040503050406030204" pitchFamily="18" charset="0"/>
                              </a:rPr>
                            </m:ctrlPr>
                          </m:fPr>
                          <m:num>
                            <m:r>
                              <a:rPr lang="en-US" b="0" i="1" smtClean="0">
                                <a:latin typeface="Cambria Math" panose="02040503050406030204" pitchFamily="18" charset="0"/>
                              </a:rPr>
                              <m:t>𝑄</m:t>
                            </m:r>
                          </m:num>
                          <m:den>
                            <m:r>
                              <a:rPr lang="en-US" b="0" i="1" smtClean="0">
                                <a:latin typeface="Cambria Math" panose="02040503050406030204" pitchFamily="18" charset="0"/>
                              </a:rPr>
                              <m:t>𝐴</m:t>
                            </m:r>
                          </m:den>
                        </m:f>
                      </m:e>
                    </m:d>
                  </m:oMath>
                </a14:m>
                <a:r>
                  <a:rPr lang="en-US" baseline="30000" dirty="0"/>
                  <a:t>2</a:t>
                </a:r>
                <a:endParaRPr lang="en-US" dirty="0"/>
              </a:p>
              <a:p>
                <a:r>
                  <a:rPr lang="en-US" dirty="0"/>
                  <a:t>For the Bernoulli’s equation the biggest problem was that the velocity at point two was estimated. This continuity addition allows us to calculate what velocity at point two would be with volumetric flow rate and cross-sectional area, allowing us to improve the accuracy of plaques effect on SBP. The cross-sectional area serves as the plaque buildup in the coronary artery.</a:t>
                </a:r>
              </a:p>
            </p:txBody>
          </p:sp>
        </mc:Choice>
        <mc:Fallback xmlns="">
          <p:sp>
            <p:nvSpPr>
              <p:cNvPr id="3" name="Content Placeholder 2">
                <a:extLst>
                  <a:ext uri="{FF2B5EF4-FFF2-40B4-BE49-F238E27FC236}">
                    <a16:creationId xmlns:a16="http://schemas.microsoft.com/office/drawing/2014/main" id="{EF80E2A6-0CAE-6031-834C-90A2524895A2}"/>
                  </a:ext>
                </a:extLst>
              </p:cNvPr>
              <p:cNvSpPr>
                <a:spLocks noGrp="1" noRot="1" noChangeAspect="1" noMove="1" noResize="1" noEditPoints="1" noAdjustHandles="1" noChangeArrowheads="1" noChangeShapeType="1" noTextEdit="1"/>
              </p:cNvSpPr>
              <p:nvPr>
                <p:ph idx="1"/>
              </p:nvPr>
            </p:nvSpPr>
            <p:spPr>
              <a:blipFill>
                <a:blip r:embed="rId2"/>
                <a:stretch>
                  <a:fillRect l="-1043" t="-2381" r="-580"/>
                </a:stretch>
              </a:blipFill>
            </p:spPr>
            <p:txBody>
              <a:bodyPr/>
              <a:lstStyle/>
              <a:p>
                <a:r>
                  <a:rPr lang="en-US">
                    <a:noFill/>
                  </a:rPr>
                  <a:t> </a:t>
                </a:r>
              </a:p>
            </p:txBody>
          </p:sp>
        </mc:Fallback>
      </mc:AlternateContent>
    </p:spTree>
    <p:extLst>
      <p:ext uri="{BB962C8B-B14F-4D97-AF65-F5344CB8AC3E}">
        <p14:creationId xmlns:p14="http://schemas.microsoft.com/office/powerpoint/2010/main" val="40700431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3289E-36B9-3C12-1D47-56D49BD7617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501BB1E-BC11-E895-4CBB-F0C92477D31E}"/>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924530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E8ABA8-441B-427D-6843-585E08F3DD82}"/>
              </a:ext>
            </a:extLst>
          </p:cNvPr>
          <p:cNvSpPr>
            <a:spLocks noGrp="1"/>
          </p:cNvSpPr>
          <p:nvPr>
            <p:ph type="title"/>
          </p:nvPr>
        </p:nvSpPr>
        <p:spPr/>
        <p:txBody>
          <a:bodyPr/>
          <a:lstStyle/>
          <a:p>
            <a:r>
              <a:rPr lang="en-US" dirty="0"/>
              <a:t>Gaussian Distribution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B2F5F24-8E78-7846-6085-DDA3AB49B510}"/>
                  </a:ext>
                </a:extLst>
              </p:cNvPr>
              <p:cNvSpPr>
                <a:spLocks noGrp="1"/>
              </p:cNvSpPr>
              <p:nvPr>
                <p:ph idx="1"/>
              </p:nvPr>
            </p:nvSpPr>
            <p:spPr/>
            <p:txBody>
              <a:bodyPr>
                <a:normAutofit/>
              </a:bodyPr>
              <a:lstStyle/>
              <a:p>
                <a:r>
                  <a:rPr lang="pt-BR" dirty="0"/>
                  <a:t>r(x) = r</a:t>
                </a:r>
                <a:r>
                  <a:rPr lang="pt-BR" baseline="-25000" dirty="0"/>
                  <a:t>0 </a:t>
                </a:r>
                <a:r>
                  <a:rPr lang="pt-BR" dirty="0"/>
                  <a:t>- </a:t>
                </a:r>
                <a:r>
                  <a:rPr lang="el-GR" dirty="0"/>
                  <a:t>Δ</a:t>
                </a:r>
                <a:r>
                  <a:rPr lang="pt-BR" dirty="0"/>
                  <a:t>r * </a:t>
                </a:r>
                <a:r>
                  <a:rPr lang="en-US" dirty="0"/>
                  <a:t>e</a:t>
                </a:r>
                <a:r>
                  <a:rPr lang="en-US" baseline="30000" dirty="0"/>
                  <a:t>-((x-x0)/</a:t>
                </a:r>
                <a:r>
                  <a:rPr lang="el-GR" baseline="30000" dirty="0">
                    <a:latin typeface="Cambria Math" panose="02040503050406030204" pitchFamily="18" charset="0"/>
                    <a:ea typeface="Cambria Math" panose="02040503050406030204" pitchFamily="18" charset="0"/>
                  </a:rPr>
                  <a:t>σ</a:t>
                </a:r>
                <a:r>
                  <a:rPr lang="en-US" baseline="30000" dirty="0"/>
                  <a:t>)^2 </a:t>
                </a:r>
              </a:p>
              <a:p>
                <a:r>
                  <a:rPr lang="en-US" dirty="0"/>
                  <a:t>P</a:t>
                </a:r>
                <a:r>
                  <a:rPr lang="en-US" baseline="-25000" dirty="0"/>
                  <a:t>2</a:t>
                </a:r>
                <a:r>
                  <a:rPr lang="en-US" dirty="0"/>
                  <a:t>(x) = P</a:t>
                </a:r>
                <a:r>
                  <a:rPr lang="en-US" baseline="-25000" dirty="0"/>
                  <a:t>1</a:t>
                </a:r>
                <a:r>
                  <a:rPr lang="en-US" dirty="0"/>
                  <a:t> -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oMath>
                </a14:m>
                <a:r>
                  <a:rPr lang="en-US" dirty="0"/>
                  <a:t>p</a:t>
                </a:r>
                <a14:m>
                  <m:oMath xmlns:m="http://schemas.openxmlformats.org/officeDocument/2006/math">
                    <m:d>
                      <m:dPr>
                        <m:ctrlPr>
                          <a:rPr lang="en-US" b="0" i="1" smtClean="0">
                            <a:latin typeface="Cambria Math" panose="02040503050406030204" pitchFamily="18" charset="0"/>
                          </a:rPr>
                        </m:ctrlPr>
                      </m:dPr>
                      <m:e>
                        <m:f>
                          <m:fPr>
                            <m:ctrlPr>
                              <a:rPr lang="en-US" i="1" smtClean="0">
                                <a:latin typeface="Cambria Math" panose="02040503050406030204" pitchFamily="18" charset="0"/>
                              </a:rPr>
                            </m:ctrlPr>
                          </m:fPr>
                          <m:num>
                            <m:r>
                              <a:rPr lang="en-US" b="0" i="1" smtClean="0">
                                <a:latin typeface="Cambria Math" panose="02040503050406030204" pitchFamily="18" charset="0"/>
                              </a:rPr>
                              <m:t>𝑄</m:t>
                            </m:r>
                          </m:num>
                          <m:den>
                            <m:r>
                              <m:rPr>
                                <m:nor/>
                              </m:rPr>
                              <a:rPr lang="en-US" b="0" i="0" smtClean="0">
                                <a:latin typeface="Cambria Math" panose="02040503050406030204" pitchFamily="18" charset="0"/>
                              </a:rPr>
                              <m:t>(</m:t>
                            </m:r>
                            <m:r>
                              <m:rPr>
                                <m:nor/>
                              </m:rPr>
                              <a:rPr lang="el-GR" dirty="0"/>
                              <m:t>π</m:t>
                            </m:r>
                            <m:r>
                              <m:rPr>
                                <m:nor/>
                              </m:rPr>
                              <a:rPr lang="pt-BR" dirty="0"/>
                              <m:t>(</m:t>
                            </m:r>
                            <m:r>
                              <m:rPr>
                                <m:nor/>
                              </m:rPr>
                              <a:rPr lang="pt-BR" dirty="0"/>
                              <m:t>r</m:t>
                            </m:r>
                            <m:r>
                              <m:rPr>
                                <m:nor/>
                              </m:rPr>
                              <a:rPr lang="pt-BR" baseline="-25000" dirty="0"/>
                              <m:t>0</m:t>
                            </m:r>
                            <m:r>
                              <m:rPr>
                                <m:nor/>
                              </m:rPr>
                              <a:rPr lang="pt-BR" dirty="0"/>
                              <m:t> − </m:t>
                            </m:r>
                            <m:r>
                              <m:rPr>
                                <m:nor/>
                              </m:rPr>
                              <a:rPr lang="el-GR" dirty="0"/>
                              <m:t>Δ</m:t>
                            </m:r>
                            <m:r>
                              <m:rPr>
                                <m:nor/>
                              </m:rPr>
                              <a:rPr lang="pt-BR" dirty="0"/>
                              <m:t>r</m:t>
                            </m:r>
                            <m:r>
                              <m:rPr>
                                <m:nor/>
                              </m:rPr>
                              <a:rPr lang="pt-BR" dirty="0"/>
                              <m:t> ∗ </m:t>
                            </m:r>
                            <m:r>
                              <m:rPr>
                                <m:nor/>
                              </m:rPr>
                              <a:rPr lang="en-US" dirty="0"/>
                              <m:t>e</m:t>
                            </m:r>
                            <m:r>
                              <m:rPr>
                                <m:nor/>
                              </m:rPr>
                              <a:rPr lang="en-US" baseline="30000" dirty="0"/>
                              <m:t>−((</m:t>
                            </m:r>
                            <m:r>
                              <m:rPr>
                                <m:nor/>
                              </m:rPr>
                              <a:rPr lang="en-US" baseline="30000" dirty="0"/>
                              <m:t>x</m:t>
                            </m:r>
                            <m:r>
                              <m:rPr>
                                <m:nor/>
                              </m:rPr>
                              <a:rPr lang="en-US" baseline="30000" dirty="0"/>
                              <m:t>−</m:t>
                            </m:r>
                            <m:r>
                              <m:rPr>
                                <m:nor/>
                              </m:rPr>
                              <a:rPr lang="en-US" baseline="30000" dirty="0"/>
                              <m:t>x</m:t>
                            </m:r>
                            <m:r>
                              <m:rPr>
                                <m:nor/>
                              </m:rPr>
                              <a:rPr lang="en-US" baseline="30000" dirty="0"/>
                              <m:t>0)/</m:t>
                            </m:r>
                            <m:r>
                              <m:rPr>
                                <m:nor/>
                              </m:rPr>
                              <a:rPr lang="el-GR" baseline="30000" dirty="0">
                                <a:latin typeface="Cambria Math" panose="02040503050406030204" pitchFamily="18" charset="0"/>
                                <a:ea typeface="Cambria Math" panose="02040503050406030204" pitchFamily="18" charset="0"/>
                              </a:rPr>
                              <m:t>σ</m:t>
                            </m:r>
                            <m:r>
                              <m:rPr>
                                <m:nor/>
                              </m:rPr>
                              <a:rPr lang="en-US" baseline="30000" dirty="0"/>
                              <m:t>)^2)</m:t>
                            </m:r>
                            <m:r>
                              <m:rPr>
                                <m:nor/>
                              </m:rPr>
                              <a:rPr lang="en-US" dirty="0"/>
                              <m:t>)</m:t>
                            </m:r>
                            <m:r>
                              <m:rPr>
                                <m:nor/>
                              </m:rPr>
                              <a:rPr lang="en-US" baseline="30000" dirty="0"/>
                              <m:t>2</m:t>
                            </m:r>
                            <m:r>
                              <m:rPr>
                                <m:nor/>
                              </m:rPr>
                              <a:rPr lang="en-US" dirty="0"/>
                              <m:t>)</m:t>
                            </m:r>
                          </m:den>
                        </m:f>
                      </m:e>
                    </m:d>
                    <m:r>
                      <a:rPr lang="en-US" b="0" i="1" baseline="30000" smtClean="0">
                        <a:latin typeface="Cambria Math" panose="02040503050406030204" pitchFamily="18" charset="0"/>
                      </a:rPr>
                      <m:t>2</m:t>
                    </m:r>
                  </m:oMath>
                </a14:m>
                <a:endParaRPr lang="en-US" baseline="30000" dirty="0"/>
              </a:p>
              <a:p>
                <a:r>
                  <a:rPr lang="en-US" dirty="0"/>
                  <a:t>The continuity equation was a great addition to the model; however, the problem was the cross-sectional area. The plaque buildup that was calculated resembles a sharp rise, almost wall like in the coronary artery. Often plaque build up has a more gradual increase and decrease, resembling a bell curve. This addition of the Gaussian Distribution serves to fix said issue, by modeling a gradual increase and decrease in plaque buildup.</a:t>
                </a:r>
              </a:p>
            </p:txBody>
          </p:sp>
        </mc:Choice>
        <mc:Fallback xmlns="">
          <p:sp>
            <p:nvSpPr>
              <p:cNvPr id="3" name="Content Placeholder 2">
                <a:extLst>
                  <a:ext uri="{FF2B5EF4-FFF2-40B4-BE49-F238E27FC236}">
                    <a16:creationId xmlns:a16="http://schemas.microsoft.com/office/drawing/2014/main" id="{EB2F5F24-8E78-7846-6085-DDA3AB49B510}"/>
                  </a:ext>
                </a:extLst>
              </p:cNvPr>
              <p:cNvSpPr>
                <a:spLocks noGrp="1" noRot="1" noChangeAspect="1" noMove="1" noResize="1" noEditPoints="1" noAdjustHandles="1" noChangeArrowheads="1" noChangeShapeType="1" noTextEdit="1"/>
              </p:cNvSpPr>
              <p:nvPr>
                <p:ph idx="1"/>
              </p:nvPr>
            </p:nvSpPr>
            <p:spPr>
              <a:blipFill>
                <a:blip r:embed="rId2"/>
                <a:stretch>
                  <a:fillRect l="-1043" t="-2381"/>
                </a:stretch>
              </a:blipFill>
            </p:spPr>
            <p:txBody>
              <a:bodyPr/>
              <a:lstStyle/>
              <a:p>
                <a:r>
                  <a:rPr lang="en-US">
                    <a:noFill/>
                  </a:rPr>
                  <a:t> </a:t>
                </a:r>
              </a:p>
            </p:txBody>
          </p:sp>
        </mc:Fallback>
      </mc:AlternateContent>
    </p:spTree>
    <p:extLst>
      <p:ext uri="{BB962C8B-B14F-4D97-AF65-F5344CB8AC3E}">
        <p14:creationId xmlns:p14="http://schemas.microsoft.com/office/powerpoint/2010/main" val="11693230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284</Words>
  <Application>Microsoft Office PowerPoint</Application>
  <PresentationFormat>Widescreen</PresentationFormat>
  <Paragraphs>18</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Aptos</vt:lpstr>
      <vt:lpstr>Aptos Display</vt:lpstr>
      <vt:lpstr>Arial</vt:lpstr>
      <vt:lpstr>Cambria Math</vt:lpstr>
      <vt:lpstr>Office Theme</vt:lpstr>
      <vt:lpstr>PowerPoint Presentation</vt:lpstr>
      <vt:lpstr>Modeling Plaque Buildup Within a Coronary Artery</vt:lpstr>
      <vt:lpstr>Bernoulli’s Equation</vt:lpstr>
      <vt:lpstr>Bernoulli’s equation</vt:lpstr>
      <vt:lpstr>PowerPoint Presentation</vt:lpstr>
      <vt:lpstr>Continuity equation</vt:lpstr>
      <vt:lpstr>PowerPoint Presentation</vt:lpstr>
      <vt:lpstr>Gaussian Distribution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Woodson, Stephon - woods5sm</dc:creator>
  <cp:lastModifiedBy>Woodson, Stephon - woods5sm</cp:lastModifiedBy>
  <cp:revision>1</cp:revision>
  <dcterms:created xsi:type="dcterms:W3CDTF">2025-08-30T19:42:26Z</dcterms:created>
  <dcterms:modified xsi:type="dcterms:W3CDTF">2025-08-30T19:42:56Z</dcterms:modified>
</cp:coreProperties>
</file>