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9" r:id="rId3"/>
    <p:sldId id="284" r:id="rId4"/>
    <p:sldId id="283" r:id="rId5"/>
    <p:sldId id="282" r:id="rId6"/>
    <p:sldId id="272" r:id="rId7"/>
    <p:sldId id="257" r:id="rId8"/>
    <p:sldId id="286" r:id="rId9"/>
    <p:sldId id="285" r:id="rId10"/>
    <p:sldId id="287" r:id="rId11"/>
    <p:sldId id="288" r:id="rId12"/>
    <p:sldId id="280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06" autoAdjust="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P02-1040.pdf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5.0312" TargetMode="External"/><Relationship Id="rId2" Type="http://schemas.openxmlformats.org/officeDocument/2006/relationships/hyperlink" Target="http://cocodataset.org/#hom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://cocodataset.org/#termsofu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I</a:t>
            </a:r>
            <a:r>
              <a:rPr lang="en-US" dirty="0"/>
              <a:t>mage TO Caption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Coursera Advanced Data Science Capstone – STEPHANE DEGEYE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7B4424-6120-4AFA-AA79-D498DECD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" y="243377"/>
            <a:ext cx="6031055" cy="4214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F99DB-D327-43F9-AD3E-5206288B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09" y="243376"/>
            <a:ext cx="5868201" cy="42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14" y="311150"/>
            <a:ext cx="6127717" cy="577850"/>
          </a:xfrm>
        </p:spPr>
        <p:txBody>
          <a:bodyPr>
            <a:normAutofit/>
          </a:bodyPr>
          <a:lstStyle/>
          <a:p>
            <a:r>
              <a:rPr lang="en-US" dirty="0"/>
              <a:t>CAPTION PREPROCESSING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A89EF6-3245-4FC0-89B2-5DE43C2E4677}"/>
              </a:ext>
            </a:extLst>
          </p:cNvPr>
          <p:cNvSpPr/>
          <p:nvPr/>
        </p:nvSpPr>
        <p:spPr>
          <a:xfrm>
            <a:off x="3328914" y="42862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Captions vector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9C9C32-A159-4B4C-BD30-A96C6CAE4BE0}"/>
              </a:ext>
            </a:extLst>
          </p:cNvPr>
          <p:cNvSpPr/>
          <p:nvPr/>
        </p:nvSpPr>
        <p:spPr>
          <a:xfrm>
            <a:off x="3328914" y="13906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Init Tokenizer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3FF51F-06C7-4075-82F2-B04A5509FA9A}"/>
              </a:ext>
            </a:extLst>
          </p:cNvPr>
          <p:cNvSpPr/>
          <p:nvPr/>
        </p:nvSpPr>
        <p:spPr>
          <a:xfrm>
            <a:off x="3328914" y="21145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Fit on Text</a:t>
            </a:r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DD1E5F1-5DA0-48DF-A7DE-1ECA4CC29767}"/>
              </a:ext>
            </a:extLst>
          </p:cNvPr>
          <p:cNvSpPr/>
          <p:nvPr/>
        </p:nvSpPr>
        <p:spPr>
          <a:xfrm>
            <a:off x="4273679" y="1862738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B0C1D0-D155-4A2D-9C40-A74E7844AC3C}"/>
              </a:ext>
            </a:extLst>
          </p:cNvPr>
          <p:cNvSpPr txBox="1"/>
          <p:nvPr/>
        </p:nvSpPr>
        <p:spPr>
          <a:xfrm>
            <a:off x="5551402" y="1390650"/>
            <a:ext cx="337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Vocabulary</a:t>
            </a:r>
            <a:r>
              <a:rPr lang="fr-BE" dirty="0"/>
              <a:t> size, </a:t>
            </a:r>
            <a:r>
              <a:rPr lang="fr-BE" dirty="0" err="1"/>
              <a:t>oov</a:t>
            </a:r>
            <a:r>
              <a:rPr lang="fr-BE" dirty="0"/>
              <a:t> </a:t>
            </a:r>
            <a:r>
              <a:rPr lang="fr-BE" dirty="0" err="1"/>
              <a:t>token</a:t>
            </a:r>
            <a:r>
              <a:rPr lang="fr-BE" dirty="0"/>
              <a:t>, </a:t>
            </a:r>
            <a:r>
              <a:rPr lang="fr-BE" dirty="0" err="1"/>
              <a:t>filter</a:t>
            </a:r>
            <a:r>
              <a:rPr lang="fr-BE" dirty="0"/>
              <a:t>)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AF87C95-324B-4FA7-B748-DDBB0E11C843}"/>
              </a:ext>
            </a:extLst>
          </p:cNvPr>
          <p:cNvSpPr/>
          <p:nvPr/>
        </p:nvSpPr>
        <p:spPr>
          <a:xfrm>
            <a:off x="2844930" y="2209800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81391C9-30B0-4687-BC0D-C966E15F753B}"/>
              </a:ext>
            </a:extLst>
          </p:cNvPr>
          <p:cNvSpPr/>
          <p:nvPr/>
        </p:nvSpPr>
        <p:spPr>
          <a:xfrm>
            <a:off x="3328914" y="28384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Text to </a:t>
            </a:r>
            <a:r>
              <a:rPr lang="fr-BE" dirty="0" err="1"/>
              <a:t>Sequence</a:t>
            </a:r>
            <a:endParaRPr lang="en-US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3BFCCF4-C701-4ECF-9999-B732AB831034}"/>
              </a:ext>
            </a:extLst>
          </p:cNvPr>
          <p:cNvSpPr/>
          <p:nvPr/>
        </p:nvSpPr>
        <p:spPr>
          <a:xfrm>
            <a:off x="4273679" y="2631087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AD9D160-A024-4471-8A5B-F43888E68E47}"/>
              </a:ext>
            </a:extLst>
          </p:cNvPr>
          <p:cNvSpPr/>
          <p:nvPr/>
        </p:nvSpPr>
        <p:spPr>
          <a:xfrm>
            <a:off x="3328914" y="35623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Padding</a:t>
            </a:r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7ECB320-E8AA-4AB3-894B-8DC748DB3A45}"/>
              </a:ext>
            </a:extLst>
          </p:cNvPr>
          <p:cNvSpPr/>
          <p:nvPr/>
        </p:nvSpPr>
        <p:spPr>
          <a:xfrm>
            <a:off x="4273679" y="3323236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9B04C5C-CF94-448B-A9B9-0347E99110DE}"/>
              </a:ext>
            </a:extLst>
          </p:cNvPr>
          <p:cNvSpPr/>
          <p:nvPr/>
        </p:nvSpPr>
        <p:spPr>
          <a:xfrm>
            <a:off x="560314" y="21145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Train Captions</a:t>
            </a:r>
            <a:endParaRPr lang="en-US" dirty="0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C74FFAFC-5255-4DCB-8840-F764F306F658}"/>
              </a:ext>
            </a:extLst>
          </p:cNvPr>
          <p:cNvSpPr/>
          <p:nvPr/>
        </p:nvSpPr>
        <p:spPr>
          <a:xfrm>
            <a:off x="4292858" y="4021741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C693E4-B7C3-4D60-BF0C-7B757F8E4D98}"/>
              </a:ext>
            </a:extLst>
          </p:cNvPr>
          <p:cNvSpPr txBox="1"/>
          <p:nvPr/>
        </p:nvSpPr>
        <p:spPr>
          <a:xfrm>
            <a:off x="5551402" y="2103822"/>
            <a:ext cx="19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(Apply on </a:t>
            </a:r>
            <a:r>
              <a:rPr lang="fr-BE" dirty="0" err="1"/>
              <a:t>our</a:t>
            </a:r>
            <a:r>
              <a:rPr lang="fr-BE" dirty="0"/>
              <a:t> data)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C21F38-1667-474F-9D56-563F6CB4B0DE}"/>
              </a:ext>
            </a:extLst>
          </p:cNvPr>
          <p:cNvSpPr txBox="1"/>
          <p:nvPr/>
        </p:nvSpPr>
        <p:spPr>
          <a:xfrm>
            <a:off x="5551402" y="2844284"/>
            <a:ext cx="39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(List of indexes </a:t>
            </a:r>
            <a:r>
              <a:rPr lang="fr-BE" dirty="0" err="1"/>
              <a:t>instead</a:t>
            </a:r>
            <a:r>
              <a:rPr lang="fr-BE" dirty="0"/>
              <a:t> of </a:t>
            </a:r>
            <a:r>
              <a:rPr lang="fr-BE" dirty="0" err="1"/>
              <a:t>list</a:t>
            </a:r>
            <a:r>
              <a:rPr lang="fr-BE" dirty="0"/>
              <a:t> of </a:t>
            </a:r>
            <a:r>
              <a:rPr lang="fr-BE" dirty="0" err="1"/>
              <a:t>words</a:t>
            </a:r>
            <a:r>
              <a:rPr lang="fr-BE" dirty="0"/>
              <a:t>)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CC2C6F-AA72-4BB4-8385-5E16D1F08E17}"/>
              </a:ext>
            </a:extLst>
          </p:cNvPr>
          <p:cNvSpPr txBox="1"/>
          <p:nvPr/>
        </p:nvSpPr>
        <p:spPr>
          <a:xfrm>
            <a:off x="5567969" y="3557456"/>
            <a:ext cx="39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Length</a:t>
            </a:r>
            <a:r>
              <a:rPr lang="fr-BE" dirty="0"/>
              <a:t> </a:t>
            </a:r>
            <a:r>
              <a:rPr lang="fr-BE" dirty="0" err="1"/>
              <a:t>Hamonization</a:t>
            </a:r>
            <a:r>
              <a:rPr lang="fr-BE" dirty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DF3E53-C8EB-4C83-9839-61AD60A2B054}"/>
              </a:ext>
            </a:extLst>
          </p:cNvPr>
          <p:cNvSpPr/>
          <p:nvPr/>
        </p:nvSpPr>
        <p:spPr>
          <a:xfrm>
            <a:off x="3784600" y="4169550"/>
            <a:ext cx="4660900" cy="7718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14" y="311150"/>
            <a:ext cx="6127717" cy="577850"/>
          </a:xfrm>
        </p:spPr>
        <p:txBody>
          <a:bodyPr>
            <a:normAutofit/>
          </a:bodyPr>
          <a:lstStyle/>
          <a:p>
            <a:r>
              <a:rPr lang="en-US" dirty="0"/>
              <a:t>FINAL DATASET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A89EF6-3245-4FC0-89B2-5DE43C2E4677}"/>
              </a:ext>
            </a:extLst>
          </p:cNvPr>
          <p:cNvSpPr/>
          <p:nvPr/>
        </p:nvSpPr>
        <p:spPr>
          <a:xfrm>
            <a:off x="569773" y="164734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Captions vector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3FF51F-06C7-4075-82F2-B04A5509FA9A}"/>
              </a:ext>
            </a:extLst>
          </p:cNvPr>
          <p:cNvSpPr/>
          <p:nvPr/>
        </p:nvSpPr>
        <p:spPr>
          <a:xfrm>
            <a:off x="3974807" y="1077670"/>
            <a:ext cx="2092730" cy="38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img_name_train</a:t>
            </a:r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DD1E5F1-5DA0-48DF-A7DE-1ECA4CC29767}"/>
              </a:ext>
            </a:extLst>
          </p:cNvPr>
          <p:cNvSpPr/>
          <p:nvPr/>
        </p:nvSpPr>
        <p:spPr>
          <a:xfrm>
            <a:off x="1505078" y="2217010"/>
            <a:ext cx="222121" cy="606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AF87C95-324B-4FA7-B748-DDBB0E11C843}"/>
              </a:ext>
            </a:extLst>
          </p:cNvPr>
          <p:cNvSpPr/>
          <p:nvPr/>
        </p:nvSpPr>
        <p:spPr>
          <a:xfrm>
            <a:off x="3003679" y="1506510"/>
            <a:ext cx="620494" cy="2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81391C9-30B0-4687-BC0D-C966E15F753B}"/>
              </a:ext>
            </a:extLst>
          </p:cNvPr>
          <p:cNvSpPr/>
          <p:nvPr/>
        </p:nvSpPr>
        <p:spPr>
          <a:xfrm>
            <a:off x="3974807" y="1654536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cap_train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305846-3E86-4D9A-BF72-DFA8365239D4}"/>
              </a:ext>
            </a:extLst>
          </p:cNvPr>
          <p:cNvSpPr/>
          <p:nvPr/>
        </p:nvSpPr>
        <p:spPr>
          <a:xfrm>
            <a:off x="569773" y="107767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Image Name vector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4B4ED5-FA2B-4AAF-857A-A63839E68ABE}"/>
              </a:ext>
            </a:extLst>
          </p:cNvPr>
          <p:cNvSpPr/>
          <p:nvPr/>
        </p:nvSpPr>
        <p:spPr>
          <a:xfrm>
            <a:off x="560314" y="3027364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img_name_val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8BBD5D-00B1-4B66-9297-CE1DC88FB15A}"/>
              </a:ext>
            </a:extLst>
          </p:cNvPr>
          <p:cNvSpPr/>
          <p:nvPr/>
        </p:nvSpPr>
        <p:spPr>
          <a:xfrm>
            <a:off x="560314" y="3554635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cap_val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4E2B8-DED2-4015-86CD-EDAA2EB542A4}"/>
              </a:ext>
            </a:extLst>
          </p:cNvPr>
          <p:cNvSpPr txBox="1"/>
          <p:nvPr/>
        </p:nvSpPr>
        <p:spPr>
          <a:xfrm>
            <a:off x="2965427" y="1134022"/>
            <a:ext cx="69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80 %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172C0-77D5-431F-BFC0-5A3390C3CD7B}"/>
              </a:ext>
            </a:extLst>
          </p:cNvPr>
          <p:cNvSpPr txBox="1"/>
          <p:nvPr/>
        </p:nvSpPr>
        <p:spPr>
          <a:xfrm>
            <a:off x="1727199" y="2273028"/>
            <a:ext cx="69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20 %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ED0655-70A4-44A1-8FBF-CD3E0B63F377}"/>
              </a:ext>
            </a:extLst>
          </p:cNvPr>
          <p:cNvSpPr/>
          <p:nvPr/>
        </p:nvSpPr>
        <p:spPr>
          <a:xfrm>
            <a:off x="6942031" y="889000"/>
            <a:ext cx="2092730" cy="2832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FA184-7302-488C-9DC6-243C7F273C3A}"/>
              </a:ext>
            </a:extLst>
          </p:cNvPr>
          <p:cNvSpPr/>
          <p:nvPr/>
        </p:nvSpPr>
        <p:spPr>
          <a:xfrm>
            <a:off x="7135931" y="1029762"/>
            <a:ext cx="1645458" cy="577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Load Features</a:t>
            </a:r>
          </a:p>
          <a:p>
            <a:pPr algn="ctr"/>
            <a:r>
              <a:rPr lang="fr-BE" dirty="0"/>
              <a:t>From disk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F8DC11-3D8B-4D33-A017-65BE01F5E4C0}"/>
              </a:ext>
            </a:extLst>
          </p:cNvPr>
          <p:cNvSpPr/>
          <p:nvPr/>
        </p:nvSpPr>
        <p:spPr>
          <a:xfrm>
            <a:off x="7135303" y="1956518"/>
            <a:ext cx="1645458" cy="586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Shuffling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79D323-4819-4D8B-AFEE-E28173C69B95}"/>
              </a:ext>
            </a:extLst>
          </p:cNvPr>
          <p:cNvSpPr/>
          <p:nvPr/>
        </p:nvSpPr>
        <p:spPr>
          <a:xfrm>
            <a:off x="7135931" y="2827939"/>
            <a:ext cx="1645458" cy="586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Prefetching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50E784-DEDA-400E-BF03-084B34EB3C59}"/>
              </a:ext>
            </a:extLst>
          </p:cNvPr>
          <p:cNvCxnSpPr>
            <a:cxnSpLocks/>
          </p:cNvCxnSpPr>
          <p:nvPr/>
        </p:nvCxnSpPr>
        <p:spPr>
          <a:xfrm flipV="1">
            <a:off x="9034761" y="1053162"/>
            <a:ext cx="574037" cy="12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A80739-BD88-44FE-A826-7B12818576E2}"/>
              </a:ext>
            </a:extLst>
          </p:cNvPr>
          <p:cNvSpPr txBox="1"/>
          <p:nvPr/>
        </p:nvSpPr>
        <p:spPr>
          <a:xfrm>
            <a:off x="9613070" y="850994"/>
            <a:ext cx="243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Pipeline (map functions, batch implementation)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C56FC6E-F6A6-46AA-945B-F04ECBED0694}"/>
              </a:ext>
            </a:extLst>
          </p:cNvPr>
          <p:cNvSpPr/>
          <p:nvPr/>
        </p:nvSpPr>
        <p:spPr>
          <a:xfrm>
            <a:off x="6194537" y="1197755"/>
            <a:ext cx="620494" cy="2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987E22-F63D-4BB1-AE27-34BFD030E8E6}"/>
              </a:ext>
            </a:extLst>
          </p:cNvPr>
          <p:cNvSpPr/>
          <p:nvPr/>
        </p:nvSpPr>
        <p:spPr>
          <a:xfrm>
            <a:off x="6194537" y="4344156"/>
            <a:ext cx="2092730" cy="4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img_tensor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B8B7950-E0C4-4898-9A4F-C4E84560BD0F}"/>
              </a:ext>
            </a:extLst>
          </p:cNvPr>
          <p:cNvSpPr/>
          <p:nvPr/>
        </p:nvSpPr>
        <p:spPr>
          <a:xfrm>
            <a:off x="7846971" y="3813182"/>
            <a:ext cx="190207" cy="35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1415B-D407-4915-BBC4-DC55CD22BEC5}"/>
              </a:ext>
            </a:extLst>
          </p:cNvPr>
          <p:cNvSpPr/>
          <p:nvPr/>
        </p:nvSpPr>
        <p:spPr>
          <a:xfrm>
            <a:off x="4003270" y="436640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cap_train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C6A9902-D63B-4C66-8D00-92086059618B}"/>
              </a:ext>
            </a:extLst>
          </p:cNvPr>
          <p:cNvSpPr/>
          <p:nvPr/>
        </p:nvSpPr>
        <p:spPr>
          <a:xfrm>
            <a:off x="7833978" y="1701703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AE4F5BA4-FF07-4A4E-A33F-C718D2066938}"/>
              </a:ext>
            </a:extLst>
          </p:cNvPr>
          <p:cNvSpPr/>
          <p:nvPr/>
        </p:nvSpPr>
        <p:spPr>
          <a:xfrm>
            <a:off x="7833978" y="2590767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C6FEE2B-4890-4966-9E5D-22F43D52BEFF}"/>
              </a:ext>
            </a:extLst>
          </p:cNvPr>
          <p:cNvSpPr/>
          <p:nvPr/>
        </p:nvSpPr>
        <p:spPr>
          <a:xfrm>
            <a:off x="4895745" y="2217010"/>
            <a:ext cx="222121" cy="19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22586057-D343-4F1B-B665-196894AA79CA}"/>
              </a:ext>
            </a:extLst>
          </p:cNvPr>
          <p:cNvSpPr/>
          <p:nvPr/>
        </p:nvSpPr>
        <p:spPr>
          <a:xfrm>
            <a:off x="6004330" y="5025280"/>
            <a:ext cx="190207" cy="35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7D9609-4753-45AE-B9DA-5B1B2BD17741}"/>
              </a:ext>
            </a:extLst>
          </p:cNvPr>
          <p:cNvSpPr/>
          <p:nvPr/>
        </p:nvSpPr>
        <p:spPr>
          <a:xfrm>
            <a:off x="5068685" y="5483406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RNN/ATTENTION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BA0E56-9712-47CF-B247-633D8244D5D3}"/>
              </a:ext>
            </a:extLst>
          </p:cNvPr>
          <p:cNvSpPr/>
          <p:nvPr/>
        </p:nvSpPr>
        <p:spPr>
          <a:xfrm>
            <a:off x="790967" y="1029760"/>
            <a:ext cx="1341634" cy="2825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0" y="81450"/>
            <a:ext cx="6127717" cy="577850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AF87C95-324B-4FA7-B748-DDBB0E11C843}"/>
              </a:ext>
            </a:extLst>
          </p:cNvPr>
          <p:cNvSpPr/>
          <p:nvPr/>
        </p:nvSpPr>
        <p:spPr>
          <a:xfrm>
            <a:off x="478334" y="1877783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A80739-BD88-44FE-A826-7B12818576E2}"/>
              </a:ext>
            </a:extLst>
          </p:cNvPr>
          <p:cNvSpPr txBox="1"/>
          <p:nvPr/>
        </p:nvSpPr>
        <p:spPr>
          <a:xfrm>
            <a:off x="704972" y="693554"/>
            <a:ext cx="168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CNN Encoder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CA001B7-B1D4-41E7-826B-8E54C2DE3F08}"/>
              </a:ext>
            </a:extLst>
          </p:cNvPr>
          <p:cNvSpPr/>
          <p:nvPr/>
        </p:nvSpPr>
        <p:spPr>
          <a:xfrm>
            <a:off x="130936" y="1103962"/>
            <a:ext cx="294988" cy="167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img_tensor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F7A9939-A4F1-4B4D-9EEA-7816C20D86DE}"/>
              </a:ext>
            </a:extLst>
          </p:cNvPr>
          <p:cNvSpPr/>
          <p:nvPr/>
        </p:nvSpPr>
        <p:spPr>
          <a:xfrm>
            <a:off x="886239" y="1103962"/>
            <a:ext cx="294988" cy="167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14A1BE2-42E8-4905-A5CB-A588A5D9704E}"/>
              </a:ext>
            </a:extLst>
          </p:cNvPr>
          <p:cNvSpPr/>
          <p:nvPr/>
        </p:nvSpPr>
        <p:spPr>
          <a:xfrm>
            <a:off x="1608160" y="2329336"/>
            <a:ext cx="188425" cy="138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Relu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F42B391-2A52-4774-9C88-53BCCD48AC7E}"/>
              </a:ext>
            </a:extLst>
          </p:cNvPr>
          <p:cNvSpPr/>
          <p:nvPr/>
        </p:nvSpPr>
        <p:spPr>
          <a:xfrm>
            <a:off x="1295527" y="2394166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09C891-462F-4A23-8926-27F31798DF91}"/>
              </a:ext>
            </a:extLst>
          </p:cNvPr>
          <p:cNvSpPr/>
          <p:nvPr/>
        </p:nvSpPr>
        <p:spPr>
          <a:xfrm>
            <a:off x="2658378" y="1029761"/>
            <a:ext cx="8278127" cy="28256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47A3AE-0D7F-4332-9A86-0562E7D3BE15}"/>
              </a:ext>
            </a:extLst>
          </p:cNvPr>
          <p:cNvSpPr txBox="1"/>
          <p:nvPr/>
        </p:nvSpPr>
        <p:spPr>
          <a:xfrm>
            <a:off x="2544078" y="657100"/>
            <a:ext cx="281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Bahdanau Attention Model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E5D132-E1F0-4901-89A1-26FD8AFC86F8}"/>
              </a:ext>
            </a:extLst>
          </p:cNvPr>
          <p:cNvSpPr/>
          <p:nvPr/>
        </p:nvSpPr>
        <p:spPr>
          <a:xfrm>
            <a:off x="2702687" y="4409153"/>
            <a:ext cx="8278127" cy="18912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814271-F483-4DEB-BC28-0ECFDBBA44E4}"/>
              </a:ext>
            </a:extLst>
          </p:cNvPr>
          <p:cNvSpPr txBox="1"/>
          <p:nvPr/>
        </p:nvSpPr>
        <p:spPr>
          <a:xfrm>
            <a:off x="2622950" y="4041162"/>
            <a:ext cx="156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RNN Decoder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7092F14-8064-4E9D-A843-4C20E8436002}"/>
              </a:ext>
            </a:extLst>
          </p:cNvPr>
          <p:cNvSpPr/>
          <p:nvPr/>
        </p:nvSpPr>
        <p:spPr>
          <a:xfrm>
            <a:off x="3473823" y="1379184"/>
            <a:ext cx="215655" cy="95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74CB31-31CE-405D-BDE6-B4704D5ED28D}"/>
              </a:ext>
            </a:extLst>
          </p:cNvPr>
          <p:cNvSpPr/>
          <p:nvPr/>
        </p:nvSpPr>
        <p:spPr>
          <a:xfrm>
            <a:off x="3473823" y="2417741"/>
            <a:ext cx="215655" cy="95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W1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61BB67-99DB-4C99-B069-B0EA216B2F1B}"/>
              </a:ext>
            </a:extLst>
          </p:cNvPr>
          <p:cNvSpPr/>
          <p:nvPr/>
        </p:nvSpPr>
        <p:spPr>
          <a:xfrm>
            <a:off x="2771113" y="1062886"/>
            <a:ext cx="269693" cy="1025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F820583-213E-43CB-ADBE-0C3DFCE2DEA8}"/>
              </a:ext>
            </a:extLst>
          </p:cNvPr>
          <p:cNvSpPr/>
          <p:nvPr/>
        </p:nvSpPr>
        <p:spPr>
          <a:xfrm>
            <a:off x="3075998" y="1504485"/>
            <a:ext cx="331651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101930C-3BFC-4E14-A76B-19BD43811570}"/>
              </a:ext>
            </a:extLst>
          </p:cNvPr>
          <p:cNvSpPr/>
          <p:nvPr/>
        </p:nvSpPr>
        <p:spPr>
          <a:xfrm>
            <a:off x="1992377" y="2487809"/>
            <a:ext cx="1420621" cy="19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54D386-2B01-48A8-A809-43E5750E97F6}"/>
              </a:ext>
            </a:extLst>
          </p:cNvPr>
          <p:cNvSpPr/>
          <p:nvPr/>
        </p:nvSpPr>
        <p:spPr>
          <a:xfrm>
            <a:off x="4029039" y="2009223"/>
            <a:ext cx="294988" cy="55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∑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3CBA12B-99E3-495A-B6AC-D23A29FB81BE}"/>
              </a:ext>
            </a:extLst>
          </p:cNvPr>
          <p:cNvSpPr/>
          <p:nvPr/>
        </p:nvSpPr>
        <p:spPr>
          <a:xfrm>
            <a:off x="3755651" y="1995723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6EDA9E5-4398-45BD-A2D1-42D64DD09F9C}"/>
              </a:ext>
            </a:extLst>
          </p:cNvPr>
          <p:cNvSpPr/>
          <p:nvPr/>
        </p:nvSpPr>
        <p:spPr>
          <a:xfrm>
            <a:off x="3755651" y="2417741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508E02F6-BC72-4C57-BB84-EFBC6A8B795F}"/>
              </a:ext>
            </a:extLst>
          </p:cNvPr>
          <p:cNvSpPr/>
          <p:nvPr/>
        </p:nvSpPr>
        <p:spPr>
          <a:xfrm>
            <a:off x="4392740" y="2190916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90D02A-B9C2-412A-902C-EC3193335278}"/>
              </a:ext>
            </a:extLst>
          </p:cNvPr>
          <p:cNvSpPr/>
          <p:nvPr/>
        </p:nvSpPr>
        <p:spPr>
          <a:xfrm>
            <a:off x="4684855" y="1936959"/>
            <a:ext cx="215655" cy="65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TANH</a:t>
            </a:r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C0B6B74-36C9-4046-8ECC-21D5ECD4D28C}"/>
              </a:ext>
            </a:extLst>
          </p:cNvPr>
          <p:cNvSpPr/>
          <p:nvPr/>
        </p:nvSpPr>
        <p:spPr>
          <a:xfrm>
            <a:off x="5241886" y="1823061"/>
            <a:ext cx="215655" cy="95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V</a:t>
            </a:r>
            <a:endParaRPr lang="en-US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58D5A27-3373-45B4-BB7C-7F381D046CAB}"/>
              </a:ext>
            </a:extLst>
          </p:cNvPr>
          <p:cNvSpPr/>
          <p:nvPr/>
        </p:nvSpPr>
        <p:spPr>
          <a:xfrm>
            <a:off x="4961334" y="2214847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B25952E-33F4-4403-A13D-D7F1BD9E0849}"/>
              </a:ext>
            </a:extLst>
          </p:cNvPr>
          <p:cNvSpPr/>
          <p:nvPr/>
        </p:nvSpPr>
        <p:spPr>
          <a:xfrm>
            <a:off x="5846999" y="1754481"/>
            <a:ext cx="215655" cy="1092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SOFTMAX</a:t>
            </a:r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0334F53-FC69-49B6-881F-F28EA56A816C}"/>
              </a:ext>
            </a:extLst>
          </p:cNvPr>
          <p:cNvSpPr/>
          <p:nvPr/>
        </p:nvSpPr>
        <p:spPr>
          <a:xfrm>
            <a:off x="5545412" y="2200540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E3C31D6-18F4-4F1F-97FC-135B2EAB3565}"/>
              </a:ext>
            </a:extLst>
          </p:cNvPr>
          <p:cNvSpPr/>
          <p:nvPr/>
        </p:nvSpPr>
        <p:spPr>
          <a:xfrm>
            <a:off x="1968821" y="3424057"/>
            <a:ext cx="4399184" cy="19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62D26D2F-5887-447C-81B4-F2E7A4DB31DF}"/>
              </a:ext>
            </a:extLst>
          </p:cNvPr>
          <p:cNvSpPr/>
          <p:nvPr/>
        </p:nvSpPr>
        <p:spPr>
          <a:xfrm>
            <a:off x="6158272" y="2200540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49215BC-3918-4D9B-B6AB-6CDACBC48ECB}"/>
              </a:ext>
            </a:extLst>
          </p:cNvPr>
          <p:cNvSpPr/>
          <p:nvPr/>
        </p:nvSpPr>
        <p:spPr>
          <a:xfrm>
            <a:off x="6437470" y="2030183"/>
            <a:ext cx="215655" cy="1683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Context Vector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EF6AA63-9577-46FE-8214-37DC89C0340E}"/>
              </a:ext>
            </a:extLst>
          </p:cNvPr>
          <p:cNvSpPr/>
          <p:nvPr/>
        </p:nvSpPr>
        <p:spPr>
          <a:xfrm>
            <a:off x="180397" y="4505599"/>
            <a:ext cx="294988" cy="167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cap_train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A084C-E19A-41D5-9DEA-35CCF842C79C}"/>
              </a:ext>
            </a:extLst>
          </p:cNvPr>
          <p:cNvSpPr/>
          <p:nvPr/>
        </p:nvSpPr>
        <p:spPr>
          <a:xfrm>
            <a:off x="4234548" y="4613432"/>
            <a:ext cx="215655" cy="95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E192092-EC7E-4815-9B6C-7734D2FED37B}"/>
              </a:ext>
            </a:extLst>
          </p:cNvPr>
          <p:cNvSpPr/>
          <p:nvPr/>
        </p:nvSpPr>
        <p:spPr>
          <a:xfrm>
            <a:off x="6431424" y="4505599"/>
            <a:ext cx="215655" cy="95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Concat</a:t>
            </a:r>
            <a:endParaRPr lang="en-U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6781AFC-565F-475F-BD34-9D994ADF4703}"/>
              </a:ext>
            </a:extLst>
          </p:cNvPr>
          <p:cNvSpPr/>
          <p:nvPr/>
        </p:nvSpPr>
        <p:spPr>
          <a:xfrm>
            <a:off x="4555477" y="4877271"/>
            <a:ext cx="1826196" cy="23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F5A03846-531B-4B60-A3C3-06AEC02A3FB4}"/>
              </a:ext>
            </a:extLst>
          </p:cNvPr>
          <p:cNvSpPr/>
          <p:nvPr/>
        </p:nvSpPr>
        <p:spPr>
          <a:xfrm>
            <a:off x="6456872" y="3822191"/>
            <a:ext cx="190207" cy="586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75215C5-E4C5-40BF-8207-B4E372447306}"/>
              </a:ext>
            </a:extLst>
          </p:cNvPr>
          <p:cNvSpPr/>
          <p:nvPr/>
        </p:nvSpPr>
        <p:spPr>
          <a:xfrm>
            <a:off x="7000601" y="4654662"/>
            <a:ext cx="439733" cy="65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GRU</a:t>
            </a:r>
            <a:endParaRPr lang="en-US" dirty="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9D6A10EF-FEA9-4095-ACA6-FC993E5A7639}"/>
              </a:ext>
            </a:extLst>
          </p:cNvPr>
          <p:cNvSpPr/>
          <p:nvPr/>
        </p:nvSpPr>
        <p:spPr>
          <a:xfrm>
            <a:off x="6733533" y="4883077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DFB3B6E9-D3A0-4433-AB05-E8C2F28C799D}"/>
              </a:ext>
            </a:extLst>
          </p:cNvPr>
          <p:cNvSpPr/>
          <p:nvPr/>
        </p:nvSpPr>
        <p:spPr>
          <a:xfrm rot="16200000">
            <a:off x="4933256" y="-756232"/>
            <a:ext cx="425743" cy="4140257"/>
          </a:xfrm>
          <a:prstGeom prst="bentUp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9032C7-9715-4D1B-BD24-03FC8A0BCC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163038" y="1526768"/>
            <a:ext cx="3261" cy="303787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1785C16-C8CC-4791-9A76-DCE27C9A61D4}"/>
              </a:ext>
            </a:extLst>
          </p:cNvPr>
          <p:cNvSpPr/>
          <p:nvPr/>
        </p:nvSpPr>
        <p:spPr>
          <a:xfrm>
            <a:off x="7841664" y="4516571"/>
            <a:ext cx="215655" cy="95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57FB445-6D4F-46C3-947F-EE1686D50340}"/>
              </a:ext>
            </a:extLst>
          </p:cNvPr>
          <p:cNvSpPr/>
          <p:nvPr/>
        </p:nvSpPr>
        <p:spPr>
          <a:xfrm>
            <a:off x="8441400" y="4522188"/>
            <a:ext cx="215655" cy="95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CBBDD929-1B40-413D-B3B1-EF9A4C9DE902}"/>
              </a:ext>
            </a:extLst>
          </p:cNvPr>
          <p:cNvSpPr/>
          <p:nvPr/>
        </p:nvSpPr>
        <p:spPr>
          <a:xfrm>
            <a:off x="7537923" y="4877271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30FCB66-C7BB-40D4-B31B-4455863C0F7A}"/>
              </a:ext>
            </a:extLst>
          </p:cNvPr>
          <p:cNvSpPr/>
          <p:nvPr/>
        </p:nvSpPr>
        <p:spPr>
          <a:xfrm>
            <a:off x="8115699" y="4894051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D84DA208-13BB-4252-A8B5-82B2A5815B33}"/>
              </a:ext>
            </a:extLst>
          </p:cNvPr>
          <p:cNvSpPr/>
          <p:nvPr/>
        </p:nvSpPr>
        <p:spPr>
          <a:xfrm>
            <a:off x="542325" y="4998228"/>
            <a:ext cx="2947700" cy="203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235D33-9F9C-41B1-8698-A98AB50018F9}"/>
              </a:ext>
            </a:extLst>
          </p:cNvPr>
          <p:cNvSpPr txBox="1"/>
          <p:nvPr/>
        </p:nvSpPr>
        <p:spPr>
          <a:xfrm>
            <a:off x="4133065" y="1220524"/>
            <a:ext cx="78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State</a:t>
            </a:r>
            <a:endParaRPr lang="en-US" dirty="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0CD07A8-14B1-4E31-B18D-78B5FC98CB63}"/>
              </a:ext>
            </a:extLst>
          </p:cNvPr>
          <p:cNvSpPr/>
          <p:nvPr/>
        </p:nvSpPr>
        <p:spPr>
          <a:xfrm>
            <a:off x="8759354" y="4899278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4914F1-7764-473E-A93A-28B1D80F73DA}"/>
              </a:ext>
            </a:extLst>
          </p:cNvPr>
          <p:cNvSpPr/>
          <p:nvPr/>
        </p:nvSpPr>
        <p:spPr>
          <a:xfrm>
            <a:off x="9055916" y="4516571"/>
            <a:ext cx="212395" cy="1501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Loss Function</a:t>
            </a:r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0B775A40-4FC0-4B35-8186-510BC5EC5F50}"/>
              </a:ext>
            </a:extLst>
          </p:cNvPr>
          <p:cNvSpPr/>
          <p:nvPr/>
        </p:nvSpPr>
        <p:spPr>
          <a:xfrm>
            <a:off x="532999" y="5732668"/>
            <a:ext cx="8449757" cy="163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5B2F63-9CE7-45D4-8474-7EED6DDB9F25}"/>
              </a:ext>
            </a:extLst>
          </p:cNvPr>
          <p:cNvCxnSpPr>
            <a:cxnSpLocks/>
          </p:cNvCxnSpPr>
          <p:nvPr/>
        </p:nvCxnSpPr>
        <p:spPr>
          <a:xfrm flipV="1">
            <a:off x="5184736" y="1362235"/>
            <a:ext cx="2304937" cy="85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6DA5A7-D8EA-4D5E-9A53-50E65534839E}"/>
              </a:ext>
            </a:extLst>
          </p:cNvPr>
          <p:cNvSpPr txBox="1"/>
          <p:nvPr/>
        </p:nvSpPr>
        <p:spPr>
          <a:xfrm>
            <a:off x="7500482" y="1204292"/>
            <a:ext cx="334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/>
              <a:t>score = </a:t>
            </a:r>
            <a:r>
              <a:rPr lang="fr-BE" sz="1400" b="1" dirty="0" err="1"/>
              <a:t>tanh</a:t>
            </a:r>
            <a:r>
              <a:rPr lang="fr-BE" sz="1400" b="1" dirty="0"/>
              <a:t> (W1(</a:t>
            </a:r>
            <a:r>
              <a:rPr lang="fr-BE" sz="1400" b="1" dirty="0" err="1"/>
              <a:t>features</a:t>
            </a:r>
            <a:r>
              <a:rPr lang="fr-BE" sz="1400" b="1" dirty="0"/>
              <a:t>) + W2 (</a:t>
            </a:r>
            <a:r>
              <a:rPr lang="fr-BE" sz="1400" b="1" dirty="0" err="1"/>
              <a:t>hidden</a:t>
            </a:r>
            <a:r>
              <a:rPr lang="fr-BE" sz="1400" b="1" dirty="0"/>
              <a:t>))</a:t>
            </a:r>
            <a:endParaRPr lang="en-US" sz="14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DED63D-1683-4568-B9CD-482A61FE01DE}"/>
              </a:ext>
            </a:extLst>
          </p:cNvPr>
          <p:cNvCxnSpPr>
            <a:cxnSpLocks/>
          </p:cNvCxnSpPr>
          <p:nvPr/>
        </p:nvCxnSpPr>
        <p:spPr>
          <a:xfrm flipV="1">
            <a:off x="6720374" y="2592214"/>
            <a:ext cx="748196" cy="30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3C1B8EB-ED9F-4032-97E9-BE18E2C0F3DE}"/>
              </a:ext>
            </a:extLst>
          </p:cNvPr>
          <p:cNvSpPr txBox="1"/>
          <p:nvPr/>
        </p:nvSpPr>
        <p:spPr>
          <a:xfrm>
            <a:off x="7489454" y="2429491"/>
            <a:ext cx="334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/>
              <a:t>Attention_weights</a:t>
            </a:r>
            <a:r>
              <a:rPr lang="fr-BE" sz="1400" b="1" dirty="0"/>
              <a:t> = </a:t>
            </a:r>
            <a:r>
              <a:rPr lang="fr-BE" sz="1400" b="1" dirty="0" err="1"/>
              <a:t>softmax</a:t>
            </a:r>
            <a:r>
              <a:rPr lang="fr-BE" sz="1400" b="1" dirty="0"/>
              <a:t> ( V (score) )</a:t>
            </a:r>
            <a:endParaRPr lang="en-US" sz="1400" b="1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A1478E1-D0BD-446E-8879-02F3EE039AED}"/>
              </a:ext>
            </a:extLst>
          </p:cNvPr>
          <p:cNvSpPr/>
          <p:nvPr/>
        </p:nvSpPr>
        <p:spPr>
          <a:xfrm>
            <a:off x="9663170" y="4469151"/>
            <a:ext cx="225688" cy="1675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/>
              <a:t>Teacher Forcing</a:t>
            </a:r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B9C77456-8E62-40AA-9902-AFDA7EDEBF70}"/>
              </a:ext>
            </a:extLst>
          </p:cNvPr>
          <p:cNvSpPr/>
          <p:nvPr/>
        </p:nvSpPr>
        <p:spPr>
          <a:xfrm>
            <a:off x="9378707" y="5170061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4D850ED-44E4-4ED6-9386-14ACA853F154}"/>
              </a:ext>
            </a:extLst>
          </p:cNvPr>
          <p:cNvSpPr/>
          <p:nvPr/>
        </p:nvSpPr>
        <p:spPr>
          <a:xfrm>
            <a:off x="3563185" y="4516570"/>
            <a:ext cx="273342" cy="117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dec_input</a:t>
            </a:r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9D7FB309-5D11-4438-9A24-90A33D38C804}"/>
              </a:ext>
            </a:extLst>
          </p:cNvPr>
          <p:cNvSpPr/>
          <p:nvPr/>
        </p:nvSpPr>
        <p:spPr>
          <a:xfrm>
            <a:off x="3894907" y="4998228"/>
            <a:ext cx="223402" cy="195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B1F8F12-DD6F-402C-896A-8FC4E7C7D11E}"/>
              </a:ext>
            </a:extLst>
          </p:cNvPr>
          <p:cNvCxnSpPr>
            <a:cxnSpLocks/>
          </p:cNvCxnSpPr>
          <p:nvPr/>
        </p:nvCxnSpPr>
        <p:spPr>
          <a:xfrm flipV="1">
            <a:off x="9921687" y="4376378"/>
            <a:ext cx="305320" cy="7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0E9062E-5673-4E5C-8BF2-C3AADC57E3E4}"/>
              </a:ext>
            </a:extLst>
          </p:cNvPr>
          <p:cNvSpPr txBox="1"/>
          <p:nvPr/>
        </p:nvSpPr>
        <p:spPr>
          <a:xfrm>
            <a:off x="9109247" y="3853158"/>
            <a:ext cx="194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/>
              <a:t>Give Next Word to RNN       (update of </a:t>
            </a:r>
            <a:r>
              <a:rPr lang="fr-BE" sz="1400" b="1" dirty="0" err="1"/>
              <a:t>dec_input</a:t>
            </a:r>
            <a:r>
              <a:rPr lang="fr-BE" sz="1400" b="1" dirty="0"/>
              <a:t>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80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BLEU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14" y="311150"/>
            <a:ext cx="6127717" cy="577850"/>
          </a:xfrm>
        </p:spPr>
        <p:txBody>
          <a:bodyPr>
            <a:normAutofit/>
          </a:bodyPr>
          <a:lstStyle/>
          <a:p>
            <a:r>
              <a:rPr lang="en-US" dirty="0"/>
              <a:t>BLEU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E26D-CBDD-4EFE-BBD5-B76B9C76607F}"/>
              </a:ext>
            </a:extLst>
          </p:cNvPr>
          <p:cNvSpPr txBox="1"/>
          <p:nvPr/>
        </p:nvSpPr>
        <p:spPr>
          <a:xfrm>
            <a:off x="560314" y="1181100"/>
            <a:ext cx="9917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BLEU (bilingual evaluation understudy) Score metrics is well suited for our Model Evaluation.</a:t>
            </a:r>
          </a:p>
          <a:p>
            <a:endParaRPr lang="en-US" dirty="0"/>
          </a:p>
          <a:p>
            <a:r>
              <a:rPr lang="en-US" dirty="0"/>
              <a:t>This score indicates how similar the candidate text (captions prediction) is to the reference texts (real prediction) (Values closer to 1 representing more similar texts).</a:t>
            </a:r>
          </a:p>
          <a:p>
            <a:endParaRPr lang="en-US" dirty="0"/>
          </a:p>
          <a:p>
            <a:r>
              <a:rPr lang="en-US" dirty="0"/>
              <a:t>The BLEU score was proposed by Kishore Papineni, et al (2002)</a:t>
            </a:r>
          </a:p>
          <a:p>
            <a:endParaRPr lang="en-US" dirty="0"/>
          </a:p>
          <a:p>
            <a:r>
              <a:rPr lang="en-US" dirty="0"/>
              <a:t>More info on BLEU can be found here : </a:t>
            </a:r>
            <a:r>
              <a:rPr lang="en-US" dirty="0">
                <a:hlinkClick r:id="rId2"/>
              </a:rPr>
              <a:t>https://www.aclweb.org/anthology/P02-1040.pdf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8BA77D-E401-4563-8275-5F5B05585B4F}"/>
              </a:ext>
            </a:extLst>
          </p:cNvPr>
          <p:cNvSpPr/>
          <p:nvPr/>
        </p:nvSpPr>
        <p:spPr>
          <a:xfrm>
            <a:off x="560314" y="3878264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Caption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EDBC69-C42E-439C-B5C7-996C6CFB7C9C}"/>
              </a:ext>
            </a:extLst>
          </p:cNvPr>
          <p:cNvSpPr/>
          <p:nvPr/>
        </p:nvSpPr>
        <p:spPr>
          <a:xfrm>
            <a:off x="560314" y="4457604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Caption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B27B54-ED44-42E3-BA4A-053970EF2740}"/>
              </a:ext>
            </a:extLst>
          </p:cNvPr>
          <p:cNvSpPr/>
          <p:nvPr/>
        </p:nvSpPr>
        <p:spPr>
          <a:xfrm>
            <a:off x="3466808" y="3864085"/>
            <a:ext cx="1054100" cy="960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BLEU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23BE6BF-0933-4579-B33F-E3C6D213C2B3}"/>
              </a:ext>
            </a:extLst>
          </p:cNvPr>
          <p:cNvSpPr/>
          <p:nvPr/>
        </p:nvSpPr>
        <p:spPr>
          <a:xfrm>
            <a:off x="2749679" y="3960921"/>
            <a:ext cx="620494" cy="2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00CAE8-2F4C-47AD-BFDA-039E09C973B2}"/>
              </a:ext>
            </a:extLst>
          </p:cNvPr>
          <p:cNvSpPr/>
          <p:nvPr/>
        </p:nvSpPr>
        <p:spPr>
          <a:xfrm>
            <a:off x="2749679" y="4540260"/>
            <a:ext cx="620494" cy="2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8D2CBD0-3077-466B-A705-99D999412E88}"/>
              </a:ext>
            </a:extLst>
          </p:cNvPr>
          <p:cNvSpPr/>
          <p:nvPr/>
        </p:nvSpPr>
        <p:spPr>
          <a:xfrm>
            <a:off x="4714178" y="4242773"/>
            <a:ext cx="620494" cy="2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A812B9-9913-4802-B71A-7594387FE03C}"/>
              </a:ext>
            </a:extLst>
          </p:cNvPr>
          <p:cNvSpPr txBox="1"/>
          <p:nvPr/>
        </p:nvSpPr>
        <p:spPr>
          <a:xfrm>
            <a:off x="5527942" y="4159589"/>
            <a:ext cx="367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BLEU SCORE (value between 0 and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Thank YOU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A GENTLE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14500"/>
            <a:ext cx="9144000" cy="6985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Purpose of this project :  from a real-life situation represented by a picture, to </a:t>
            </a:r>
            <a:r>
              <a:rPr lang="en-US" b="1" u="sng" dirty="0"/>
              <a:t>predict the caption</a:t>
            </a:r>
            <a:r>
              <a:rPr lang="en-US" dirty="0"/>
              <a:t> in order to to describe the situation as well as 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A22E9-034F-4237-B102-A913A3CA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24" y="2657647"/>
            <a:ext cx="4180952" cy="27619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1CF7DC-9601-43ED-AF01-0FF087835DE6}"/>
              </a:ext>
            </a:extLst>
          </p:cNvPr>
          <p:cNvSpPr txBox="1">
            <a:spLocks/>
          </p:cNvSpPr>
          <p:nvPr/>
        </p:nvSpPr>
        <p:spPr>
          <a:xfrm>
            <a:off x="1524000" y="5905499"/>
            <a:ext cx="7023100" cy="36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A man takes a picture of a herd of elephants from inside a vehicle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F735E08-F582-4420-A80D-2B70BE04F24B}"/>
              </a:ext>
            </a:extLst>
          </p:cNvPr>
          <p:cNvSpPr/>
          <p:nvPr/>
        </p:nvSpPr>
        <p:spPr>
          <a:xfrm>
            <a:off x="3568700" y="5562600"/>
            <a:ext cx="711200" cy="342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COCO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90100" cy="44577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As usual for a supervised learning, we need a dataset to train our model. </a:t>
            </a:r>
          </a:p>
          <a:p>
            <a:pPr marL="45720" indent="0">
              <a:buNone/>
            </a:pPr>
            <a:r>
              <a:rPr lang="en-US" dirty="0"/>
              <a:t>In our case, the dataset will consist of couples (image/caption)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u="sng" dirty="0"/>
              <a:t>Input features</a:t>
            </a:r>
            <a:r>
              <a:rPr lang="en-US" dirty="0"/>
              <a:t> are the pixels of images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u="sng" dirty="0"/>
              <a:t>Target value</a:t>
            </a:r>
            <a:r>
              <a:rPr lang="en-US" dirty="0"/>
              <a:t> are the captions (sequence of words describing the picture)</a:t>
            </a:r>
          </a:p>
          <a:p>
            <a:pPr marL="45720" indent="0">
              <a:buNone/>
            </a:pPr>
            <a:r>
              <a:rPr lang="en-US" dirty="0"/>
              <a:t>I will use the well-known </a:t>
            </a:r>
            <a:r>
              <a:rPr lang="en-US" b="1" dirty="0"/>
              <a:t>COCO</a:t>
            </a:r>
            <a:r>
              <a:rPr lang="en-US" dirty="0"/>
              <a:t> (Common Object in Context) dataset (2017)</a:t>
            </a:r>
          </a:p>
          <a:p>
            <a:pPr marL="45720" indent="0">
              <a:buNone/>
            </a:pPr>
            <a:r>
              <a:rPr lang="en-US" dirty="0"/>
              <a:t>More info can be found here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http://cocodataset.org/#home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https://arxiv.org/abs/1405.0312</a:t>
            </a:r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Please read the Terms of Use of COCO Dataset : </a:t>
            </a:r>
            <a:r>
              <a:rPr lang="en-US" dirty="0">
                <a:hlinkClick r:id="rId4"/>
              </a:rPr>
              <a:t>http://cocodataset.org/#termsofuse</a:t>
            </a:r>
            <a:endParaRPr lang="en-US" dirty="0"/>
          </a:p>
        </p:txBody>
      </p:sp>
      <p:pic>
        <p:nvPicPr>
          <p:cNvPr id="1026" name="Picture 2" descr="Seeing into the future">
            <a:extLst>
              <a:ext uri="{FF2B5EF4-FFF2-40B4-BE49-F238E27FC236}">
                <a16:creationId xmlns:a16="http://schemas.microsoft.com/office/drawing/2014/main" id="{E182BD36-0CB6-42FE-AEB6-34A6C63E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829050"/>
            <a:ext cx="4095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E</a:t>
            </a:r>
            <a:r>
              <a:rPr lang="en-US" dirty="0"/>
              <a:t>TL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Extract</a:t>
            </a:r>
            <a:r>
              <a:rPr lang="fr-BE" dirty="0"/>
              <a:t>-</a:t>
            </a:r>
            <a:r>
              <a:rPr lang="fr-BE" dirty="0" err="1"/>
              <a:t>TRANSFORm</a:t>
            </a:r>
            <a:r>
              <a:rPr lang="fr-BE" dirty="0"/>
              <a:t>-LOAD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14" y="390524"/>
            <a:ext cx="6127717" cy="577850"/>
          </a:xfrm>
        </p:spPr>
        <p:txBody>
          <a:bodyPr>
            <a:normAutofit/>
          </a:bodyPr>
          <a:lstStyle/>
          <a:p>
            <a:r>
              <a:rPr lang="en-US" dirty="0"/>
              <a:t>FILE LOADING / Data Extraction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54909-DFC3-4711-85A9-AB254980E100}"/>
              </a:ext>
            </a:extLst>
          </p:cNvPr>
          <p:cNvSpPr/>
          <p:nvPr/>
        </p:nvSpPr>
        <p:spPr>
          <a:xfrm>
            <a:off x="571498" y="1917700"/>
            <a:ext cx="1130302" cy="293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COCO WEBSITE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22F18C0-AC6A-495F-8D55-27A5A42CEDE6}"/>
              </a:ext>
            </a:extLst>
          </p:cNvPr>
          <p:cNvSpPr/>
          <p:nvPr/>
        </p:nvSpPr>
        <p:spPr>
          <a:xfrm>
            <a:off x="1777991" y="2139950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118E90-6904-4B7C-B85D-5F4B9E74854F}"/>
              </a:ext>
            </a:extLst>
          </p:cNvPr>
          <p:cNvSpPr/>
          <p:nvPr/>
        </p:nvSpPr>
        <p:spPr>
          <a:xfrm>
            <a:off x="2133590" y="2057399"/>
            <a:ext cx="30099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annotations_trainval2017.zip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B1C62C-B5AC-4498-88E2-AE40C79C6912}"/>
              </a:ext>
            </a:extLst>
          </p:cNvPr>
          <p:cNvSpPr/>
          <p:nvPr/>
        </p:nvSpPr>
        <p:spPr>
          <a:xfrm>
            <a:off x="2119223" y="4337051"/>
            <a:ext cx="30099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train2017.zip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A8D677-BA94-4BC7-8D13-47903E2A7B0F}"/>
              </a:ext>
            </a:extLst>
          </p:cNvPr>
          <p:cNvSpPr/>
          <p:nvPr/>
        </p:nvSpPr>
        <p:spPr>
          <a:xfrm>
            <a:off x="5575280" y="2057399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Unzip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E3CE19-6E0F-4796-95F3-75A2E85C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37" y="1587583"/>
            <a:ext cx="2019048" cy="133333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D6F2C7-AAB0-4609-99A0-7537EA947AE9}"/>
              </a:ext>
            </a:extLst>
          </p:cNvPr>
          <p:cNvSpPr/>
          <p:nvPr/>
        </p:nvSpPr>
        <p:spPr>
          <a:xfrm>
            <a:off x="6783437" y="1143000"/>
            <a:ext cx="1542833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/annotations/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909B03-B0DC-4D18-8A29-15FF41A61B31}"/>
              </a:ext>
            </a:extLst>
          </p:cNvPr>
          <p:cNvSpPr/>
          <p:nvPr/>
        </p:nvSpPr>
        <p:spPr>
          <a:xfrm>
            <a:off x="6783438" y="3429000"/>
            <a:ext cx="154283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/train2017/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58D0FE-F2D4-47FD-8177-0124CE7B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44" y="3940331"/>
            <a:ext cx="1200000" cy="1247619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CA07FE1-C460-45AC-A855-87CD0BB79298}"/>
              </a:ext>
            </a:extLst>
          </p:cNvPr>
          <p:cNvSpPr/>
          <p:nvPr/>
        </p:nvSpPr>
        <p:spPr>
          <a:xfrm>
            <a:off x="1771644" y="4462540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C21440-821B-4A32-8ECC-ED596F3364C7}"/>
              </a:ext>
            </a:extLst>
          </p:cNvPr>
          <p:cNvSpPr/>
          <p:nvPr/>
        </p:nvSpPr>
        <p:spPr>
          <a:xfrm>
            <a:off x="5213345" y="2152649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8EB9EB6-7A28-4346-A7A2-64BCF341B932}"/>
              </a:ext>
            </a:extLst>
          </p:cNvPr>
          <p:cNvSpPr/>
          <p:nvPr/>
        </p:nvSpPr>
        <p:spPr>
          <a:xfrm>
            <a:off x="5216510" y="4432301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6EBD94-EFE4-4A85-94FE-172FE57676DD}"/>
              </a:ext>
            </a:extLst>
          </p:cNvPr>
          <p:cNvSpPr/>
          <p:nvPr/>
        </p:nvSpPr>
        <p:spPr>
          <a:xfrm>
            <a:off x="5575280" y="4337051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Unzip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226680C-DDE5-4108-AEC2-CDF9D7D38031}"/>
              </a:ext>
            </a:extLst>
          </p:cNvPr>
          <p:cNvSpPr/>
          <p:nvPr/>
        </p:nvSpPr>
        <p:spPr>
          <a:xfrm>
            <a:off x="6407117" y="2152649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EEC60F8-8F22-4B41-8C7B-62027B411039}"/>
              </a:ext>
            </a:extLst>
          </p:cNvPr>
          <p:cNvSpPr/>
          <p:nvPr/>
        </p:nvSpPr>
        <p:spPr>
          <a:xfrm>
            <a:off x="6407117" y="4446588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F65B4B-B1FE-4EB2-A1DA-EA6C9F7C6400}"/>
              </a:ext>
            </a:extLst>
          </p:cNvPr>
          <p:cNvSpPr/>
          <p:nvPr/>
        </p:nvSpPr>
        <p:spPr>
          <a:xfrm>
            <a:off x="9962342" y="4504725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Image Name vector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262AC47-4E1C-479E-A592-F7B3CD8FE7E7}"/>
              </a:ext>
            </a:extLst>
          </p:cNvPr>
          <p:cNvSpPr/>
          <p:nvPr/>
        </p:nvSpPr>
        <p:spPr>
          <a:xfrm>
            <a:off x="9065570" y="1921669"/>
            <a:ext cx="2989502" cy="627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Extraction of relevant Data from captions_train2017.json</a:t>
            </a:r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7EF6CAB-48C4-4107-B5D3-6CD1E0A40613}"/>
              </a:ext>
            </a:extLst>
          </p:cNvPr>
          <p:cNvSpPr/>
          <p:nvPr/>
        </p:nvSpPr>
        <p:spPr>
          <a:xfrm>
            <a:off x="8578616" y="2127250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A89EF6-3245-4FC0-89B2-5DE43C2E4677}"/>
              </a:ext>
            </a:extLst>
          </p:cNvPr>
          <p:cNvSpPr/>
          <p:nvPr/>
        </p:nvSpPr>
        <p:spPr>
          <a:xfrm>
            <a:off x="9065570" y="51879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Train Captions</a:t>
            </a:r>
            <a:endParaRPr lang="en-US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83A66A5-1BC0-44A0-8266-70AD6CD4B525}"/>
              </a:ext>
            </a:extLst>
          </p:cNvPr>
          <p:cNvSpPr/>
          <p:nvPr/>
        </p:nvSpPr>
        <p:spPr>
          <a:xfrm>
            <a:off x="10782300" y="2692400"/>
            <a:ext cx="177800" cy="1644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F84EA7A-B5B1-4CC4-B5BF-EDC6BB638D09}"/>
              </a:ext>
            </a:extLst>
          </p:cNvPr>
          <p:cNvSpPr/>
          <p:nvPr/>
        </p:nvSpPr>
        <p:spPr>
          <a:xfrm>
            <a:off x="9311298" y="2692399"/>
            <a:ext cx="177800" cy="2362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44C11-0F76-4EB9-AC95-B2CB81ECE7E8}"/>
              </a:ext>
            </a:extLst>
          </p:cNvPr>
          <p:cNvSpPr txBox="1"/>
          <p:nvPr/>
        </p:nvSpPr>
        <p:spPr>
          <a:xfrm>
            <a:off x="648442" y="5547410"/>
            <a:ext cx="725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PS : </a:t>
            </a:r>
            <a:r>
              <a:rPr lang="fr-BE" dirty="0" err="1"/>
              <a:t>We</a:t>
            </a:r>
            <a:r>
              <a:rPr lang="fr-BE" dirty="0"/>
              <a:t> use </a:t>
            </a:r>
            <a:r>
              <a:rPr lang="fr-BE" dirty="0" err="1"/>
              <a:t>only</a:t>
            </a:r>
            <a:r>
              <a:rPr lang="fr-BE" dirty="0"/>
              <a:t> the Training set (a subdivision </a:t>
            </a:r>
            <a:r>
              <a:rPr lang="fr-BE" dirty="0" err="1"/>
              <a:t>will</a:t>
            </a:r>
            <a:r>
              <a:rPr lang="fr-BE" dirty="0"/>
              <a:t> be use for validation)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ECC545-3C1F-4070-B7D5-ECF60E1E6151}"/>
              </a:ext>
            </a:extLst>
          </p:cNvPr>
          <p:cNvSpPr/>
          <p:nvPr/>
        </p:nvSpPr>
        <p:spPr>
          <a:xfrm>
            <a:off x="3139042" y="968374"/>
            <a:ext cx="2092730" cy="54991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14" y="214311"/>
            <a:ext cx="6780286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FEATURES EXTRACTION (PIPELINE)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16BDC8-52AD-4A9A-835C-AD7EB8BDCD84}"/>
              </a:ext>
            </a:extLst>
          </p:cNvPr>
          <p:cNvSpPr/>
          <p:nvPr/>
        </p:nvSpPr>
        <p:spPr>
          <a:xfrm>
            <a:off x="560314" y="1135750"/>
            <a:ext cx="209273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Image Name vector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00B14F-78D9-47DB-91EA-4BB95CB79E41}"/>
              </a:ext>
            </a:extLst>
          </p:cNvPr>
          <p:cNvSpPr/>
          <p:nvPr/>
        </p:nvSpPr>
        <p:spPr>
          <a:xfrm>
            <a:off x="3332942" y="1024924"/>
            <a:ext cx="1645458" cy="577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Load image</a:t>
            </a:r>
          </a:p>
          <a:p>
            <a:pPr algn="ctr"/>
            <a:r>
              <a:rPr lang="fr-BE" dirty="0"/>
              <a:t>From disk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969898-3201-4E2D-9E99-345214FCDA8D}"/>
              </a:ext>
            </a:extLst>
          </p:cNvPr>
          <p:cNvSpPr/>
          <p:nvPr/>
        </p:nvSpPr>
        <p:spPr>
          <a:xfrm>
            <a:off x="3332942" y="1971077"/>
            <a:ext cx="1645458" cy="586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Decode</a:t>
            </a:r>
            <a:r>
              <a:rPr lang="fr-BE" dirty="0"/>
              <a:t> Jpeg</a:t>
            </a:r>
          </a:p>
          <a:p>
            <a:pPr algn="ctr"/>
            <a:r>
              <a:rPr lang="fr-BE" dirty="0"/>
              <a:t>Channels = 3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9FC6A86-F5D3-4463-9C41-4E5ADF37EEF5}"/>
              </a:ext>
            </a:extLst>
          </p:cNvPr>
          <p:cNvSpPr/>
          <p:nvPr/>
        </p:nvSpPr>
        <p:spPr>
          <a:xfrm>
            <a:off x="3332942" y="2907313"/>
            <a:ext cx="1645458" cy="586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Resizing</a:t>
            </a:r>
            <a:endParaRPr lang="fr-BE" dirty="0"/>
          </a:p>
          <a:p>
            <a:pPr algn="ctr"/>
            <a:r>
              <a:rPr lang="fr-BE" dirty="0"/>
              <a:t>(299,299)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FCC8A67-D56A-4258-AF10-6C0149F0570F}"/>
              </a:ext>
            </a:extLst>
          </p:cNvPr>
          <p:cNvSpPr/>
          <p:nvPr/>
        </p:nvSpPr>
        <p:spPr>
          <a:xfrm>
            <a:off x="3317471" y="3889787"/>
            <a:ext cx="1645458" cy="58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InceptionV3 Pre-</a:t>
            </a:r>
            <a:r>
              <a:rPr lang="fr-BE" dirty="0" err="1"/>
              <a:t>processing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3A0B3C-8677-49E8-B732-77FA35A0BEA0}"/>
              </a:ext>
            </a:extLst>
          </p:cNvPr>
          <p:cNvSpPr/>
          <p:nvPr/>
        </p:nvSpPr>
        <p:spPr>
          <a:xfrm>
            <a:off x="3332942" y="4819371"/>
            <a:ext cx="1645458" cy="58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Transfer</a:t>
            </a:r>
          </a:p>
          <a:p>
            <a:pPr algn="ctr"/>
            <a:r>
              <a:rPr lang="fr-BE" dirty="0"/>
              <a:t>Learning</a:t>
            </a:r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7FA42D7-895E-47D1-A90E-CE66D824B645}"/>
              </a:ext>
            </a:extLst>
          </p:cNvPr>
          <p:cNvSpPr/>
          <p:nvPr/>
        </p:nvSpPr>
        <p:spPr>
          <a:xfrm>
            <a:off x="2749994" y="1243701"/>
            <a:ext cx="29209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C53BC39-289B-48D8-BCE4-E28A15D4409B}"/>
              </a:ext>
            </a:extLst>
          </p:cNvPr>
          <p:cNvSpPr/>
          <p:nvPr/>
        </p:nvSpPr>
        <p:spPr>
          <a:xfrm>
            <a:off x="4051300" y="1727200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B341A82-A0D4-4B35-9884-6B563A6A5494}"/>
              </a:ext>
            </a:extLst>
          </p:cNvPr>
          <p:cNvSpPr/>
          <p:nvPr/>
        </p:nvSpPr>
        <p:spPr>
          <a:xfrm>
            <a:off x="4051300" y="2664722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A2342D5-E880-4254-8E9E-A4C97A7D4951}"/>
              </a:ext>
            </a:extLst>
          </p:cNvPr>
          <p:cNvSpPr/>
          <p:nvPr/>
        </p:nvSpPr>
        <p:spPr>
          <a:xfrm>
            <a:off x="4038600" y="3576646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E17B67FA-DA2C-4DB8-8A74-3DB006C19FDE}"/>
              </a:ext>
            </a:extLst>
          </p:cNvPr>
          <p:cNvSpPr/>
          <p:nvPr/>
        </p:nvSpPr>
        <p:spPr>
          <a:xfrm>
            <a:off x="4051300" y="4577580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8361B27-663E-4173-A097-B2A274484B35}"/>
              </a:ext>
            </a:extLst>
          </p:cNvPr>
          <p:cNvSpPr/>
          <p:nvPr/>
        </p:nvSpPr>
        <p:spPr>
          <a:xfrm>
            <a:off x="4051300" y="5546541"/>
            <a:ext cx="203200" cy="16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065C18-343A-4A86-9AB2-2CBD5E70CA51}"/>
              </a:ext>
            </a:extLst>
          </p:cNvPr>
          <p:cNvSpPr/>
          <p:nvPr/>
        </p:nvSpPr>
        <p:spPr>
          <a:xfrm>
            <a:off x="3317471" y="5801846"/>
            <a:ext cx="1645458" cy="5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 Image Features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85079F-B48A-4176-94EF-474D3B5C45C4}"/>
              </a:ext>
            </a:extLst>
          </p:cNvPr>
          <p:cNvSpPr/>
          <p:nvPr/>
        </p:nvSpPr>
        <p:spPr>
          <a:xfrm>
            <a:off x="6438773" y="4663503"/>
            <a:ext cx="154283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/train2017/</a:t>
            </a:r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2C0EB80-8ED5-4F2F-BB62-579BC6F47320}"/>
              </a:ext>
            </a:extLst>
          </p:cNvPr>
          <p:cNvSpPr/>
          <p:nvPr/>
        </p:nvSpPr>
        <p:spPr>
          <a:xfrm>
            <a:off x="5410201" y="6037581"/>
            <a:ext cx="921559" cy="194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E08D0-02DE-4FAB-8128-1AF1150E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89" y="5197084"/>
            <a:ext cx="1400000" cy="12095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F32748-AE0F-424E-9B5F-D961B60564C6}"/>
              </a:ext>
            </a:extLst>
          </p:cNvPr>
          <p:cNvCxnSpPr>
            <a:cxnSpLocks/>
          </p:cNvCxnSpPr>
          <p:nvPr/>
        </p:nvCxnSpPr>
        <p:spPr>
          <a:xfrm>
            <a:off x="5231772" y="1320801"/>
            <a:ext cx="1839358" cy="10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0F2636-6924-44AB-917B-93A0ED7DB7D6}"/>
              </a:ext>
            </a:extLst>
          </p:cNvPr>
          <p:cNvSpPr txBox="1"/>
          <p:nvPr/>
        </p:nvSpPr>
        <p:spPr>
          <a:xfrm>
            <a:off x="7075402" y="1219332"/>
            <a:ext cx="283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Pipeline (map functions, batch implementation)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54E09D-2F19-4148-A3DE-1EBE59893C88}"/>
              </a:ext>
            </a:extLst>
          </p:cNvPr>
          <p:cNvCxnSpPr>
            <a:cxnSpLocks/>
          </p:cNvCxnSpPr>
          <p:nvPr/>
        </p:nvCxnSpPr>
        <p:spPr>
          <a:xfrm flipH="1">
            <a:off x="1857213" y="5147989"/>
            <a:ext cx="1632456" cy="35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1C9078-E251-4448-9FE2-6D5C40121632}"/>
              </a:ext>
            </a:extLst>
          </p:cNvPr>
          <p:cNvSpPr txBox="1"/>
          <p:nvPr/>
        </p:nvSpPr>
        <p:spPr>
          <a:xfrm>
            <a:off x="377110" y="5281655"/>
            <a:ext cx="166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next</a:t>
            </a:r>
            <a:r>
              <a:rPr lang="fr-BE" dirty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1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14" y="390524"/>
            <a:ext cx="7313686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LEARNING (InceptionV3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C01DA-F20F-4D43-A27D-2F704BFA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10" y="1152322"/>
            <a:ext cx="9209524" cy="3666667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3E29C57-E7D2-40F7-8BBB-41CA49E9155A}"/>
              </a:ext>
            </a:extLst>
          </p:cNvPr>
          <p:cNvSpPr/>
          <p:nvPr/>
        </p:nvSpPr>
        <p:spPr>
          <a:xfrm>
            <a:off x="99780" y="1152322"/>
            <a:ext cx="1645458" cy="58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InceptionV3 Pre-</a:t>
            </a:r>
            <a:r>
              <a:rPr lang="fr-BE" dirty="0" err="1"/>
              <a:t>processing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D3BA178-1966-427C-87BD-6F0A49E9FCF5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948812" y="1712193"/>
            <a:ext cx="770122" cy="8227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B1118F-B91F-411C-8026-B046BEC71427}"/>
              </a:ext>
            </a:extLst>
          </p:cNvPr>
          <p:cNvSpPr/>
          <p:nvPr/>
        </p:nvSpPr>
        <p:spPr>
          <a:xfrm>
            <a:off x="8885532" y="4545864"/>
            <a:ext cx="1645458" cy="5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 Image Features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FC792-5826-4DF5-8FF1-12D2CB0767A8}"/>
              </a:ext>
            </a:extLst>
          </p:cNvPr>
          <p:cNvCxnSpPr/>
          <p:nvPr/>
        </p:nvCxnSpPr>
        <p:spPr>
          <a:xfrm>
            <a:off x="9601200" y="3987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5D792-54D3-408E-AD84-C63DA134838E}"/>
              </a:ext>
            </a:extLst>
          </p:cNvPr>
          <p:cNvSpPr txBox="1"/>
          <p:nvPr/>
        </p:nvSpPr>
        <p:spPr>
          <a:xfrm>
            <a:off x="560314" y="5295900"/>
            <a:ext cx="7313686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78483D-87C8-4319-AE2E-E6C80DACD34B}"/>
              </a:ext>
            </a:extLst>
          </p:cNvPr>
          <p:cNvSpPr/>
          <p:nvPr/>
        </p:nvSpPr>
        <p:spPr>
          <a:xfrm>
            <a:off x="228600" y="5327842"/>
            <a:ext cx="826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InceptionV3 has been trained on the huge ImageNet dataset (1,331,167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use the last layer (softmax) of this CNN</a:t>
            </a:r>
          </a:p>
        </p:txBody>
      </p:sp>
    </p:spTree>
    <p:extLst>
      <p:ext uri="{BB962C8B-B14F-4D97-AF65-F5344CB8AC3E}">
        <p14:creationId xmlns:p14="http://schemas.microsoft.com/office/powerpoint/2010/main" val="23677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1047</TotalTime>
  <Words>592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Health Fitness 16x9</vt:lpstr>
      <vt:lpstr>Image TO Caption</vt:lpstr>
      <vt:lpstr>PROJECT GOAL</vt:lpstr>
      <vt:lpstr>PROJECT Goal</vt:lpstr>
      <vt:lpstr>Dataset</vt:lpstr>
      <vt:lpstr>DATASET</vt:lpstr>
      <vt:lpstr>ETL</vt:lpstr>
      <vt:lpstr>FILE LOADING / Data Extraction</vt:lpstr>
      <vt:lpstr>IMAGE FEATURES EXTRACTION (PIPELINE)</vt:lpstr>
      <vt:lpstr>TRANSFER LEARNING (InceptionV3 MODEL)</vt:lpstr>
      <vt:lpstr>CAPTION PREPROCESSING</vt:lpstr>
      <vt:lpstr>FINAL DATASET</vt:lpstr>
      <vt:lpstr>MODEL</vt:lpstr>
      <vt:lpstr>MODELS</vt:lpstr>
      <vt:lpstr>VALIDATION</vt:lpstr>
      <vt:lpstr>BLEU SCORE</vt:lpstr>
      <vt:lpstr>ThAT’S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Caption</dc:title>
  <dc:creator>Stéphane Degeye</dc:creator>
  <cp:lastModifiedBy>Stéphane Degeye</cp:lastModifiedBy>
  <cp:revision>74</cp:revision>
  <dcterms:created xsi:type="dcterms:W3CDTF">2020-06-06T07:58:46Z</dcterms:created>
  <dcterms:modified xsi:type="dcterms:W3CDTF">2020-06-07T17:41:46Z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