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62" r:id="rId4"/>
    <p:sldId id="276" r:id="rId5"/>
    <p:sldId id="277" r:id="rId6"/>
    <p:sldId id="263" r:id="rId7"/>
    <p:sldId id="278" r:id="rId8"/>
    <p:sldId id="279" r:id="rId9"/>
    <p:sldId id="264" r:id="rId10"/>
    <p:sldId id="265" r:id="rId11"/>
    <p:sldId id="267" r:id="rId12"/>
    <p:sldId id="280" r:id="rId13"/>
    <p:sldId id="281" r:id="rId14"/>
    <p:sldId id="282" r:id="rId15"/>
    <p:sldId id="283" r:id="rId16"/>
    <p:sldId id="259" r:id="rId17"/>
    <p:sldId id="260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61F5-A9BF-4DF8-B4CD-F2C82399C8D3}" v="115" dt="2023-01-17T18:20:36.377"/>
    <p1510:client id="{10A3925D-AE67-55AC-205E-4E8BED9CF1E0}" v="114" dt="2023-01-18T20:36:48.195"/>
    <p1510:client id="{17E19422-6C9B-4956-AAA7-7D381BD93E5A}" v="2" dt="2023-01-19T12:14:35.080"/>
    <p1510:client id="{3A14A424-BBFF-4793-86E5-C6B7CE8A8276}" v="654" dt="2023-01-19T17:41:05.625"/>
    <p1510:client id="{63A5E986-8A06-CDF5-0027-97C1A992A025}" v="52" dt="2023-01-17T19:47:22.055"/>
    <p1510:client id="{77DDC102-E4E0-45EE-8927-F52A426E623A}" v="3" dt="2023-01-19T11:54:03.474"/>
    <p1510:client id="{9AB0C883-EFBE-8AE1-AC93-9ACF9BD21354}" v="423" dt="2023-01-18T20:00:1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40" d="100"/>
          <a:sy n="40" d="100"/>
        </p:scale>
        <p:origin x="-120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537D6-4128-4B6A-9F5D-6F881D89C8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F6F8DE-D41F-4DF0-ABCE-58602757AFEA}">
      <dgm:prSet/>
      <dgm:spPr/>
      <dgm:t>
        <a:bodyPr/>
        <a:lstStyle/>
        <a:p>
          <a:r>
            <a:rPr lang="cs-CZ" dirty="0">
              <a:hlinkClick xmlns:r="http://schemas.openxmlformats.org/officeDocument/2006/relationships" r:id="rId1" action="ppaction://hlinksldjump"/>
            </a:rPr>
            <a:t>Základní informace k optickým vláknům 3-8 snímek</a:t>
          </a:r>
          <a:endParaRPr lang="en-US" dirty="0"/>
        </a:p>
      </dgm:t>
    </dgm:pt>
    <dgm:pt modelId="{59B7BC49-2BB2-45CE-AC82-147D43129A64}" type="parTrans" cxnId="{102BAA99-B452-4403-8589-80E4D54383F4}">
      <dgm:prSet/>
      <dgm:spPr/>
      <dgm:t>
        <a:bodyPr/>
        <a:lstStyle/>
        <a:p>
          <a:endParaRPr lang="en-US"/>
        </a:p>
      </dgm:t>
    </dgm:pt>
    <dgm:pt modelId="{7FFB3A32-1C24-42E5-B61E-940D0B31A959}" type="sibTrans" cxnId="{102BAA99-B452-4403-8589-80E4D54383F4}">
      <dgm:prSet/>
      <dgm:spPr/>
      <dgm:t>
        <a:bodyPr/>
        <a:lstStyle/>
        <a:p>
          <a:endParaRPr lang="en-US"/>
        </a:p>
      </dgm:t>
    </dgm:pt>
    <dgm:pt modelId="{EBE96A0E-2FC4-422B-B610-825200D79043}">
      <dgm:prSet/>
      <dgm:spPr/>
      <dgm:t>
        <a:bodyPr/>
        <a:lstStyle/>
        <a:p>
          <a:r>
            <a:rPr lang="cs-CZ" dirty="0">
              <a:hlinkClick xmlns:r="http://schemas.openxmlformats.org/officeDocument/2006/relationships" r:id="rId2" action="ppaction://hlinksldjump"/>
            </a:rPr>
            <a:t>Jejich princip a použití </a:t>
          </a:r>
          <a:r>
            <a:rPr lang="cs-CZ" dirty="0" smtClean="0">
              <a:hlinkClick xmlns:r="http://schemas.openxmlformats.org/officeDocument/2006/relationships" r:id="rId2" action="ppaction://hlinksldjump"/>
            </a:rPr>
            <a:t>9-12 snímek</a:t>
          </a:r>
          <a:endParaRPr lang="en-US" dirty="0"/>
        </a:p>
      </dgm:t>
    </dgm:pt>
    <dgm:pt modelId="{5C8D9EFA-7BC3-4F4A-ADFC-62F64B236C0D}" type="parTrans" cxnId="{8024B933-FD59-4E56-8869-DDF57FB89B2A}">
      <dgm:prSet/>
      <dgm:spPr/>
      <dgm:t>
        <a:bodyPr/>
        <a:lstStyle/>
        <a:p>
          <a:endParaRPr lang="en-US"/>
        </a:p>
      </dgm:t>
    </dgm:pt>
    <dgm:pt modelId="{8FED5B4A-FE0C-424F-95FD-F2578B043D79}" type="sibTrans" cxnId="{8024B933-FD59-4E56-8869-DDF57FB89B2A}">
      <dgm:prSet/>
      <dgm:spPr/>
      <dgm:t>
        <a:bodyPr/>
        <a:lstStyle/>
        <a:p>
          <a:endParaRPr lang="en-US"/>
        </a:p>
      </dgm:t>
    </dgm:pt>
    <dgm:pt modelId="{100B8CF5-9E2D-4E21-8A1E-CBDCF62AB782}">
      <dgm:prSet/>
      <dgm:spPr/>
      <dgm:t>
        <a:bodyPr/>
        <a:lstStyle/>
        <a:p>
          <a:r>
            <a:rPr lang="cs-CZ" dirty="0">
              <a:hlinkClick xmlns:r="http://schemas.openxmlformats.org/officeDocument/2006/relationships" r:id="rId3" action="ppaction://hlinksldjump"/>
            </a:rPr>
            <a:t>Svařování a </a:t>
          </a:r>
          <a:r>
            <a:rPr lang="cs-CZ" dirty="0" err="1" smtClean="0">
              <a:hlinkClick xmlns:r="http://schemas.openxmlformats.org/officeDocument/2006/relationships" r:id="rId3" action="ppaction://hlinksldjump"/>
            </a:rPr>
            <a:t>konektorování</a:t>
          </a:r>
          <a:r>
            <a:rPr lang="cs-CZ" dirty="0" smtClean="0">
              <a:hlinkClick xmlns:r="http://schemas.openxmlformats.org/officeDocument/2006/relationships" r:id="rId3" action="ppaction://hlinksldjump"/>
            </a:rPr>
            <a:t> 13-15 snímek</a:t>
          </a:r>
          <a:endParaRPr lang="en-US" dirty="0"/>
        </a:p>
      </dgm:t>
    </dgm:pt>
    <dgm:pt modelId="{361CF6E7-5324-40B3-8AEC-DDA314D8754A}" type="parTrans" cxnId="{4F46C97F-FC90-4CFC-B5E3-7CA60AB148B7}">
      <dgm:prSet/>
      <dgm:spPr/>
      <dgm:t>
        <a:bodyPr/>
        <a:lstStyle/>
        <a:p>
          <a:endParaRPr lang="en-US"/>
        </a:p>
      </dgm:t>
    </dgm:pt>
    <dgm:pt modelId="{7D6FF2DE-E4EA-4F4B-A16D-BC6F00811C45}" type="sibTrans" cxnId="{4F46C97F-FC90-4CFC-B5E3-7CA60AB148B7}">
      <dgm:prSet/>
      <dgm:spPr/>
      <dgm:t>
        <a:bodyPr/>
        <a:lstStyle/>
        <a:p>
          <a:endParaRPr lang="en-US"/>
        </a:p>
      </dgm:t>
    </dgm:pt>
    <dgm:pt modelId="{4C2FC7F1-FD19-4984-A282-322FD962D62A}" type="pres">
      <dgm:prSet presAssocID="{F59537D6-4128-4B6A-9F5D-6F881D89C8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D8E198E6-8C79-4AFE-B960-AD6DFD7BFFCA}" type="pres">
      <dgm:prSet presAssocID="{F7F6F8DE-D41F-4DF0-ABCE-58602757AFE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A3768BC-2E99-4F35-BFE7-88B5ABB21ECE}" type="pres">
      <dgm:prSet presAssocID="{7FFB3A32-1C24-42E5-B61E-940D0B31A959}" presName="spacer" presStyleCnt="0"/>
      <dgm:spPr/>
    </dgm:pt>
    <dgm:pt modelId="{C075BD67-B652-4F67-9ACD-42DCA3C0D580}" type="pres">
      <dgm:prSet presAssocID="{EBE96A0E-2FC4-422B-B610-825200D79043}" presName="parentText" presStyleLbl="node1" presStyleIdx="1" presStyleCnt="3" custLinFactY="4202" custLinFactNeighborX="-105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7B24D63-A64C-41D5-A148-E59A17ADBFC0}" type="pres">
      <dgm:prSet presAssocID="{8FED5B4A-FE0C-424F-95FD-F2578B043D79}" presName="spacer" presStyleCnt="0"/>
      <dgm:spPr/>
    </dgm:pt>
    <dgm:pt modelId="{8F7916B5-0155-4469-8BB3-CED3B55E99AA}" type="pres">
      <dgm:prSet presAssocID="{100B8CF5-9E2D-4E21-8A1E-CBDCF62AB7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31FCC6ED-5CAD-4274-9C44-797033CA1754}" type="presOf" srcId="{100B8CF5-9E2D-4E21-8A1E-CBDCF62AB782}" destId="{8F7916B5-0155-4469-8BB3-CED3B55E99AA}" srcOrd="0" destOrd="0" presId="urn:microsoft.com/office/officeart/2005/8/layout/vList2"/>
    <dgm:cxn modelId="{102BAA99-B452-4403-8589-80E4D54383F4}" srcId="{F59537D6-4128-4B6A-9F5D-6F881D89C81B}" destId="{F7F6F8DE-D41F-4DF0-ABCE-58602757AFEA}" srcOrd="0" destOrd="0" parTransId="{59B7BC49-2BB2-45CE-AC82-147D43129A64}" sibTransId="{7FFB3A32-1C24-42E5-B61E-940D0B31A959}"/>
    <dgm:cxn modelId="{8024B933-FD59-4E56-8869-DDF57FB89B2A}" srcId="{F59537D6-4128-4B6A-9F5D-6F881D89C81B}" destId="{EBE96A0E-2FC4-422B-B610-825200D79043}" srcOrd="1" destOrd="0" parTransId="{5C8D9EFA-7BC3-4F4A-ADFC-62F64B236C0D}" sibTransId="{8FED5B4A-FE0C-424F-95FD-F2578B043D79}"/>
    <dgm:cxn modelId="{863F1049-8257-46C1-81D2-051328D33B78}" type="presOf" srcId="{F7F6F8DE-D41F-4DF0-ABCE-58602757AFEA}" destId="{D8E198E6-8C79-4AFE-B960-AD6DFD7BFFCA}" srcOrd="0" destOrd="0" presId="urn:microsoft.com/office/officeart/2005/8/layout/vList2"/>
    <dgm:cxn modelId="{4F46C97F-FC90-4CFC-B5E3-7CA60AB148B7}" srcId="{F59537D6-4128-4B6A-9F5D-6F881D89C81B}" destId="{100B8CF5-9E2D-4E21-8A1E-CBDCF62AB782}" srcOrd="2" destOrd="0" parTransId="{361CF6E7-5324-40B3-8AEC-DDA314D8754A}" sibTransId="{7D6FF2DE-E4EA-4F4B-A16D-BC6F00811C45}"/>
    <dgm:cxn modelId="{CD0120E4-784F-40C1-8265-6D0BE2F66F27}" type="presOf" srcId="{EBE96A0E-2FC4-422B-B610-825200D79043}" destId="{C075BD67-B652-4F67-9ACD-42DCA3C0D580}" srcOrd="0" destOrd="0" presId="urn:microsoft.com/office/officeart/2005/8/layout/vList2"/>
    <dgm:cxn modelId="{21B0CC63-C4EC-415B-A504-0BEEDEB70FD5}" type="presOf" srcId="{F59537D6-4128-4B6A-9F5D-6F881D89C81B}" destId="{4C2FC7F1-FD19-4984-A282-322FD962D62A}" srcOrd="0" destOrd="0" presId="urn:microsoft.com/office/officeart/2005/8/layout/vList2"/>
    <dgm:cxn modelId="{F462DA73-C4F4-4DD2-9F48-4E2837EE0E6F}" type="presParOf" srcId="{4C2FC7F1-FD19-4984-A282-322FD962D62A}" destId="{D8E198E6-8C79-4AFE-B960-AD6DFD7BFFCA}" srcOrd="0" destOrd="0" presId="urn:microsoft.com/office/officeart/2005/8/layout/vList2"/>
    <dgm:cxn modelId="{BD6BDC59-5F94-4940-9C32-3442F486BF24}" type="presParOf" srcId="{4C2FC7F1-FD19-4984-A282-322FD962D62A}" destId="{5A3768BC-2E99-4F35-BFE7-88B5ABB21ECE}" srcOrd="1" destOrd="0" presId="urn:microsoft.com/office/officeart/2005/8/layout/vList2"/>
    <dgm:cxn modelId="{27385A8B-D518-432C-AA61-D03332DC865A}" type="presParOf" srcId="{4C2FC7F1-FD19-4984-A282-322FD962D62A}" destId="{C075BD67-B652-4F67-9ACD-42DCA3C0D580}" srcOrd="2" destOrd="0" presId="urn:microsoft.com/office/officeart/2005/8/layout/vList2"/>
    <dgm:cxn modelId="{6594A2C7-91D0-4025-850F-8B9D515A4E28}" type="presParOf" srcId="{4C2FC7F1-FD19-4984-A282-322FD962D62A}" destId="{87B24D63-A64C-41D5-A148-E59A17ADBFC0}" srcOrd="3" destOrd="0" presId="urn:microsoft.com/office/officeart/2005/8/layout/vList2"/>
    <dgm:cxn modelId="{CC09493A-C69E-4561-8391-5BD3136B8384}" type="presParOf" srcId="{4C2FC7F1-FD19-4984-A282-322FD962D62A}" destId="{8F7916B5-0155-4469-8BB3-CED3B55E99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198E6-8C79-4AFE-B960-AD6DFD7BFFCA}">
      <dsp:nvSpPr>
        <dsp:cNvPr id="0" name=""/>
        <dsp:cNvSpPr/>
      </dsp:nvSpPr>
      <dsp:spPr>
        <a:xfrm>
          <a:off x="0" y="31721"/>
          <a:ext cx="6858000" cy="14285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700" kern="1200" dirty="0">
              <a:hlinkClick xmlns:r="http://schemas.openxmlformats.org/officeDocument/2006/relationships" r:id="" action="ppaction://hlinksldjump"/>
            </a:rPr>
            <a:t>Základní informace k optickým vláknům 3-8 snímek</a:t>
          </a:r>
          <a:endParaRPr lang="en-US" sz="3700" kern="1200" dirty="0"/>
        </a:p>
      </dsp:txBody>
      <dsp:txXfrm>
        <a:off x="69737" y="101458"/>
        <a:ext cx="6718526" cy="1289096"/>
      </dsp:txXfrm>
    </dsp:sp>
    <dsp:sp modelId="{C075BD67-B652-4F67-9ACD-42DCA3C0D580}">
      <dsp:nvSpPr>
        <dsp:cNvPr id="0" name=""/>
        <dsp:cNvSpPr/>
      </dsp:nvSpPr>
      <dsp:spPr>
        <a:xfrm>
          <a:off x="0" y="1733440"/>
          <a:ext cx="6858000" cy="1428570"/>
        </a:xfrm>
        <a:prstGeom prst="roundRect">
          <a:avLst/>
        </a:prstGeom>
        <a:solidFill>
          <a:schemeClr val="accent5">
            <a:hueOff val="-40260"/>
            <a:satOff val="-8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700" kern="1200" dirty="0">
              <a:hlinkClick xmlns:r="http://schemas.openxmlformats.org/officeDocument/2006/relationships" r:id="" action="ppaction://hlinksldjump"/>
            </a:rPr>
            <a:t>Jejich princip a použití </a:t>
          </a:r>
          <a:r>
            <a:rPr lang="cs-CZ" sz="3700" kern="1200" dirty="0" smtClean="0">
              <a:hlinkClick xmlns:r="http://schemas.openxmlformats.org/officeDocument/2006/relationships" r:id="" action="ppaction://hlinksldjump"/>
            </a:rPr>
            <a:t>9-12 snímek</a:t>
          </a:r>
          <a:endParaRPr lang="en-US" sz="3700" kern="1200" dirty="0"/>
        </a:p>
      </dsp:txBody>
      <dsp:txXfrm>
        <a:off x="69737" y="1803177"/>
        <a:ext cx="6718526" cy="1289096"/>
      </dsp:txXfrm>
    </dsp:sp>
    <dsp:sp modelId="{8F7916B5-0155-4469-8BB3-CED3B55E99AA}">
      <dsp:nvSpPr>
        <dsp:cNvPr id="0" name=""/>
        <dsp:cNvSpPr/>
      </dsp:nvSpPr>
      <dsp:spPr>
        <a:xfrm>
          <a:off x="0" y="3101982"/>
          <a:ext cx="6858000" cy="1428570"/>
        </a:xfrm>
        <a:prstGeom prst="roundRect">
          <a:avLst/>
        </a:prstGeom>
        <a:solidFill>
          <a:schemeClr val="accent5">
            <a:hueOff val="-80521"/>
            <a:satOff val="-17"/>
            <a:lumOff val="-19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700" kern="1200" dirty="0">
              <a:hlinkClick xmlns:r="http://schemas.openxmlformats.org/officeDocument/2006/relationships" r:id="" action="ppaction://hlinksldjump"/>
            </a:rPr>
            <a:t>Svařování a </a:t>
          </a:r>
          <a:r>
            <a:rPr lang="cs-CZ" sz="3700" kern="1200" dirty="0" err="1" smtClean="0">
              <a:hlinkClick xmlns:r="http://schemas.openxmlformats.org/officeDocument/2006/relationships" r:id="" action="ppaction://hlinksldjump"/>
            </a:rPr>
            <a:t>konektorování</a:t>
          </a:r>
          <a:r>
            <a:rPr lang="cs-CZ" sz="3700" kern="1200" dirty="0" smtClean="0">
              <a:hlinkClick xmlns:r="http://schemas.openxmlformats.org/officeDocument/2006/relationships" r:id="" action="ppaction://hlinksldjump"/>
            </a:rPr>
            <a:t> 13-15 snímek</a:t>
          </a:r>
          <a:endParaRPr lang="en-US" sz="3700" kern="1200" dirty="0"/>
        </a:p>
      </dsp:txBody>
      <dsp:txXfrm>
        <a:off x="69737" y="3171719"/>
        <a:ext cx="6718526" cy="128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Optick%C3%A9_vl%C3%A1kno" TargetMode="External"/><Relationship Id="rId3" Type="http://schemas.openxmlformats.org/officeDocument/2006/relationships/hyperlink" Target="https://upload.wikimedia.org/wikipedia/commons/thumb/9/9c/MultimodeFiber.JPG/220px-MultimodeFiber.JPG" TargetMode="External"/><Relationship Id="rId7" Type="http://schemas.openxmlformats.org/officeDocument/2006/relationships/hyperlink" Target="https://publi.cz/books/185/images/pics/56.png" TargetMode="External"/><Relationship Id="rId2" Type="http://schemas.openxmlformats.org/officeDocument/2006/relationships/hyperlink" Target="https://upload.wikimedia.org/wikipedia/commons/4/49/Fibreoptic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.cz/books/185/images/pics/53.png" TargetMode="External"/><Relationship Id="rId5" Type="http://schemas.openxmlformats.org/officeDocument/2006/relationships/hyperlink" Target="https://kabeltelekom.sk/uploads/kcfinder/images/opticky-internet/opticky-internet.jpg" TargetMode="External"/><Relationship Id="rId4" Type="http://schemas.openxmlformats.org/officeDocument/2006/relationships/hyperlink" Target="https://www.ujezd.net/sites/default/files/obsah/snimek_obrazovky_2020-10-26_v_18.20.59.png" TargetMode="External"/><Relationship Id="rId9" Type="http://schemas.openxmlformats.org/officeDocument/2006/relationships/hyperlink" Target="https://publi.cz/books/185/09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ikkk93/Prezentace-Helbi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E7B9B48-60E3-34D5-E69D-F5BB93893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2" r="7" b="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ED8FC7E-742C-4B53-B6FF-F19F8EDA28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009146" cy="2212848"/>
          </a:xfrm>
        </p:spPr>
        <p:txBody>
          <a:bodyPr>
            <a:normAutofit/>
          </a:bodyPr>
          <a:lstStyle/>
          <a:p>
            <a:r>
              <a:rPr lang="cs-CZ" sz="7200" dirty="0"/>
              <a:t>Optická Vlákna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75734" y="5640648"/>
            <a:ext cx="640996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Štěpán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Helbich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 </a:t>
            </a:r>
          </a:p>
          <a:p>
            <a:pPr algn="r"/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I11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3E6090B-EAC3-2A81-ACE1-1E5B4053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cs-CZ" sz="4000" dirty="0"/>
              <a:t>Princip a použití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7733DA8-1BFC-4737-831B-54DCFE42D6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1A4B593-070B-4B49-B02E-B71243FA53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63165769-7A47-4E0F-825D-AF1179DF6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66848F-7C10-42BF-9FB5-7BFDD25F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cs-CZ" sz="2200" dirty="0">
                <a:solidFill>
                  <a:schemeClr val="tx2"/>
                </a:solidFill>
              </a:rPr>
              <a:t>Totální odraz : 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cs-CZ" sz="2200" dirty="0">
                <a:solidFill>
                  <a:schemeClr val="tx2"/>
                </a:solidFill>
              </a:rPr>
              <a:t>Světlo se pohybuje v těžko proniknutelném prostředí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cs-CZ" sz="2200" dirty="0">
                <a:solidFill>
                  <a:schemeClr val="tx2"/>
                </a:solidFill>
              </a:rPr>
              <a:t>a dopadá na rozhraní pod šikmým úhlem = kompletní odraz</a:t>
            </a:r>
          </a:p>
          <a:p>
            <a:pPr marL="0" indent="0">
              <a:lnSpc>
                <a:spcPct val="115000"/>
              </a:lnSpc>
              <a:buNone/>
            </a:pPr>
            <a:endParaRPr lang="cs-CZ" sz="2200" dirty="0">
              <a:solidFill>
                <a:schemeClr val="tx2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cs-CZ" sz="2200" dirty="0">
                <a:solidFill>
                  <a:schemeClr val="tx2"/>
                </a:solidFill>
              </a:rPr>
              <a:t>Využití k udržení světla v jádru</a:t>
            </a:r>
          </a:p>
          <a:p>
            <a:pPr marL="0" indent="0">
              <a:lnSpc>
                <a:spcPct val="115000"/>
              </a:lnSpc>
              <a:buNone/>
            </a:pPr>
            <a:endParaRPr lang="cs-CZ" sz="2200"/>
          </a:p>
          <a:p>
            <a:pPr marL="0" indent="0">
              <a:lnSpc>
                <a:spcPct val="115000"/>
              </a:lnSpc>
              <a:buNone/>
            </a:pPr>
            <a:endParaRPr lang="cs-CZ" sz="2200"/>
          </a:p>
          <a:p>
            <a:pPr marL="457200" indent="-457200">
              <a:lnSpc>
                <a:spcPct val="115000"/>
              </a:lnSpc>
            </a:pPr>
            <a:endParaRPr lang="cs-CZ" sz="2200"/>
          </a:p>
        </p:txBody>
      </p:sp>
    </p:spTree>
    <p:extLst>
      <p:ext uri="{BB962C8B-B14F-4D97-AF65-F5344CB8AC3E}">
        <p14:creationId xmlns:p14="http://schemas.microsoft.com/office/powerpoint/2010/main" val="3334630723"/>
      </p:ext>
    </p:extLst>
  </p:cSld>
  <p:clrMapOvr>
    <a:masterClrMapping/>
  </p:clrMapOvr>
  <p:transition spd="slow" advTm="50000"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50207AE-3383-3342-7F92-857602B8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Princip a použití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AE3AE686-D2D9-14CA-03EC-9509FF64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Index lomu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Vyjadřuje změnu rychlosti světla 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Čím větší index lomu = menší rychlost světla</a:t>
            </a:r>
          </a:p>
        </p:txBody>
      </p:sp>
    </p:spTree>
    <p:extLst>
      <p:ext uri="{BB962C8B-B14F-4D97-AF65-F5344CB8AC3E}">
        <p14:creationId xmlns:p14="http://schemas.microsoft.com/office/powerpoint/2010/main" val="1019631475"/>
      </p:ext>
    </p:extLst>
  </p:cSld>
  <p:clrMapOvr>
    <a:masterClrMapping/>
  </p:clrMapOvr>
  <p:transition spd="slow" advTm="3000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 descr="Obsah obrázku psací potřeby, papírnictví, tužka&#10;&#10;Popis se vygeneroval automaticky.">
            <a:extLst>
              <a:ext uri="{FF2B5EF4-FFF2-40B4-BE49-F238E27FC236}">
                <a16:creationId xmlns:a16="http://schemas.microsoft.com/office/drawing/2014/main" xmlns="" id="{D26335C8-AB67-CEC1-DEAC-176C0463D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4" r="10523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633B38B-B87A-4288-A20F-0223A6C27A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AE3AE686-D2D9-14CA-03EC-9509FF64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400"/>
              <a:t>Použití:</a:t>
            </a:r>
          </a:p>
          <a:p>
            <a:pPr marL="0" indent="0">
              <a:buNone/>
            </a:pPr>
            <a:r>
              <a:rPr lang="cs-CZ" sz="2400"/>
              <a:t>Stavba telekomunikačních sítí</a:t>
            </a:r>
          </a:p>
          <a:p>
            <a:pPr marL="0" indent="0">
              <a:buNone/>
            </a:pPr>
            <a:r>
              <a:rPr lang="cs-CZ" sz="2400"/>
              <a:t>Mohou být svázána do svazků</a:t>
            </a:r>
          </a:p>
          <a:p>
            <a:pPr marL="0" indent="0">
              <a:buNone/>
            </a:pPr>
            <a:r>
              <a:rPr lang="cs-CZ" sz="2400"/>
              <a:t>Na dlouhé vzdálenosti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50207AE-3383-3342-7F92-857602B8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cs-CZ" sz="3200"/>
              <a:t>Princip a použití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xmlns="" id="{B4512CD0-DECB-6610-1E1C-1DB2B8415FBC}"/>
              </a:ext>
            </a:extLst>
          </p:cNvPr>
          <p:cNvSpPr txBox="1"/>
          <p:nvPr/>
        </p:nvSpPr>
        <p:spPr>
          <a:xfrm>
            <a:off x="334176" y="6386656"/>
            <a:ext cx="1807661" cy="3683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/>
              <a:t>Obr. 4</a:t>
            </a:r>
          </a:p>
        </p:txBody>
      </p:sp>
    </p:spTree>
    <p:extLst>
      <p:ext uri="{BB962C8B-B14F-4D97-AF65-F5344CB8AC3E}">
        <p14:creationId xmlns:p14="http://schemas.microsoft.com/office/powerpoint/2010/main" val="567057588"/>
      </p:ext>
    </p:extLst>
  </p:cSld>
  <p:clrMapOvr>
    <a:masterClrMapping/>
  </p:clrMapOvr>
  <p:transition spd="slow" advTm="45000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50207AE-3383-3342-7F92-857602B8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Svařování a </a:t>
            </a:r>
            <a:r>
              <a:rPr lang="cs-CZ" dirty="0" err="1">
                <a:solidFill>
                  <a:schemeClr val="bg1"/>
                </a:solidFill>
              </a:rPr>
              <a:t>konektorování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AE3AE686-D2D9-14CA-03EC-9509FF64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091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Pevné spoje : 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Tavné svařování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Mechanické spojování</a:t>
            </a: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Rozebíratelné spoje:</a:t>
            </a:r>
          </a:p>
          <a:p>
            <a:r>
              <a:rPr lang="cs-CZ" dirty="0">
                <a:solidFill>
                  <a:schemeClr val="bg1"/>
                </a:solidFill>
              </a:rPr>
              <a:t>Mechanické spojování</a:t>
            </a:r>
          </a:p>
        </p:txBody>
      </p:sp>
    </p:spTree>
    <p:extLst>
      <p:ext uri="{BB962C8B-B14F-4D97-AF65-F5344CB8AC3E}">
        <p14:creationId xmlns:p14="http://schemas.microsoft.com/office/powerpoint/2010/main" val="141483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>
        <p:split orient="vert"/>
      </p:transition>
    </mc:Choice>
    <mc:Fallback>
      <p:transition spd="slow" advTm="3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50207AE-3383-3342-7F92-857602B8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Svařování a </a:t>
            </a:r>
            <a:r>
              <a:rPr lang="cs-CZ" dirty="0" err="1">
                <a:solidFill>
                  <a:schemeClr val="bg1"/>
                </a:solidFill>
              </a:rPr>
              <a:t>konektorování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AE3AE686-D2D9-14CA-03EC-9509FF64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dirty="0">
                <a:solidFill>
                  <a:schemeClr val="bg1"/>
                </a:solidFill>
              </a:rPr>
              <a:t>Tavné svařování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Nejkvalitnější spoj 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Nejjednodušší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Svařování elektrickým obloukem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xmlns="" id="{48564D02-3C7C-7350-BA27-9E7CB507FC15}"/>
              </a:ext>
            </a:extLst>
          </p:cNvPr>
          <p:cNvSpPr txBox="1"/>
          <p:nvPr/>
        </p:nvSpPr>
        <p:spPr>
          <a:xfrm>
            <a:off x="9464841" y="5026526"/>
            <a:ext cx="1577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tx1">
                    <a:lumMod val="65000"/>
                  </a:schemeClr>
                </a:solidFill>
              </a:rPr>
              <a:t>Obr. </a:t>
            </a:r>
          </a:p>
        </p:txBody>
      </p:sp>
      <p:pic>
        <p:nvPicPr>
          <p:cNvPr id="6" name="Obrázek 6">
            <a:extLst>
              <a:ext uri="{FF2B5EF4-FFF2-40B4-BE49-F238E27FC236}">
                <a16:creationId xmlns:a16="http://schemas.microsoft.com/office/drawing/2014/main" xmlns="" id="{334CF193-693A-F5C2-0B5D-72387D8D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06" y="2150777"/>
            <a:ext cx="5000445" cy="2973389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xmlns="" id="{416F9E01-EEFA-24DF-333F-BB11B026E8D7}"/>
              </a:ext>
            </a:extLst>
          </p:cNvPr>
          <p:cNvSpPr txBox="1"/>
          <p:nvPr/>
        </p:nvSpPr>
        <p:spPr>
          <a:xfrm>
            <a:off x="10458168" y="5207324"/>
            <a:ext cx="1791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/>
              <a:t>Obr. 5</a:t>
            </a:r>
          </a:p>
        </p:txBody>
      </p:sp>
    </p:spTree>
    <p:extLst>
      <p:ext uri="{BB962C8B-B14F-4D97-AF65-F5344CB8AC3E}">
        <p14:creationId xmlns:p14="http://schemas.microsoft.com/office/powerpoint/2010/main" val="230377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0">
        <p:fade/>
      </p:transition>
    </mc:Choice>
    <mc:Fallback>
      <p:transition spd="med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AE267DC-2B40-B685-FE0C-FB94CF53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Svařování a </a:t>
            </a:r>
            <a:r>
              <a:rPr lang="cs-CZ" dirty="0" err="1">
                <a:solidFill>
                  <a:schemeClr val="bg1"/>
                </a:solidFill>
              </a:rPr>
              <a:t>konektorování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35AE633B-AC37-6946-8E1C-7122ABBE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Mechanické</a:t>
            </a:r>
            <a:r>
              <a:rPr lang="cs-CZ" dirty="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cs-CZ" dirty="0">
                <a:solidFill>
                  <a:schemeClr val="bg1"/>
                </a:solidFill>
              </a:rPr>
              <a:t>spoje (</a:t>
            </a:r>
            <a:r>
              <a:rPr lang="cs-CZ" dirty="0" err="1">
                <a:solidFill>
                  <a:schemeClr val="bg1"/>
                </a:solidFill>
              </a:rPr>
              <a:t>konektorování</a:t>
            </a:r>
            <a:r>
              <a:rPr lang="cs-CZ" dirty="0">
                <a:solidFill>
                  <a:schemeClr val="bg1"/>
                </a:solidFill>
              </a:rPr>
              <a:t>)</a:t>
            </a:r>
          </a:p>
          <a:p>
            <a:r>
              <a:rPr lang="cs-CZ" dirty="0">
                <a:solidFill>
                  <a:schemeClr val="bg1"/>
                </a:solidFill>
              </a:rPr>
              <a:t>Předpokládá se opakované rozpojování a spojování</a:t>
            </a:r>
          </a:p>
          <a:p>
            <a:r>
              <a:rPr lang="cs-CZ" dirty="0">
                <a:solidFill>
                  <a:schemeClr val="bg1"/>
                </a:solidFill>
              </a:rPr>
              <a:t>Př: Čočkový systém</a:t>
            </a: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xmlns="" id="{D9036774-773A-D511-6AE6-FA27B546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4" y="4311468"/>
            <a:ext cx="9831236" cy="2231971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xmlns="" id="{B6D8962C-D8CF-E253-6006-561D7E159814}"/>
              </a:ext>
            </a:extLst>
          </p:cNvPr>
          <p:cNvSpPr txBox="1"/>
          <p:nvPr/>
        </p:nvSpPr>
        <p:spPr>
          <a:xfrm>
            <a:off x="10235513" y="3727622"/>
            <a:ext cx="1400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/>
              <a:t>Obr. 6</a:t>
            </a:r>
          </a:p>
        </p:txBody>
      </p:sp>
    </p:spTree>
    <p:extLst>
      <p:ext uri="{BB962C8B-B14F-4D97-AF65-F5344CB8AC3E}">
        <p14:creationId xmlns:p14="http://schemas.microsoft.com/office/powerpoint/2010/main" val="1892695559"/>
      </p:ext>
    </p:extLst>
  </p:cSld>
  <p:clrMapOvr>
    <a:masterClrMapping/>
  </p:clrMapOvr>
  <p:transition spd="slow" advTm="4500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07702D7-CE3B-96A1-A860-E3344CD3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9357"/>
            <a:ext cx="10668000" cy="1292679"/>
          </a:xfrm>
        </p:spPr>
        <p:txBody>
          <a:bodyPr/>
          <a:lstStyle/>
          <a:p>
            <a:r>
              <a:rPr lang="cs-CZ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3491DDC6-24AE-2047-AB6C-742D4E83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3554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 smtClean="0">
                <a:solidFill>
                  <a:schemeClr val="bg1"/>
                </a:solidFill>
                <a:hlinkClick r:id="rId2"/>
              </a:rPr>
              <a:t>Obr.1</a:t>
            </a:r>
            <a:endParaRPr lang="cs-CZ" sz="2000" dirty="0" smtClean="0">
              <a:solidFill>
                <a:schemeClr val="bg1"/>
              </a:solidFill>
            </a:endParaRPr>
          </a:p>
          <a:p>
            <a:r>
              <a:rPr lang="cs-CZ" sz="2000" dirty="0" smtClean="0">
                <a:solidFill>
                  <a:schemeClr val="bg1"/>
                </a:solidFill>
                <a:hlinkClick r:id="rId3"/>
              </a:rPr>
              <a:t>Obr.2</a:t>
            </a:r>
            <a:endParaRPr lang="cs-CZ" sz="2000" dirty="0" smtClean="0">
              <a:solidFill>
                <a:schemeClr val="bg1"/>
              </a:solidFill>
            </a:endParaRPr>
          </a:p>
          <a:p>
            <a:r>
              <a:rPr lang="cs-CZ" sz="2000" dirty="0" smtClean="0">
                <a:solidFill>
                  <a:schemeClr val="bg1"/>
                </a:solidFill>
                <a:hlinkClick r:id="rId4"/>
              </a:rPr>
              <a:t>Obr.3</a:t>
            </a:r>
            <a:endParaRPr lang="cs-CZ" sz="2000" dirty="0" smtClean="0">
              <a:solidFill>
                <a:schemeClr val="bg1"/>
              </a:solidFill>
            </a:endParaRPr>
          </a:p>
          <a:p>
            <a:r>
              <a:rPr lang="cs-CZ" sz="2000" dirty="0" smtClean="0">
                <a:solidFill>
                  <a:schemeClr val="bg1"/>
                </a:solidFill>
                <a:hlinkClick r:id="rId5"/>
              </a:rPr>
              <a:t>Obr.4</a:t>
            </a:r>
            <a:endParaRPr lang="cs-CZ" sz="2000" dirty="0" smtClean="0">
              <a:solidFill>
                <a:schemeClr val="bg1"/>
              </a:solidFill>
            </a:endParaRPr>
          </a:p>
          <a:p>
            <a:r>
              <a:rPr lang="cs-CZ" sz="2000" dirty="0" smtClean="0">
                <a:solidFill>
                  <a:schemeClr val="bg1"/>
                </a:solidFill>
                <a:hlinkClick r:id="rId6"/>
              </a:rPr>
              <a:t>Obr.5</a:t>
            </a:r>
            <a:endParaRPr lang="cs-CZ" sz="2000" dirty="0" smtClean="0">
              <a:solidFill>
                <a:schemeClr val="bg1"/>
              </a:solidFill>
            </a:endParaRPr>
          </a:p>
          <a:p>
            <a:r>
              <a:rPr lang="cs-CZ" sz="2000" dirty="0" smtClean="0">
                <a:solidFill>
                  <a:schemeClr val="bg1"/>
                </a:solidFill>
                <a:hlinkClick r:id="rId7"/>
              </a:rPr>
              <a:t>Obr.6</a:t>
            </a:r>
            <a:endParaRPr lang="cs-CZ" sz="2000" dirty="0" smtClean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cs-CZ" sz="2000" dirty="0" smtClean="0">
                <a:solidFill>
                  <a:schemeClr val="bg1"/>
                </a:solidFill>
                <a:hlinkClick r:id="rId8"/>
              </a:rPr>
              <a:t>cs.wikipedia.org/wiki/Optick%C3%A9_vl%C3%A1kno</a:t>
            </a:r>
            <a:endParaRPr lang="cs-CZ" sz="2000" dirty="0" smtClean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  <a:hlinkClick r:id="rId9"/>
              </a:rPr>
              <a:t>https://</a:t>
            </a:r>
            <a:r>
              <a:rPr lang="cs-CZ" sz="2000" dirty="0" smtClean="0">
                <a:solidFill>
                  <a:schemeClr val="bg1"/>
                </a:solidFill>
                <a:hlinkClick r:id="rId9"/>
              </a:rPr>
              <a:t>publi.cz/books/185/09.html</a:t>
            </a:r>
            <a:endParaRPr lang="cs-CZ" sz="2000" dirty="0" smtClean="0">
              <a:solidFill>
                <a:schemeClr val="bg1"/>
              </a:solidFill>
            </a:endParaRPr>
          </a:p>
          <a:p>
            <a:endParaRPr lang="cs-CZ" sz="2000" dirty="0" smtClean="0">
              <a:solidFill>
                <a:schemeClr val="bg1"/>
              </a:solidFill>
            </a:endParaRPr>
          </a:p>
          <a:p>
            <a:endParaRPr lang="cs-CZ" sz="2000" dirty="0" smtClean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1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05804E6-08AA-49E9-AD30-149FDD3DD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24ECFA8-BE37-446C-B1BD-88D2981B6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C85783E-11CF-4105-DB6F-75269F3F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25" y="3048000"/>
            <a:ext cx="5400676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400" dirty="0">
                <a:solidFill>
                  <a:schemeClr val="tx2"/>
                </a:solidFill>
              </a:rPr>
              <a:t>Odkaz na </a:t>
            </a:r>
            <a:r>
              <a:rPr lang="cs-CZ" sz="2400" dirty="0" err="1">
                <a:solidFill>
                  <a:schemeClr val="tx2"/>
                </a:solidFill>
              </a:rPr>
              <a:t>Github</a:t>
            </a:r>
            <a:r>
              <a:rPr lang="cs-CZ" sz="24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r>
              <a:rPr lang="cs-CZ" sz="2400" dirty="0">
                <a:solidFill>
                  <a:schemeClr val="tx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Stepikkk93/Prezentace-Helbich (github.com)</a:t>
            </a:r>
            <a:endParaRPr lang="cs-CZ" sz="2400" dirty="0">
              <a:solidFill>
                <a:schemeClr val="tx2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A508DB5-C484-1465-A5AF-3D40C14D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anchor="t">
            <a:normAutofit/>
          </a:bodyPr>
          <a:lstStyle/>
          <a:p>
            <a:r>
              <a:rPr lang="cs-CZ" b="1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59707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F3A0F6C-EB8F-4A4C-8258-23F6D815E0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A9C92F4-A4A4-42E0-9391-C666AAED1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BA30212-562A-2FDF-60D1-4A31F35C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cs-CZ" sz="5400" dirty="0">
                <a:solidFill>
                  <a:srgbClr val="FFFFFF"/>
                </a:solidFill>
              </a:rPr>
              <a:t>Obsah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xmlns="" id="{B42D8590-4BCE-0FD3-813C-5173BC0A8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010181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48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D0EFF37-965B-751B-A677-77405208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Optické vlákno</a:t>
            </a:r>
            <a:endParaRPr lang="cs-CZ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92A1265D-F8E1-2CF8-AF8F-F7EEDE33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Plastové nebo skleněné</a:t>
            </a:r>
          </a:p>
          <a:p>
            <a:endParaRPr lang="cs-CZ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Přenos signálu pomocí světla</a:t>
            </a:r>
          </a:p>
          <a:p>
            <a:endParaRPr lang="cs-CZ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Využití v telekomunikacích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xmlns="" id="{BDCD7CAA-2EFC-2EA3-53E0-5F861F5D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194" y="1251818"/>
            <a:ext cx="3116035" cy="4723039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xmlns="" id="{D5FF5A31-0563-2A57-2630-94B263FDE3DA}"/>
              </a:ext>
            </a:extLst>
          </p:cNvPr>
          <p:cNvSpPr txBox="1"/>
          <p:nvPr/>
        </p:nvSpPr>
        <p:spPr>
          <a:xfrm>
            <a:off x="9131906" y="5653291"/>
            <a:ext cx="3131388" cy="644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xmlns="" id="{E77BB47A-58F1-5A93-D598-3D01B6547130}"/>
              </a:ext>
            </a:extLst>
          </p:cNvPr>
          <p:cNvSpPr txBox="1"/>
          <p:nvPr/>
        </p:nvSpPr>
        <p:spPr>
          <a:xfrm>
            <a:off x="10838328" y="5982446"/>
            <a:ext cx="1010023" cy="36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/>
              <a:t>Obr . 1</a:t>
            </a:r>
          </a:p>
        </p:txBody>
      </p:sp>
    </p:spTree>
    <p:extLst>
      <p:ext uri="{BB962C8B-B14F-4D97-AF65-F5344CB8AC3E}">
        <p14:creationId xmlns:p14="http://schemas.microsoft.com/office/powerpoint/2010/main" val="3391847034"/>
      </p:ext>
    </p:extLst>
  </p:cSld>
  <p:clrMapOvr>
    <a:masterClrMapping/>
  </p:clrMapOvr>
  <p:transition spd="slow" advTm="60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xmlns="" id="{C35A3C79-F87A-0070-8A82-1A8A53054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67" r="6347" b="4"/>
          <a:stretch/>
        </p:blipFill>
        <p:spPr>
          <a:xfrm>
            <a:off x="1" y="10"/>
            <a:ext cx="5265919" cy="6857990"/>
          </a:xfrm>
          <a:custGeom>
            <a:avLst/>
            <a:gdLst/>
            <a:ahLst/>
            <a:cxnLst/>
            <a:rect l="l" t="t" r="r" b="b"/>
            <a:pathLst>
              <a:path w="5265919" h="6858000">
                <a:moveTo>
                  <a:pt x="0" y="0"/>
                </a:moveTo>
                <a:lnTo>
                  <a:pt x="1928158" y="0"/>
                </a:lnTo>
                <a:lnTo>
                  <a:pt x="2086666" y="218181"/>
                </a:lnTo>
                <a:cubicBezTo>
                  <a:pt x="2695854" y="1023180"/>
                  <a:pt x="3451052" y="1818277"/>
                  <a:pt x="4009668" y="2631787"/>
                </a:cubicBezTo>
                <a:cubicBezTo>
                  <a:pt x="4741122" y="3696928"/>
                  <a:pt x="5292623" y="4799581"/>
                  <a:pt x="5264920" y="5672947"/>
                </a:cubicBezTo>
                <a:cubicBezTo>
                  <a:pt x="5253483" y="6040467"/>
                  <a:pt x="5142899" y="6348559"/>
                  <a:pt x="4962841" y="6612444"/>
                </a:cubicBezTo>
                <a:cubicBezTo>
                  <a:pt x="4925329" y="6667420"/>
                  <a:pt x="4884801" y="6720477"/>
                  <a:pt x="4841526" y="6771753"/>
                </a:cubicBezTo>
                <a:lnTo>
                  <a:pt x="47615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3588014-99E8-44C1-BB9D-26C13B241D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D0EFF37-965B-751B-A677-77405208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cs-CZ" sz="3200"/>
              <a:t>Optické vlákno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92A1265D-F8E1-2CF8-AF8F-F7EEDE33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675" y="1524000"/>
            <a:ext cx="3018325" cy="4572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cs-CZ" sz="2200"/>
              <a:t>Používají se místo kovových vodičů</a:t>
            </a:r>
          </a:p>
          <a:p>
            <a:pPr>
              <a:lnSpc>
                <a:spcPct val="115000"/>
              </a:lnSpc>
            </a:pPr>
            <a:endParaRPr lang="cs-CZ" sz="2200"/>
          </a:p>
          <a:p>
            <a:pPr>
              <a:lnSpc>
                <a:spcPct val="115000"/>
              </a:lnSpc>
            </a:pPr>
            <a:r>
              <a:rPr lang="cs-CZ" sz="2200"/>
              <a:t>Přenášejí signály s menší ztrátou</a:t>
            </a:r>
          </a:p>
          <a:p>
            <a:pPr>
              <a:lnSpc>
                <a:spcPct val="115000"/>
              </a:lnSpc>
            </a:pPr>
            <a:endParaRPr lang="cs-CZ" sz="2200"/>
          </a:p>
          <a:p>
            <a:pPr>
              <a:lnSpc>
                <a:spcPct val="115000"/>
              </a:lnSpc>
            </a:pPr>
            <a:r>
              <a:rPr lang="cs-CZ" sz="2200"/>
              <a:t>Vlákna jsou imunní vůči elektromagnetickému rušení</a:t>
            </a:r>
          </a:p>
        </p:txBody>
      </p:sp>
    </p:spTree>
    <p:extLst>
      <p:ext uri="{BB962C8B-B14F-4D97-AF65-F5344CB8AC3E}">
        <p14:creationId xmlns:p14="http://schemas.microsoft.com/office/powerpoint/2010/main" val="292059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0">
        <p:fade/>
      </p:transition>
    </mc:Choice>
    <mc:Fallback>
      <p:transition spd="med" advTm="4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D0EFF37-965B-751B-A677-77405208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Optické vlákno</a:t>
            </a:r>
            <a:endParaRPr lang="cs-CZ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92A1265D-F8E1-2CF8-AF8F-F7EEDE33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Používají se také pro osvětlení</a:t>
            </a:r>
          </a:p>
          <a:p>
            <a:endParaRPr lang="cs-CZ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Také k přenosu obrazů</a:t>
            </a:r>
          </a:p>
          <a:p>
            <a:endParaRPr lang="cs-CZ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Speciálně konstruovaná vlákna se používají pro řadu dalších aplikací</a:t>
            </a:r>
          </a:p>
        </p:txBody>
      </p:sp>
    </p:spTree>
    <p:extLst>
      <p:ext uri="{BB962C8B-B14F-4D97-AF65-F5344CB8AC3E}">
        <p14:creationId xmlns:p14="http://schemas.microsoft.com/office/powerpoint/2010/main" val="362508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interiér, jehla, zavřít, rozmazaný&#10;&#10;Popis se vygeneroval automaticky.">
            <a:extLst>
              <a:ext uri="{FF2B5EF4-FFF2-40B4-BE49-F238E27FC236}">
                <a16:creationId xmlns:a16="http://schemas.microsoft.com/office/drawing/2014/main" xmlns="" id="{9AF9F463-7CB8-A2CF-E00C-4E496188B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9" r="26562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xmlns="" id="{3362A0EA-3E81-4464-94B8-70BE5870E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5" name="Zástupný obsah 2">
            <a:extLst>
              <a:ext uri="{FF2B5EF4-FFF2-40B4-BE49-F238E27FC236}">
                <a16:creationId xmlns:a16="http://schemas.microsoft.com/office/drawing/2014/main" xmlns="" id="{98FBE6F3-3636-8571-D436-8A2E8AC2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cs-CZ" sz="2400" dirty="0" err="1">
                <a:solidFill>
                  <a:schemeClr val="tx2"/>
                </a:solidFill>
              </a:rPr>
              <a:t>Mnohavidové</a:t>
            </a:r>
            <a:r>
              <a:rPr lang="cs-CZ" sz="2400" dirty="0">
                <a:solidFill>
                  <a:schemeClr val="tx2"/>
                </a:solidFill>
              </a:rPr>
              <a:t> vlákno</a:t>
            </a:r>
          </a:p>
          <a:p>
            <a:r>
              <a:rPr lang="cs-CZ" sz="2400" dirty="0">
                <a:solidFill>
                  <a:schemeClr val="tx2"/>
                </a:solidFill>
              </a:rPr>
              <a:t>Požívá se na krátkou vzdálenost</a:t>
            </a:r>
          </a:p>
          <a:p>
            <a:r>
              <a:rPr lang="cs-CZ" sz="2400" dirty="0">
                <a:solidFill>
                  <a:schemeClr val="tx2"/>
                </a:solidFill>
              </a:rPr>
              <a:t>Rychlost 10MBit/s - 10GBit/s na 600m</a:t>
            </a:r>
          </a:p>
          <a:p>
            <a:pPr marL="0" indent="0">
              <a:buNone/>
            </a:pP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5EB89E2-002E-CD13-AA7D-A5556816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cs-CZ" dirty="0"/>
              <a:t>Typy optických vláken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xmlns="" id="{A9DFDDB4-41CC-CC7E-D88C-54106CE81F04}"/>
              </a:ext>
            </a:extLst>
          </p:cNvPr>
          <p:cNvSpPr txBox="1"/>
          <p:nvPr/>
        </p:nvSpPr>
        <p:spPr>
          <a:xfrm>
            <a:off x="9947189" y="6384323"/>
            <a:ext cx="1729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/>
              <a:t>Obr . 2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3265094"/>
      </p:ext>
    </p:extLst>
  </p:cSld>
  <p:clrMapOvr>
    <a:masterClrMapping/>
  </p:clrMapOvr>
  <p:transition spd="slow" advTm="4000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5EB89E2-002E-CD13-AA7D-A5556816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Typy optických vláken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98FBE6F3-3636-8571-D436-8A2E8AC2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2.Jednovidové vlákno</a:t>
            </a:r>
          </a:p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 přenos na větší vzdálenost</a:t>
            </a:r>
          </a:p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pro vysoko rychlostní přenos</a:t>
            </a:r>
          </a:p>
          <a:p>
            <a:endParaRPr lang="cs-CZ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80803"/>
      </p:ext>
    </p:extLst>
  </p:cSld>
  <p:clrMapOvr>
    <a:masterClrMapping/>
  </p:clrMapOvr>
  <p:transition spd="slow" advTm="4500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F2E94ED-9EAC-4540-B972-B11CAA8526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3BFB3E6-2D9E-4A5C-826F-44A91F5977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98FBE6F3-3636-8571-D436-8A2E8AC2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dirty="0">
                <a:solidFill>
                  <a:schemeClr val="tx2"/>
                </a:solidFill>
              </a:rPr>
              <a:t>3. Vlákna pro speciální </a:t>
            </a:r>
            <a:r>
              <a:rPr lang="cs-CZ" sz="2400" dirty="0" err="1">
                <a:solidFill>
                  <a:schemeClr val="tx2"/>
                </a:solidFill>
              </a:rPr>
              <a:t>ůčely</a:t>
            </a:r>
            <a:endParaRPr lang="cs-CZ" sz="2400">
              <a:solidFill>
                <a:schemeClr val="tx2"/>
              </a:solidFill>
            </a:endParaRPr>
          </a:p>
          <a:p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5EB89E2-002E-CD13-AA7D-A5556816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Autofit/>
          </a:bodyPr>
          <a:lstStyle/>
          <a:p>
            <a:r>
              <a:rPr lang="cs-CZ" sz="4800" dirty="0"/>
              <a:t>Typy optických vláken</a:t>
            </a:r>
          </a:p>
        </p:txBody>
      </p:sp>
    </p:spTree>
    <p:extLst>
      <p:ext uri="{BB962C8B-B14F-4D97-AF65-F5344CB8AC3E}">
        <p14:creationId xmlns:p14="http://schemas.microsoft.com/office/powerpoint/2010/main" val="262149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DA50C77-5D82-B616-2B65-09E720A2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Princip a použití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D836E666-8A2E-7F26-66F8-250CA676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>
                <a:solidFill>
                  <a:schemeClr val="bg1"/>
                </a:solidFill>
              </a:rPr>
              <a:t>Optické vlákno je válečkový dielektrický vlnovod</a:t>
            </a:r>
          </a:p>
          <a:p>
            <a:r>
              <a:rPr lang="cs-CZ" dirty="0">
                <a:solidFill>
                  <a:schemeClr val="bg1"/>
                </a:solidFill>
              </a:rPr>
              <a:t>S využitím totálního odrazu a indexem lomu</a:t>
            </a:r>
          </a:p>
          <a:p>
            <a:r>
              <a:rPr lang="cs-CZ" dirty="0">
                <a:solidFill>
                  <a:schemeClr val="bg1"/>
                </a:solidFill>
              </a:rPr>
              <a:t>Stavba: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Jádro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Plášť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Ochrana</a:t>
            </a: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xmlns="" id="{84CF301E-3CAD-5BE3-9014-D7AA43A0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64" y="3794760"/>
            <a:ext cx="4339086" cy="3064103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xmlns="" id="{23392450-1D4B-F239-17E4-29CF12AB7FCB}"/>
              </a:ext>
            </a:extLst>
          </p:cNvPr>
          <p:cNvSpPr txBox="1"/>
          <p:nvPr/>
        </p:nvSpPr>
        <p:spPr>
          <a:xfrm>
            <a:off x="10729784" y="3336324"/>
            <a:ext cx="1276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/>
              <a:t>Obr. 3</a:t>
            </a:r>
          </a:p>
        </p:txBody>
      </p:sp>
    </p:spTree>
    <p:extLst>
      <p:ext uri="{BB962C8B-B14F-4D97-AF65-F5344CB8AC3E}">
        <p14:creationId xmlns:p14="http://schemas.microsoft.com/office/powerpoint/2010/main" val="1619582199"/>
      </p:ext>
    </p:extLst>
  </p:cSld>
  <p:clrMapOvr>
    <a:masterClrMapping/>
  </p:clrMapOvr>
  <p:transition spd="slow" advTm="6000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219</Words>
  <Application>Microsoft Office PowerPoint</Application>
  <PresentationFormat>Vlastní</PresentationFormat>
  <Paragraphs>94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PebbleVTI</vt:lpstr>
      <vt:lpstr>Optická Vlákna</vt:lpstr>
      <vt:lpstr>Obsah</vt:lpstr>
      <vt:lpstr>Optické vlákno</vt:lpstr>
      <vt:lpstr>Optické vlákno</vt:lpstr>
      <vt:lpstr>Optické vlákno</vt:lpstr>
      <vt:lpstr>Typy optických vláken</vt:lpstr>
      <vt:lpstr>Typy optických vláken</vt:lpstr>
      <vt:lpstr>Typy optických vláken</vt:lpstr>
      <vt:lpstr>Princip a použití</vt:lpstr>
      <vt:lpstr>Princip a použití</vt:lpstr>
      <vt:lpstr>Princip a použití</vt:lpstr>
      <vt:lpstr>Princip a použití</vt:lpstr>
      <vt:lpstr>Svařování a konektorování</vt:lpstr>
      <vt:lpstr>Svařování a konektorování</vt:lpstr>
      <vt:lpstr>Svařování a konektorování</vt:lpstr>
      <vt:lpstr>Zdroje</vt:lpstr>
      <vt:lpstr>Konec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Helbich</dc:creator>
  <cp:lastModifiedBy>Helbich</cp:lastModifiedBy>
  <cp:revision>457</cp:revision>
  <dcterms:created xsi:type="dcterms:W3CDTF">2023-01-17T17:31:38Z</dcterms:created>
  <dcterms:modified xsi:type="dcterms:W3CDTF">2023-01-19T18:31:29Z</dcterms:modified>
</cp:coreProperties>
</file>