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slideLayouts/slideLayout5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45"/>
  </p:notesMasterIdLst>
  <p:sldIdLst>
    <p:sldId id="265" r:id="rId7"/>
    <p:sldId id="271" r:id="rId8"/>
    <p:sldId id="257" r:id="rId9"/>
    <p:sldId id="711" r:id="rId10"/>
    <p:sldId id="712" r:id="rId11"/>
    <p:sldId id="713" r:id="rId12"/>
    <p:sldId id="714" r:id="rId13"/>
    <p:sldId id="715" r:id="rId14"/>
    <p:sldId id="716" r:id="rId15"/>
    <p:sldId id="717" r:id="rId16"/>
    <p:sldId id="718" r:id="rId17"/>
    <p:sldId id="719" r:id="rId18"/>
    <p:sldId id="720" r:id="rId19"/>
    <p:sldId id="721" r:id="rId20"/>
    <p:sldId id="722" r:id="rId21"/>
    <p:sldId id="723" r:id="rId22"/>
    <p:sldId id="724" r:id="rId23"/>
    <p:sldId id="725" r:id="rId24"/>
    <p:sldId id="726" r:id="rId25"/>
    <p:sldId id="727" r:id="rId26"/>
    <p:sldId id="728" r:id="rId27"/>
    <p:sldId id="729" r:id="rId28"/>
    <p:sldId id="730" r:id="rId29"/>
    <p:sldId id="731" r:id="rId30"/>
    <p:sldId id="732" r:id="rId31"/>
    <p:sldId id="733" r:id="rId32"/>
    <p:sldId id="734" r:id="rId33"/>
    <p:sldId id="735" r:id="rId34"/>
    <p:sldId id="736" r:id="rId35"/>
    <p:sldId id="737" r:id="rId36"/>
    <p:sldId id="738" r:id="rId37"/>
    <p:sldId id="739" r:id="rId38"/>
    <p:sldId id="740" r:id="rId39"/>
    <p:sldId id="741" r:id="rId40"/>
    <p:sldId id="742" r:id="rId41"/>
    <p:sldId id="743" r:id="rId42"/>
    <p:sldId id="744"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AC2B0ED-243B-4180-8511-F656088370A1}">
      <dgm:prSet/>
      <dgm:spPr/>
      <dgm:t>
        <a:bodyPr/>
        <a:lstStyle/>
        <a:p>
          <a:pPr rtl="0"/>
          <a:r>
            <a:rPr lang="en-IN" dirty="0" smtClean="0"/>
            <a:t>Software systems are an integral part of life, from business applications (e.g., banking) to consumer products (e.g. cars). </a:t>
          </a:r>
          <a:endParaRPr lang="en-IN" dirty="0"/>
        </a:p>
      </dgm:t>
    </dgm:pt>
    <dgm:pt modelId="{83D49A06-8EB9-4A51-959D-38799342947C}" type="parTrans" cxnId="{F9F8E4B2-1668-4086-A181-F44A03529131}">
      <dgm:prSet/>
      <dgm:spPr/>
      <dgm:t>
        <a:bodyPr/>
        <a:lstStyle/>
        <a:p>
          <a:endParaRPr lang="en-US"/>
        </a:p>
      </dgm:t>
    </dgm:pt>
    <dgm:pt modelId="{84E6D229-5C46-4F16-B3B9-E8CA8CA0F6A9}" type="sibTrans" cxnId="{F9F8E4B2-1668-4086-A181-F44A03529131}">
      <dgm:prSet/>
      <dgm:spPr/>
      <dgm:t>
        <a:bodyPr/>
        <a:lstStyle/>
        <a:p>
          <a:endParaRPr lang="en-US"/>
        </a:p>
      </dgm:t>
    </dgm:pt>
    <dgm:pt modelId="{3A9B3911-0C49-4143-B046-ABCEBCF57829}">
      <dgm:prSet/>
      <dgm:spPr/>
      <dgm:t>
        <a:bodyPr/>
        <a:lstStyle/>
        <a:p>
          <a:pPr rtl="0"/>
          <a:r>
            <a:rPr lang="en-IN" dirty="0" smtClean="0"/>
            <a:t>Software that does not work correctly can lead to many problems, including loss of money, time, or business reputation, and even injury or death.</a:t>
          </a:r>
          <a:endParaRPr lang="en-IN" dirty="0"/>
        </a:p>
      </dgm:t>
    </dgm:pt>
    <dgm:pt modelId="{0CD20A0A-BFDF-4DC2-B0C6-56CF0FC4071B}" type="parTrans" cxnId="{4932673D-8245-4A02-8558-C28771E01F80}">
      <dgm:prSet/>
      <dgm:spPr/>
      <dgm:t>
        <a:bodyPr/>
        <a:lstStyle/>
        <a:p>
          <a:endParaRPr lang="en-US"/>
        </a:p>
      </dgm:t>
    </dgm:pt>
    <dgm:pt modelId="{ACB991FB-6278-41ED-997D-32691CAE3FA6}" type="sibTrans" cxnId="{4932673D-8245-4A02-8558-C28771E01F80}">
      <dgm:prSet/>
      <dgm:spPr/>
      <dgm:t>
        <a:bodyPr/>
        <a:lstStyle/>
        <a:p>
          <a:endParaRPr lang="en-US"/>
        </a:p>
      </dgm:t>
    </dgm:pt>
    <dgm:pt modelId="{BD0BA55D-88BC-478E-BA29-24BCE35E2FCF}">
      <dgm:prSet/>
      <dgm:spPr/>
      <dgm:t>
        <a:bodyPr/>
        <a:lstStyle/>
        <a:p>
          <a:pPr rtl="0"/>
          <a:r>
            <a:rPr lang="en-IN" dirty="0" smtClean="0"/>
            <a:t>Software testing is a way to assess the quality of the software and to reduce the risk of software failure in operation. </a:t>
          </a:r>
          <a:endParaRPr lang="en-IN" dirty="0"/>
        </a:p>
      </dgm:t>
    </dgm:pt>
    <dgm:pt modelId="{AB09056A-A425-4034-BB22-F24C508A53E7}" type="parTrans" cxnId="{536AF644-4A10-44F2-9A77-2D9ECFF5BA5E}">
      <dgm:prSet/>
      <dgm:spPr/>
      <dgm:t>
        <a:bodyPr/>
        <a:lstStyle/>
        <a:p>
          <a:endParaRPr lang="en-US"/>
        </a:p>
      </dgm:t>
    </dgm:pt>
    <dgm:pt modelId="{8E305F09-58F7-4DC8-8E41-023BCA7AED71}" type="sibTrans" cxnId="{536AF644-4A10-44F2-9A77-2D9ECFF5BA5E}">
      <dgm:prSet/>
      <dgm:spPr/>
      <dgm:t>
        <a:bodyPr/>
        <a:lstStyle/>
        <a:p>
          <a:endParaRPr lang="en-US"/>
        </a:p>
      </dgm:t>
    </dgm:pt>
    <dgm:pt modelId="{4D5352F8-5076-430B-ACB6-8FCE663C2EB2}">
      <dgm:prSet/>
      <dgm:spPr/>
      <dgm:t>
        <a:bodyPr/>
        <a:lstStyle/>
        <a:p>
          <a:pPr rtl="0"/>
          <a:r>
            <a:rPr lang="en-IN" dirty="0" smtClean="0"/>
            <a:t>A common misperception of testing is that it only consists of running tests, i.e., executing the software </a:t>
          </a:r>
          <a:r>
            <a:rPr lang="en-US" dirty="0" smtClean="0"/>
            <a:t>and checking the results.</a:t>
          </a:r>
          <a:endParaRPr lang="en-IN" dirty="0"/>
        </a:p>
      </dgm:t>
    </dgm:pt>
    <dgm:pt modelId="{4EDE3FDF-516A-4566-A210-D684990DA146}" type="parTrans" cxnId="{B0956D12-DB71-4AF9-A2B1-63741BB5A371}">
      <dgm:prSet/>
      <dgm:spPr/>
      <dgm:t>
        <a:bodyPr/>
        <a:lstStyle/>
        <a:p>
          <a:endParaRPr lang="en-US"/>
        </a:p>
      </dgm:t>
    </dgm:pt>
    <dgm:pt modelId="{F6515BE0-E87C-4087-BBFB-01B6990538AA}" type="sibTrans" cxnId="{B0956D12-DB71-4AF9-A2B1-63741BB5A371}">
      <dgm:prSet/>
      <dgm:spPr/>
      <dgm:t>
        <a:bodyPr/>
        <a:lstStyle/>
        <a:p>
          <a:endParaRPr lang="en-US"/>
        </a:p>
      </dgm:t>
    </dgm:pt>
    <dgm:pt modelId="{4D4EE3A1-1E1F-49D6-B54B-FD3C548117CB}">
      <dgm:prSet/>
      <dgm:spPr/>
      <dgm:t>
        <a:bodyPr/>
        <a:lstStyle/>
        <a:p>
          <a:pPr rtl="0"/>
          <a:r>
            <a:rPr lang="en-US" dirty="0" smtClean="0"/>
            <a:t>The test </a:t>
          </a:r>
          <a:r>
            <a:rPr lang="en-IN" dirty="0" smtClean="0"/>
            <a:t>process also includes activities such as test planning, analyzing, designing, and implementing tests, reporting test progress and results, and evaluating the quality of a test object.</a:t>
          </a:r>
          <a:endParaRPr lang="en-IN" dirty="0"/>
        </a:p>
      </dgm:t>
    </dgm:pt>
    <dgm:pt modelId="{ED0E1B82-0A08-4259-A582-10F94FB0FFEF}" type="parTrans" cxnId="{371AB51E-1EDF-432B-B535-48E3AA8FE501}">
      <dgm:prSet/>
      <dgm:spPr/>
      <dgm:t>
        <a:bodyPr/>
        <a:lstStyle/>
        <a:p>
          <a:endParaRPr lang="en-US"/>
        </a:p>
      </dgm:t>
    </dgm:pt>
    <dgm:pt modelId="{327870A5-940A-469A-903A-991FA9C3D856}" type="sibTrans" cxnId="{371AB51E-1EDF-432B-B535-48E3AA8FE501}">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5">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F7B190AF-29E8-48A2-BF86-CE97F7EBCB62}" type="pres">
      <dgm:prSet presAssocID="{3A9B3911-0C49-4143-B046-ABCEBCF57829}" presName="parentText" presStyleLbl="node1" presStyleIdx="1" presStyleCnt="5">
        <dgm:presLayoutVars>
          <dgm:chMax val="0"/>
          <dgm:bulletEnabled val="1"/>
        </dgm:presLayoutVars>
      </dgm:prSet>
      <dgm:spPr/>
      <dgm:t>
        <a:bodyPr/>
        <a:lstStyle/>
        <a:p>
          <a:endParaRPr lang="en-US"/>
        </a:p>
      </dgm:t>
    </dgm:pt>
    <dgm:pt modelId="{C8476EDE-5E03-46B5-88CE-08AD511F43FF}" type="pres">
      <dgm:prSet presAssocID="{ACB991FB-6278-41ED-997D-32691CAE3FA6}" presName="spacer" presStyleCnt="0"/>
      <dgm:spPr/>
    </dgm:pt>
    <dgm:pt modelId="{213582D8-84A0-43C8-BB34-2E551A888851}" type="pres">
      <dgm:prSet presAssocID="{BD0BA55D-88BC-478E-BA29-24BCE35E2FCF}" presName="parentText" presStyleLbl="node1" presStyleIdx="2" presStyleCnt="5">
        <dgm:presLayoutVars>
          <dgm:chMax val="0"/>
          <dgm:bulletEnabled val="1"/>
        </dgm:presLayoutVars>
      </dgm:prSet>
      <dgm:spPr/>
      <dgm:t>
        <a:bodyPr/>
        <a:lstStyle/>
        <a:p>
          <a:endParaRPr lang="en-US"/>
        </a:p>
      </dgm:t>
    </dgm:pt>
    <dgm:pt modelId="{9E3A11B8-1235-4D21-BC2B-68CECC1AC619}" type="pres">
      <dgm:prSet presAssocID="{8E305F09-58F7-4DC8-8E41-023BCA7AED71}" presName="spacer" presStyleCnt="0"/>
      <dgm:spPr/>
    </dgm:pt>
    <dgm:pt modelId="{C6B365E4-9FA4-4DD4-922C-1BECDC7C441B}" type="pres">
      <dgm:prSet presAssocID="{4D5352F8-5076-430B-ACB6-8FCE663C2EB2}" presName="parentText" presStyleLbl="node1" presStyleIdx="3" presStyleCnt="5">
        <dgm:presLayoutVars>
          <dgm:chMax val="0"/>
          <dgm:bulletEnabled val="1"/>
        </dgm:presLayoutVars>
      </dgm:prSet>
      <dgm:spPr/>
      <dgm:t>
        <a:bodyPr/>
        <a:lstStyle/>
        <a:p>
          <a:endParaRPr lang="en-US"/>
        </a:p>
      </dgm:t>
    </dgm:pt>
    <dgm:pt modelId="{195480E4-13B5-406B-98ED-9DE4E273D7FA}" type="pres">
      <dgm:prSet presAssocID="{F6515BE0-E87C-4087-BBFB-01B6990538AA}" presName="spacer" presStyleCnt="0"/>
      <dgm:spPr/>
    </dgm:pt>
    <dgm:pt modelId="{8847A501-16BD-4493-B84C-0B259D89CB98}" type="pres">
      <dgm:prSet presAssocID="{4D4EE3A1-1E1F-49D6-B54B-FD3C548117CB}" presName="parentText" presStyleLbl="node1" presStyleIdx="4" presStyleCnt="5">
        <dgm:presLayoutVars>
          <dgm:chMax val="0"/>
          <dgm:bulletEnabled val="1"/>
        </dgm:presLayoutVars>
      </dgm:prSet>
      <dgm:spPr/>
      <dgm:t>
        <a:bodyPr/>
        <a:lstStyle/>
        <a:p>
          <a:endParaRPr lang="en-US"/>
        </a:p>
      </dgm:t>
    </dgm:pt>
  </dgm:ptLst>
  <dgm:cxnLst>
    <dgm:cxn modelId="{94BD99D7-8679-48E7-8C62-A95A031176C5}" type="presOf" srcId="{4D4EE3A1-1E1F-49D6-B54B-FD3C548117CB}" destId="{8847A501-16BD-4493-B84C-0B259D89CB98}" srcOrd="0" destOrd="0" presId="urn:microsoft.com/office/officeart/2005/8/layout/vList2"/>
    <dgm:cxn modelId="{8B03E820-9F2D-44BB-AF5E-1FB6411970DC}" type="presOf" srcId="{4D5352F8-5076-430B-ACB6-8FCE663C2EB2}" destId="{C6B365E4-9FA4-4DD4-922C-1BECDC7C441B}" srcOrd="0" destOrd="0" presId="urn:microsoft.com/office/officeart/2005/8/layout/vList2"/>
    <dgm:cxn modelId="{0F1757ED-B135-432B-903E-9F2D7DC6A01F}" type="presOf" srcId="{BD0BA55D-88BC-478E-BA29-24BCE35E2FCF}" destId="{213582D8-84A0-43C8-BB34-2E551A888851}" srcOrd="0" destOrd="0" presId="urn:microsoft.com/office/officeart/2005/8/layout/vList2"/>
    <dgm:cxn modelId="{4932673D-8245-4A02-8558-C28771E01F80}" srcId="{7C292185-5913-473A-AAEB-62C1C073755F}" destId="{3A9B3911-0C49-4143-B046-ABCEBCF57829}" srcOrd="1" destOrd="0" parTransId="{0CD20A0A-BFDF-4DC2-B0C6-56CF0FC4071B}" sibTransId="{ACB991FB-6278-41ED-997D-32691CAE3FA6}"/>
    <dgm:cxn modelId="{FFE20926-9EE6-49E9-8598-EE5643BBB6EE}" type="presOf" srcId="{7C292185-5913-473A-AAEB-62C1C073755F}" destId="{3B9E4249-9477-484B-9CC1-88561D0EBD4F}" srcOrd="0" destOrd="0" presId="urn:microsoft.com/office/officeart/2005/8/layout/vList2"/>
    <dgm:cxn modelId="{371AB51E-1EDF-432B-B535-48E3AA8FE501}" srcId="{7C292185-5913-473A-AAEB-62C1C073755F}" destId="{4D4EE3A1-1E1F-49D6-B54B-FD3C548117CB}" srcOrd="4" destOrd="0" parTransId="{ED0E1B82-0A08-4259-A582-10F94FB0FFEF}" sibTransId="{327870A5-940A-469A-903A-991FA9C3D856}"/>
    <dgm:cxn modelId="{C88F91E6-CD06-4101-9AD5-165AC2E6EEF4}" type="presOf" srcId="{3A9B3911-0C49-4143-B046-ABCEBCF57829}" destId="{F7B190AF-29E8-48A2-BF86-CE97F7EBCB62}" srcOrd="0" destOrd="0" presId="urn:microsoft.com/office/officeart/2005/8/layout/vList2"/>
    <dgm:cxn modelId="{0F69A215-7F8C-47E7-AA14-6A2A931948C6}" type="presOf" srcId="{6AC2B0ED-243B-4180-8511-F656088370A1}" destId="{EE1C997A-AB8E-46AC-9CC4-66C1898F49A8}" srcOrd="0" destOrd="0" presId="urn:microsoft.com/office/officeart/2005/8/layout/vList2"/>
    <dgm:cxn modelId="{F9F8E4B2-1668-4086-A181-F44A03529131}" srcId="{7C292185-5913-473A-AAEB-62C1C073755F}" destId="{6AC2B0ED-243B-4180-8511-F656088370A1}" srcOrd="0" destOrd="0" parTransId="{83D49A06-8EB9-4A51-959D-38799342947C}" sibTransId="{84E6D229-5C46-4F16-B3B9-E8CA8CA0F6A9}"/>
    <dgm:cxn modelId="{B0956D12-DB71-4AF9-A2B1-63741BB5A371}" srcId="{7C292185-5913-473A-AAEB-62C1C073755F}" destId="{4D5352F8-5076-430B-ACB6-8FCE663C2EB2}" srcOrd="3" destOrd="0" parTransId="{4EDE3FDF-516A-4566-A210-D684990DA146}" sibTransId="{F6515BE0-E87C-4087-BBFB-01B6990538AA}"/>
    <dgm:cxn modelId="{536AF644-4A10-44F2-9A77-2D9ECFF5BA5E}" srcId="{7C292185-5913-473A-AAEB-62C1C073755F}" destId="{BD0BA55D-88BC-478E-BA29-24BCE35E2FCF}" srcOrd="2" destOrd="0" parTransId="{AB09056A-A425-4034-BB22-F24C508A53E7}" sibTransId="{8E305F09-58F7-4DC8-8E41-023BCA7AED71}"/>
    <dgm:cxn modelId="{D7D3D3BE-D36F-4149-B7FC-C76BAB47FF18}" type="presParOf" srcId="{3B9E4249-9477-484B-9CC1-88561D0EBD4F}" destId="{EE1C997A-AB8E-46AC-9CC4-66C1898F49A8}" srcOrd="0" destOrd="0" presId="urn:microsoft.com/office/officeart/2005/8/layout/vList2"/>
    <dgm:cxn modelId="{0D2EA690-20F4-4476-A817-8B456A2F5867}" type="presParOf" srcId="{3B9E4249-9477-484B-9CC1-88561D0EBD4F}" destId="{38B5D7CC-EF93-422C-A8C3-BA9889848567}" srcOrd="1" destOrd="0" presId="urn:microsoft.com/office/officeart/2005/8/layout/vList2"/>
    <dgm:cxn modelId="{D3EF6BDC-CCAF-44D7-98C1-3D06564D63F7}" type="presParOf" srcId="{3B9E4249-9477-484B-9CC1-88561D0EBD4F}" destId="{F7B190AF-29E8-48A2-BF86-CE97F7EBCB62}" srcOrd="2" destOrd="0" presId="urn:microsoft.com/office/officeart/2005/8/layout/vList2"/>
    <dgm:cxn modelId="{DA768C75-FA2B-490B-B010-758CB6F5B652}" type="presParOf" srcId="{3B9E4249-9477-484B-9CC1-88561D0EBD4F}" destId="{C8476EDE-5E03-46B5-88CE-08AD511F43FF}" srcOrd="3" destOrd="0" presId="urn:microsoft.com/office/officeart/2005/8/layout/vList2"/>
    <dgm:cxn modelId="{013CF563-E91B-4603-A7CF-CF6FC413EB94}" type="presParOf" srcId="{3B9E4249-9477-484B-9CC1-88561D0EBD4F}" destId="{213582D8-84A0-43C8-BB34-2E551A888851}" srcOrd="4" destOrd="0" presId="urn:microsoft.com/office/officeart/2005/8/layout/vList2"/>
    <dgm:cxn modelId="{7E97F417-8D1D-4BA4-9148-11716456E230}" type="presParOf" srcId="{3B9E4249-9477-484B-9CC1-88561D0EBD4F}" destId="{9E3A11B8-1235-4D21-BC2B-68CECC1AC619}" srcOrd="5" destOrd="0" presId="urn:microsoft.com/office/officeart/2005/8/layout/vList2"/>
    <dgm:cxn modelId="{76C56BB9-50E7-47B2-85F7-E10B712EEA34}" type="presParOf" srcId="{3B9E4249-9477-484B-9CC1-88561D0EBD4F}" destId="{C6B365E4-9FA4-4DD4-922C-1BECDC7C441B}" srcOrd="6" destOrd="0" presId="urn:microsoft.com/office/officeart/2005/8/layout/vList2"/>
    <dgm:cxn modelId="{39A669F4-872F-4551-808F-9A466B011046}" type="presParOf" srcId="{3B9E4249-9477-484B-9CC1-88561D0EBD4F}" destId="{195480E4-13B5-406B-98ED-9DE4E273D7FA}" srcOrd="7" destOrd="0" presId="urn:microsoft.com/office/officeart/2005/8/layout/vList2"/>
    <dgm:cxn modelId="{499DAFC3-D71D-4B3B-9CC3-EEBE8667FE97}" type="presParOf" srcId="{3B9E4249-9477-484B-9CC1-88561D0EBD4F}" destId="{8847A501-16BD-4493-B84C-0B259D89CB98}" srcOrd="8"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lstStyle/>
        <a:p>
          <a:pPr rtl="0"/>
          <a:r>
            <a:rPr lang="en-US" sz="1500" dirty="0" smtClean="0"/>
            <a:t>Test planning</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lstStyle/>
        <a:p>
          <a:pPr rtl="0"/>
          <a:r>
            <a:rPr lang="en-IN" sz="1200" dirty="0" smtClean="0"/>
            <a:t>Test planning involves activities that define the objectives of testing and the approach for meeting test objectives within constraints imposed by the context (e.g., specifying suitable test techniques and tasks, and formulating a test schedule for meeting a deadline). Test plans may be revisited based on feedback from monitoring and control activities.</a:t>
          </a:r>
          <a:endParaRPr lang="en-US" sz="120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22FCC59A-8954-4CFB-96A4-8AFA9553A235}">
      <dgm:prSet custT="1"/>
      <dgm:spPr/>
      <dgm:t>
        <a:bodyPr/>
        <a:lstStyle/>
        <a:p>
          <a:pPr rtl="0"/>
          <a:r>
            <a:rPr lang="en-US" sz="1500" dirty="0" smtClean="0"/>
            <a:t>Test monitoring and control</a:t>
          </a:r>
          <a:endParaRPr lang="en-IN" sz="1500" dirty="0"/>
        </a:p>
      </dgm:t>
    </dgm:pt>
    <dgm:pt modelId="{F10475A0-63BE-4738-A516-E619BD6F314B}" type="parTrans" cxnId="{4369605C-D6D8-4B69-AEBA-3432E8FB11AD}">
      <dgm:prSet/>
      <dgm:spPr/>
      <dgm:t>
        <a:bodyPr/>
        <a:lstStyle/>
        <a:p>
          <a:endParaRPr lang="en-US"/>
        </a:p>
      </dgm:t>
    </dgm:pt>
    <dgm:pt modelId="{E7513F34-F414-4451-AF63-6EFD9026140D}" type="sibTrans" cxnId="{4369605C-D6D8-4B69-AEBA-3432E8FB11AD}">
      <dgm:prSet/>
      <dgm:spPr/>
      <dgm:t>
        <a:bodyPr/>
        <a:lstStyle/>
        <a:p>
          <a:endParaRPr lang="en-US"/>
        </a:p>
      </dgm:t>
    </dgm:pt>
    <dgm:pt modelId="{AF4CC5FB-CA63-4443-B0DE-63E53A50B06D}">
      <dgm:prSet custT="1"/>
      <dgm:spPr/>
      <dgm:t>
        <a:bodyPr/>
        <a:lstStyle/>
        <a:p>
          <a:pPr rtl="0"/>
          <a:r>
            <a:rPr lang="en-IN" sz="1200" dirty="0" smtClean="0"/>
            <a:t>Test monitoring involves the on-going comparison of actual progress against planned progress using any test monitoring metrics defined in the test plan. Test control involves taking actions necessary to meet the objectives of the test plan (which may be updated over time). Test monitoring and control are supported by the evaluation of exit criteria, which are referred to as the definition of done in some software development lifecycle models (see ISTQB-CTFL-AT). For example, the evaluation of exit criteria for test execution as part of a given test level may include:</a:t>
          </a:r>
          <a:endParaRPr lang="en-IN" sz="1200" dirty="0"/>
        </a:p>
      </dgm:t>
    </dgm:pt>
    <dgm:pt modelId="{A9209F7B-5C84-47BF-AC9F-5BECF8468997}" type="parTrans" cxnId="{A5713F72-1E67-45DA-B646-8FB4B194EC8C}">
      <dgm:prSet/>
      <dgm:spPr/>
      <dgm:t>
        <a:bodyPr/>
        <a:lstStyle/>
        <a:p>
          <a:endParaRPr lang="en-US"/>
        </a:p>
      </dgm:t>
    </dgm:pt>
    <dgm:pt modelId="{CFCD2A17-04AD-4BA6-918C-3CE71DA23CCE}" type="sibTrans" cxnId="{A5713F72-1E67-45DA-B646-8FB4B194EC8C}">
      <dgm:prSet/>
      <dgm:spPr/>
      <dgm:t>
        <a:bodyPr/>
        <a:lstStyle/>
        <a:p>
          <a:endParaRPr lang="en-US"/>
        </a:p>
      </dgm:t>
    </dgm:pt>
    <dgm:pt modelId="{ADE04D2A-282B-4A78-A5F2-1C02639F635B}">
      <dgm:prSet custT="1"/>
      <dgm:spPr/>
      <dgm:t>
        <a:bodyPr/>
        <a:lstStyle/>
        <a:p>
          <a:pPr rtl="0"/>
          <a:r>
            <a:rPr lang="en-IN" sz="1200" dirty="0" smtClean="0"/>
            <a:t>Checking test results and logs against specified coverage criteria</a:t>
          </a:r>
          <a:endParaRPr lang="en-IN" sz="1200" dirty="0"/>
        </a:p>
      </dgm:t>
    </dgm:pt>
    <dgm:pt modelId="{F83F9096-A1F1-4904-8EB5-05B7ADD5938A}" type="parTrans" cxnId="{40D1D8BE-3B0C-4DED-B492-2F3AB614AE34}">
      <dgm:prSet/>
      <dgm:spPr/>
      <dgm:t>
        <a:bodyPr/>
        <a:lstStyle/>
        <a:p>
          <a:endParaRPr lang="en-US"/>
        </a:p>
      </dgm:t>
    </dgm:pt>
    <dgm:pt modelId="{516BA4CD-BC52-44D5-89E8-072FD9BEEA67}" type="sibTrans" cxnId="{40D1D8BE-3B0C-4DED-B492-2F3AB614AE34}">
      <dgm:prSet/>
      <dgm:spPr/>
      <dgm:t>
        <a:bodyPr/>
        <a:lstStyle/>
        <a:p>
          <a:endParaRPr lang="en-US"/>
        </a:p>
      </dgm:t>
    </dgm:pt>
    <dgm:pt modelId="{5CE12C5C-EAC9-4B0D-847B-F0E493C6595F}">
      <dgm:prSet custT="1"/>
      <dgm:spPr/>
      <dgm:t>
        <a:bodyPr/>
        <a:lstStyle/>
        <a:p>
          <a:pPr rtl="0"/>
          <a:r>
            <a:rPr lang="en-IN" sz="1200" dirty="0" smtClean="0"/>
            <a:t>Assessing the level of component or system quality based on test results and logs</a:t>
          </a:r>
          <a:endParaRPr lang="en-IN" sz="1200" dirty="0"/>
        </a:p>
      </dgm:t>
    </dgm:pt>
    <dgm:pt modelId="{BDA7B00D-8C73-4A29-858A-E672A482E728}" type="parTrans" cxnId="{67440533-586F-4183-B45F-758A5A631A25}">
      <dgm:prSet/>
      <dgm:spPr/>
      <dgm:t>
        <a:bodyPr/>
        <a:lstStyle/>
        <a:p>
          <a:endParaRPr lang="en-US"/>
        </a:p>
      </dgm:t>
    </dgm:pt>
    <dgm:pt modelId="{25052D4E-2F80-44FB-93F1-03980FB042BF}" type="sibTrans" cxnId="{67440533-586F-4183-B45F-758A5A631A25}">
      <dgm:prSet/>
      <dgm:spPr/>
      <dgm:t>
        <a:bodyPr/>
        <a:lstStyle/>
        <a:p>
          <a:endParaRPr lang="en-US"/>
        </a:p>
      </dgm:t>
    </dgm:pt>
    <dgm:pt modelId="{DDE0061F-143B-4B3E-90ED-56D1B4B2E75E}">
      <dgm:prSet custT="1"/>
      <dgm:spPr/>
      <dgm:t>
        <a:bodyPr/>
        <a:lstStyle/>
        <a:p>
          <a:pPr rtl="0"/>
          <a:r>
            <a:rPr lang="en-IN" sz="1200" dirty="0" smtClean="0"/>
            <a:t>Determining if more tests are needed (e.g., if tests originally intended to achieve a certain level of product risk coverage failed to do so, requiring additional tests to be written and executed)</a:t>
          </a:r>
          <a:endParaRPr lang="en-IN" sz="1200" dirty="0"/>
        </a:p>
      </dgm:t>
    </dgm:pt>
    <dgm:pt modelId="{1A9DAD11-0360-4317-AFFE-0AF7BF6C3ED8}" type="parTrans" cxnId="{8CA578FE-937C-4790-943B-9F41906120E2}">
      <dgm:prSet/>
      <dgm:spPr/>
      <dgm:t>
        <a:bodyPr/>
        <a:lstStyle/>
        <a:p>
          <a:endParaRPr lang="en-US"/>
        </a:p>
      </dgm:t>
    </dgm:pt>
    <dgm:pt modelId="{814D01FB-8451-49D2-B52A-2945D150DD47}" type="sibTrans" cxnId="{8CA578FE-937C-4790-943B-9F41906120E2}">
      <dgm:prSet/>
      <dgm:spPr/>
      <dgm:t>
        <a:bodyPr/>
        <a:lstStyle/>
        <a:p>
          <a:endParaRPr lang="en-US"/>
        </a:p>
      </dgm:t>
    </dgm:pt>
    <dgm:pt modelId="{2686EBD0-22FE-432A-8D08-546CB275DE75}">
      <dgm:prSet custT="1"/>
      <dgm:spPr/>
      <dgm:t>
        <a:bodyPr/>
        <a:lstStyle/>
        <a:p>
          <a:pPr rtl="0"/>
          <a:r>
            <a:rPr lang="en-IN" sz="1200" dirty="0" smtClean="0"/>
            <a:t>Test progress against the plan is communicated to stakeholders in test progress reports, including</a:t>
          </a:r>
          <a:endParaRPr lang="en-IN" sz="1200" dirty="0"/>
        </a:p>
      </dgm:t>
    </dgm:pt>
    <dgm:pt modelId="{CB6DD4A6-90C9-49E7-B64D-369445FB9397}" type="parTrans" cxnId="{303FF0D9-6C4F-4C63-83DE-2AC8F2168916}">
      <dgm:prSet/>
      <dgm:spPr/>
      <dgm:t>
        <a:bodyPr/>
        <a:lstStyle/>
        <a:p>
          <a:endParaRPr lang="en-US"/>
        </a:p>
      </dgm:t>
    </dgm:pt>
    <dgm:pt modelId="{10A2A15B-6624-424D-BBE5-E3B49DB39E49}" type="sibTrans" cxnId="{303FF0D9-6C4F-4C63-83DE-2AC8F2168916}">
      <dgm:prSet/>
      <dgm:spPr/>
      <dgm:t>
        <a:bodyPr/>
        <a:lstStyle/>
        <a:p>
          <a:endParaRPr lang="en-US"/>
        </a:p>
      </dgm:t>
    </dgm:pt>
    <dgm:pt modelId="{FA3153F0-AEC9-49F3-9421-8FDCB451BF63}">
      <dgm:prSet custT="1"/>
      <dgm:spPr/>
      <dgm:t>
        <a:bodyPr/>
        <a:lstStyle/>
        <a:p>
          <a:pPr rtl="0"/>
          <a:r>
            <a:rPr lang="en-IN" sz="1200" dirty="0" smtClean="0"/>
            <a:t>deviations from the plan and information to support any decision to stop testing.</a:t>
          </a:r>
          <a:endParaRPr lang="en-US" sz="1200" dirty="0"/>
        </a:p>
      </dgm:t>
    </dgm:pt>
    <dgm:pt modelId="{4F5B8601-6C4F-4BAD-8488-97E8248427F2}" type="parTrans" cxnId="{428A2A16-B129-488C-BAE6-4D5DC90BF82E}">
      <dgm:prSet/>
      <dgm:spPr/>
      <dgm:t>
        <a:bodyPr/>
        <a:lstStyle/>
        <a:p>
          <a:endParaRPr lang="en-US"/>
        </a:p>
      </dgm:t>
    </dgm:pt>
    <dgm:pt modelId="{EC65376A-DCED-4EDA-A5DF-0E258D2DE0C1}" type="sibTrans" cxnId="{428A2A16-B129-488C-BAE6-4D5DC90BF82E}">
      <dgm:prSet/>
      <dgm:spPr/>
      <dgm:t>
        <a:bodyPr/>
        <a:lstStyle/>
        <a:p>
          <a:endParaRPr lang="en-US"/>
        </a:p>
      </dgm:t>
    </dgm:pt>
    <dgm:pt modelId="{2BAB1351-0FD2-4ACA-81C6-54284CAE90BE}">
      <dgm:prSet custT="1"/>
      <dgm:spPr/>
      <dgm:t>
        <a:bodyPr/>
        <a:lstStyle/>
        <a:p>
          <a:pPr rtl="0"/>
          <a:r>
            <a:rPr lang="en-US" sz="1500" dirty="0" smtClean="0"/>
            <a:t>Test analysis</a:t>
          </a:r>
          <a:endParaRPr lang="en-US" sz="1500" dirty="0"/>
        </a:p>
      </dgm:t>
    </dgm:pt>
    <dgm:pt modelId="{45BD0628-00E1-43B5-9237-F43F89DA2E42}" type="parTrans" cxnId="{BDEF9552-495A-4A6D-B867-FF69E35B4409}">
      <dgm:prSet/>
      <dgm:spPr/>
      <dgm:t>
        <a:bodyPr/>
        <a:lstStyle/>
        <a:p>
          <a:endParaRPr lang="en-US"/>
        </a:p>
      </dgm:t>
    </dgm:pt>
    <dgm:pt modelId="{5412F1AE-323C-48AD-BE8B-60C5AB48D6C0}" type="sibTrans" cxnId="{BDEF9552-495A-4A6D-B867-FF69E35B4409}">
      <dgm:prSet/>
      <dgm:spPr/>
      <dgm:t>
        <a:bodyPr/>
        <a:lstStyle/>
        <a:p>
          <a:endParaRPr lang="en-US"/>
        </a:p>
      </dgm:t>
    </dgm:pt>
    <dgm:pt modelId="{C11F4BC7-DE5D-4C9B-BA0A-78A81B63C29A}">
      <dgm:prSet custT="1"/>
      <dgm:spPr/>
      <dgm:t>
        <a:bodyPr/>
        <a:lstStyle/>
        <a:p>
          <a:r>
            <a:rPr lang="en-IN" sz="1200" dirty="0" smtClean="0"/>
            <a:t>Analyzing the test basis appropriate to the test level being considered</a:t>
          </a:r>
          <a:endParaRPr lang="en-US" sz="1200" dirty="0"/>
        </a:p>
      </dgm:t>
    </dgm:pt>
    <dgm:pt modelId="{821552FE-8963-44EB-921F-3728875BE2AF}" type="parTrans" cxnId="{60A16B28-A456-46E3-9252-CB776025B23A}">
      <dgm:prSet/>
      <dgm:spPr/>
      <dgm:t>
        <a:bodyPr/>
        <a:lstStyle/>
        <a:p>
          <a:endParaRPr lang="en-US"/>
        </a:p>
      </dgm:t>
    </dgm:pt>
    <dgm:pt modelId="{43ED1E40-E274-4A9A-859D-A1839F78BDAB}" type="sibTrans" cxnId="{60A16B28-A456-46E3-9252-CB776025B23A}">
      <dgm:prSet/>
      <dgm:spPr/>
      <dgm:t>
        <a:bodyPr/>
        <a:lstStyle/>
        <a:p>
          <a:endParaRPr lang="en-US"/>
        </a:p>
      </dgm:t>
    </dgm:pt>
    <dgm:pt modelId="{49038A66-6625-4AA7-B8D1-CB5237B7AF46}">
      <dgm:prSet custT="1"/>
      <dgm:spPr/>
      <dgm:t>
        <a:bodyPr/>
        <a:lstStyle/>
        <a:p>
          <a:r>
            <a:rPr lang="en-IN" sz="1200" dirty="0" smtClean="0"/>
            <a:t>Evaluating the test basis and test items to identify defects of various types</a:t>
          </a:r>
          <a:endParaRPr lang="en-US" sz="1200" dirty="0"/>
        </a:p>
      </dgm:t>
    </dgm:pt>
    <dgm:pt modelId="{A2B0BBEB-1418-4CF6-98F7-A54AD7D8328A}" type="parTrans" cxnId="{16A7A52B-4480-41B5-B576-994AA5C19DA7}">
      <dgm:prSet/>
      <dgm:spPr/>
      <dgm:t>
        <a:bodyPr/>
        <a:lstStyle/>
        <a:p>
          <a:endParaRPr lang="en-US"/>
        </a:p>
      </dgm:t>
    </dgm:pt>
    <dgm:pt modelId="{90273A23-11D9-450D-93E5-65CF785F75A7}" type="sibTrans" cxnId="{16A7A52B-4480-41B5-B576-994AA5C19DA7}">
      <dgm:prSet/>
      <dgm:spPr/>
      <dgm:t>
        <a:bodyPr/>
        <a:lstStyle/>
        <a:p>
          <a:endParaRPr lang="en-US"/>
        </a:p>
      </dgm:t>
    </dgm:pt>
    <dgm:pt modelId="{24A377AE-242F-4676-88F8-4526487D8530}">
      <dgm:prSet custT="1"/>
      <dgm:spPr/>
      <dgm:t>
        <a:bodyPr/>
        <a:lstStyle/>
        <a:p>
          <a:r>
            <a:rPr lang="en-IN" sz="1200" dirty="0" smtClean="0"/>
            <a:t>Identifying features and sets of features to be tested</a:t>
          </a:r>
          <a:endParaRPr lang="en-US" sz="1200" dirty="0"/>
        </a:p>
      </dgm:t>
    </dgm:pt>
    <dgm:pt modelId="{0B0AC38B-6CC0-43BA-8B89-EFE34F418692}" type="parTrans" cxnId="{11AB4004-D355-4C67-A2E6-89E37041A8AD}">
      <dgm:prSet/>
      <dgm:spPr/>
      <dgm:t>
        <a:bodyPr/>
        <a:lstStyle/>
        <a:p>
          <a:endParaRPr lang="en-US"/>
        </a:p>
      </dgm:t>
    </dgm:pt>
    <dgm:pt modelId="{B799EE32-B931-48E7-945C-A5C64806D675}" type="sibTrans" cxnId="{11AB4004-D355-4C67-A2E6-89E37041A8AD}">
      <dgm:prSet/>
      <dgm:spPr/>
      <dgm:t>
        <a:bodyPr/>
        <a:lstStyle/>
        <a:p>
          <a:endParaRPr lang="en-US"/>
        </a:p>
      </dgm:t>
    </dgm:pt>
    <dgm:pt modelId="{6E5F4097-8466-4306-AAE8-9C93F8841016}">
      <dgm:prSet custT="1"/>
      <dgm:spPr/>
      <dgm:t>
        <a:bodyPr/>
        <a:lstStyle/>
        <a:p>
          <a:r>
            <a:rPr lang="en-IN" sz="1200" dirty="0" smtClean="0"/>
            <a:t>Defining and prioritizing test conditions for each feature based on analysis of the test basis, and considering functional, non-functional, and structural characteristics, other business and technical factors, and levels of risks</a:t>
          </a:r>
          <a:endParaRPr lang="en-US" sz="1200" dirty="0" smtClean="0"/>
        </a:p>
      </dgm:t>
    </dgm:pt>
    <dgm:pt modelId="{DE012AC9-7639-44EB-B823-DE0B49307B60}" type="parTrans" cxnId="{B8254AE2-E7DB-4CF9-A196-47907A0BC56E}">
      <dgm:prSet/>
      <dgm:spPr/>
      <dgm:t>
        <a:bodyPr/>
        <a:lstStyle/>
        <a:p>
          <a:endParaRPr lang="en-US"/>
        </a:p>
      </dgm:t>
    </dgm:pt>
    <dgm:pt modelId="{93D9D5BD-050B-45EA-851D-6F45DFE07F8A}" type="sibTrans" cxnId="{B8254AE2-E7DB-4CF9-A196-47907A0BC56E}">
      <dgm:prSet/>
      <dgm:spPr/>
      <dgm:t>
        <a:bodyPr/>
        <a:lstStyle/>
        <a:p>
          <a:endParaRPr lang="en-US"/>
        </a:p>
      </dgm:t>
    </dgm:pt>
    <dgm:pt modelId="{BEEA9D13-00A5-40C4-9237-EC93B2054116}">
      <dgm:prSet custT="1"/>
      <dgm:spPr/>
      <dgm:t>
        <a:bodyPr/>
        <a:lstStyle/>
        <a:p>
          <a:r>
            <a:rPr lang="en-IN" sz="1200" dirty="0" smtClean="0"/>
            <a:t>Capturing bi-directional traceability between each element of the test basis and the associated </a:t>
          </a:r>
          <a:r>
            <a:rPr lang="en-US" sz="1200" dirty="0" smtClean="0"/>
            <a:t>test conditions</a:t>
          </a:r>
        </a:p>
      </dgm:t>
    </dgm:pt>
    <dgm:pt modelId="{29CF090E-4A88-4F9F-85B9-D5C74C0C4B4B}" type="parTrans" cxnId="{6ADB413F-02EF-4BA8-86AD-A0AA684C151A}">
      <dgm:prSet/>
      <dgm:spPr/>
      <dgm:t>
        <a:bodyPr/>
        <a:lstStyle/>
        <a:p>
          <a:endParaRPr lang="en-US"/>
        </a:p>
      </dgm:t>
    </dgm:pt>
    <dgm:pt modelId="{2E5DFC20-068D-43B7-8CF6-94D5C7824ED9}" type="sibTrans" cxnId="{6ADB413F-02EF-4BA8-86AD-A0AA684C151A}">
      <dgm:prSet/>
      <dgm:spPr/>
      <dgm:t>
        <a:bodyPr/>
        <a:lstStyle/>
        <a:p>
          <a:endParaRPr lang="en-US"/>
        </a:p>
      </dgm:t>
    </dgm:pt>
    <dgm:pt modelId="{F5C3C3A5-AF62-4F87-B654-E1A91E7DDE19}">
      <dgm:prSet custT="1"/>
      <dgm:spPr/>
      <dgm:t>
        <a:bodyPr/>
        <a:lstStyle/>
        <a:p>
          <a:pPr rtl="0"/>
          <a:r>
            <a:rPr lang="en-IN" sz="1200" dirty="0" smtClean="0"/>
            <a:t>During test analysis, the test basis is analyzed to identify testable features and define associated test conditions. In other words, test analysis determines “what to test” in terms of measurable coverage </a:t>
          </a:r>
          <a:r>
            <a:rPr lang="en-US" sz="1200" dirty="0" smtClean="0"/>
            <a:t>criteria. </a:t>
          </a:r>
          <a:r>
            <a:rPr lang="en-IN" sz="1200" dirty="0" smtClean="0"/>
            <a:t>Test analysis includes the following major activities:</a:t>
          </a:r>
          <a:endParaRPr lang="en-US" sz="1200" dirty="0"/>
        </a:p>
      </dgm:t>
    </dgm:pt>
    <dgm:pt modelId="{3C429C4D-321D-47A5-A082-E9019D20954E}" type="sibTrans" cxnId="{CA42989B-7724-4852-B7E9-7438A6B3A483}">
      <dgm:prSet/>
      <dgm:spPr/>
      <dgm:t>
        <a:bodyPr/>
        <a:lstStyle/>
        <a:p>
          <a:endParaRPr lang="en-US"/>
        </a:p>
      </dgm:t>
    </dgm:pt>
    <dgm:pt modelId="{A2B23092-790B-4886-9A96-1B0777A25C1A}" type="parTrans" cxnId="{CA42989B-7724-4852-B7E9-7438A6B3A483}">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3" custScaleY="3928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3" custScaleY="65233">
        <dgm:presLayoutVars>
          <dgm:bulletEnabled val="1"/>
        </dgm:presLayoutVars>
      </dgm:prSet>
      <dgm:spPr/>
      <dgm:t>
        <a:bodyPr/>
        <a:lstStyle/>
        <a:p>
          <a:endParaRPr lang="en-US"/>
        </a:p>
      </dgm:t>
    </dgm:pt>
    <dgm:pt modelId="{92407B80-21CC-4240-A3D4-4EE7F1EB1138}" type="pres">
      <dgm:prSet presAssocID="{22FCC59A-8954-4CFB-96A4-8AFA9553A235}" presName="parentText" presStyleLbl="node1" presStyleIdx="1" presStyleCnt="3" custScaleY="37318" custLinFactNeighborY="-1488">
        <dgm:presLayoutVars>
          <dgm:chMax val="0"/>
          <dgm:bulletEnabled val="1"/>
        </dgm:presLayoutVars>
      </dgm:prSet>
      <dgm:spPr/>
      <dgm:t>
        <a:bodyPr/>
        <a:lstStyle/>
        <a:p>
          <a:endParaRPr lang="en-US"/>
        </a:p>
      </dgm:t>
    </dgm:pt>
    <dgm:pt modelId="{B11C0D98-0B5F-494D-8355-E6C49AEC8CC7}" type="pres">
      <dgm:prSet presAssocID="{22FCC59A-8954-4CFB-96A4-8AFA9553A235}" presName="childText" presStyleLbl="revTx" presStyleIdx="1" presStyleCnt="3">
        <dgm:presLayoutVars>
          <dgm:bulletEnabled val="1"/>
        </dgm:presLayoutVars>
      </dgm:prSet>
      <dgm:spPr/>
      <dgm:t>
        <a:bodyPr/>
        <a:lstStyle/>
        <a:p>
          <a:endParaRPr lang="en-US"/>
        </a:p>
      </dgm:t>
    </dgm:pt>
    <dgm:pt modelId="{4FB70CE8-6732-47EB-BE81-E5C2D20F60F2}" type="pres">
      <dgm:prSet presAssocID="{2BAB1351-0FD2-4ACA-81C6-54284CAE90BE}" presName="parentText" presStyleLbl="node1" presStyleIdx="2" presStyleCnt="3" custScaleY="37226">
        <dgm:presLayoutVars>
          <dgm:chMax val="0"/>
          <dgm:bulletEnabled val="1"/>
        </dgm:presLayoutVars>
      </dgm:prSet>
      <dgm:spPr/>
      <dgm:t>
        <a:bodyPr/>
        <a:lstStyle/>
        <a:p>
          <a:endParaRPr lang="en-US"/>
        </a:p>
      </dgm:t>
    </dgm:pt>
    <dgm:pt modelId="{E6607397-0EA4-4FDA-B2BB-6DB9E2F9174D}" type="pres">
      <dgm:prSet presAssocID="{2BAB1351-0FD2-4ACA-81C6-54284CAE90BE}" presName="childText" presStyleLbl="revTx" presStyleIdx="2" presStyleCnt="3" custScaleY="114487">
        <dgm:presLayoutVars>
          <dgm:bulletEnabled val="1"/>
        </dgm:presLayoutVars>
      </dgm:prSet>
      <dgm:spPr/>
      <dgm:t>
        <a:bodyPr/>
        <a:lstStyle/>
        <a:p>
          <a:endParaRPr lang="en-US"/>
        </a:p>
      </dgm:t>
    </dgm:pt>
  </dgm:ptLst>
  <dgm:cxnLst>
    <dgm:cxn modelId="{1A7430AD-44B6-424F-8FF1-9AB09CCA4E95}" type="presOf" srcId="{6E5F4097-8466-4306-AAE8-9C93F8841016}" destId="{E6607397-0EA4-4FDA-B2BB-6DB9E2F9174D}" srcOrd="0" destOrd="4" presId="urn:microsoft.com/office/officeart/2005/8/layout/vList2"/>
    <dgm:cxn modelId="{BDEF9552-495A-4A6D-B867-FF69E35B4409}" srcId="{63189FD3-8CAC-400E-9A4B-3A12CEDB9B99}" destId="{2BAB1351-0FD2-4ACA-81C6-54284CAE90BE}" srcOrd="2" destOrd="0" parTransId="{45BD0628-00E1-43B5-9237-F43F89DA2E42}" sibTransId="{5412F1AE-323C-48AD-BE8B-60C5AB48D6C0}"/>
    <dgm:cxn modelId="{40D1D8BE-3B0C-4DED-B492-2F3AB614AE34}" srcId="{AF4CC5FB-CA63-4443-B0DE-63E53A50B06D}" destId="{ADE04D2A-282B-4A78-A5F2-1C02639F635B}" srcOrd="0" destOrd="0" parTransId="{F83F9096-A1F1-4904-8EB5-05B7ADD5938A}" sibTransId="{516BA4CD-BC52-44D5-89E8-072FD9BEEA67}"/>
    <dgm:cxn modelId="{C2D70A16-2A38-4153-B74A-650E8D762B65}" type="presOf" srcId="{AF4CC5FB-CA63-4443-B0DE-63E53A50B06D}" destId="{B11C0D98-0B5F-494D-8355-E6C49AEC8CC7}" srcOrd="0" destOrd="0" presId="urn:microsoft.com/office/officeart/2005/8/layout/vList2"/>
    <dgm:cxn modelId="{81082CE2-BAED-434B-8210-8F307F3F77F5}" srcId="{78FF71EC-FDE8-466A-ABD7-3C33FB4E83D8}" destId="{BEB4622C-E081-4254-8801-05D13F66C103}" srcOrd="0" destOrd="0" parTransId="{180A08B0-FB80-4F90-AE71-988C01AD89E4}" sibTransId="{7FBB7A64-0510-483F-AE08-F532DF19C926}"/>
    <dgm:cxn modelId="{AD3F9704-7441-4BFD-BA0F-99AFE4B11B54}" type="presOf" srcId="{F5C3C3A5-AF62-4F87-B654-E1A91E7DDE19}" destId="{E6607397-0EA4-4FDA-B2BB-6DB9E2F9174D}" srcOrd="0" destOrd="0" presId="urn:microsoft.com/office/officeart/2005/8/layout/vList2"/>
    <dgm:cxn modelId="{523918AD-18C4-4707-8D64-0BE52F7DA07E}" srcId="{63189FD3-8CAC-400E-9A4B-3A12CEDB9B99}" destId="{78FF71EC-FDE8-466A-ABD7-3C33FB4E83D8}" srcOrd="0" destOrd="0" parTransId="{342A249F-56E8-4415-84E5-09A4E8EE3F4D}" sibTransId="{25F1454F-E002-4B02-A3A7-EC1D9D958385}"/>
    <dgm:cxn modelId="{7A1FB170-021F-4D99-8E9B-9216529B0222}" type="presOf" srcId="{49038A66-6625-4AA7-B8D1-CB5237B7AF46}" destId="{E6607397-0EA4-4FDA-B2BB-6DB9E2F9174D}" srcOrd="0" destOrd="2" presId="urn:microsoft.com/office/officeart/2005/8/layout/vList2"/>
    <dgm:cxn modelId="{428A2A16-B129-488C-BAE6-4D5DC90BF82E}" srcId="{AF4CC5FB-CA63-4443-B0DE-63E53A50B06D}" destId="{FA3153F0-AEC9-49F3-9421-8FDCB451BF63}" srcOrd="4" destOrd="0" parTransId="{4F5B8601-6C4F-4BAD-8488-97E8248427F2}" sibTransId="{EC65376A-DCED-4EDA-A5DF-0E258D2DE0C1}"/>
    <dgm:cxn modelId="{A5713F72-1E67-45DA-B646-8FB4B194EC8C}" srcId="{22FCC59A-8954-4CFB-96A4-8AFA9553A235}" destId="{AF4CC5FB-CA63-4443-B0DE-63E53A50B06D}" srcOrd="0" destOrd="0" parTransId="{A9209F7B-5C84-47BF-AC9F-5BECF8468997}" sibTransId="{CFCD2A17-04AD-4BA6-918C-3CE71DA23CCE}"/>
    <dgm:cxn modelId="{FB805E56-2266-4820-9E03-CDB3AB60D1C6}" type="presOf" srcId="{C11F4BC7-DE5D-4C9B-BA0A-78A81B63C29A}" destId="{E6607397-0EA4-4FDA-B2BB-6DB9E2F9174D}" srcOrd="0" destOrd="1" presId="urn:microsoft.com/office/officeart/2005/8/layout/vList2"/>
    <dgm:cxn modelId="{16A7A52B-4480-41B5-B576-994AA5C19DA7}" srcId="{F5C3C3A5-AF62-4F87-B654-E1A91E7DDE19}" destId="{49038A66-6625-4AA7-B8D1-CB5237B7AF46}" srcOrd="1" destOrd="0" parTransId="{A2B0BBEB-1418-4CF6-98F7-A54AD7D8328A}" sibTransId="{90273A23-11D9-450D-93E5-65CF785F75A7}"/>
    <dgm:cxn modelId="{48D8CA29-959D-47B8-8F77-482192B0E43A}" type="presOf" srcId="{ADE04D2A-282B-4A78-A5F2-1C02639F635B}" destId="{B11C0D98-0B5F-494D-8355-E6C49AEC8CC7}" srcOrd="0" destOrd="1" presId="urn:microsoft.com/office/officeart/2005/8/layout/vList2"/>
    <dgm:cxn modelId="{60A16B28-A456-46E3-9252-CB776025B23A}" srcId="{F5C3C3A5-AF62-4F87-B654-E1A91E7DDE19}" destId="{C11F4BC7-DE5D-4C9B-BA0A-78A81B63C29A}" srcOrd="0" destOrd="0" parTransId="{821552FE-8963-44EB-921F-3728875BE2AF}" sibTransId="{43ED1E40-E274-4A9A-859D-A1839F78BDAB}"/>
    <dgm:cxn modelId="{56C11803-6756-4F79-BF2F-711E49F1F851}" type="presOf" srcId="{63189FD3-8CAC-400E-9A4B-3A12CEDB9B99}" destId="{46B42582-40C2-4C35-847D-B32C6879DBAB}" srcOrd="0" destOrd="0" presId="urn:microsoft.com/office/officeart/2005/8/layout/vList2"/>
    <dgm:cxn modelId="{303FF0D9-6C4F-4C63-83DE-2AC8F2168916}" srcId="{AF4CC5FB-CA63-4443-B0DE-63E53A50B06D}" destId="{2686EBD0-22FE-432A-8D08-546CB275DE75}" srcOrd="3" destOrd="0" parTransId="{CB6DD4A6-90C9-49E7-B64D-369445FB9397}" sibTransId="{10A2A15B-6624-424D-BBE5-E3B49DB39E49}"/>
    <dgm:cxn modelId="{E570B5E6-D679-486E-8387-F183C509B425}" type="presOf" srcId="{78FF71EC-FDE8-466A-ABD7-3C33FB4E83D8}" destId="{A23E2C2E-C8BA-4225-8FFA-D6F210F0460F}" srcOrd="0" destOrd="0" presId="urn:microsoft.com/office/officeart/2005/8/layout/vList2"/>
    <dgm:cxn modelId="{0584FB83-5669-4902-BC40-220571EFEF70}" type="presOf" srcId="{BEB4622C-E081-4254-8801-05D13F66C103}" destId="{58CABB7F-8C31-4E0B-8E9E-9ADB8EE9193E}" srcOrd="0" destOrd="0" presId="urn:microsoft.com/office/officeart/2005/8/layout/vList2"/>
    <dgm:cxn modelId="{252C289D-09C9-4C77-982C-FFD7FB51FCD2}" type="presOf" srcId="{FA3153F0-AEC9-49F3-9421-8FDCB451BF63}" destId="{B11C0D98-0B5F-494D-8355-E6C49AEC8CC7}" srcOrd="0" destOrd="5" presId="urn:microsoft.com/office/officeart/2005/8/layout/vList2"/>
    <dgm:cxn modelId="{58200853-CE70-43C4-BDDD-FB88CA1E28A3}" type="presOf" srcId="{22FCC59A-8954-4CFB-96A4-8AFA9553A235}" destId="{92407B80-21CC-4240-A3D4-4EE7F1EB1138}" srcOrd="0" destOrd="0" presId="urn:microsoft.com/office/officeart/2005/8/layout/vList2"/>
    <dgm:cxn modelId="{68F77523-3206-49D0-9933-35E85F1485E0}" type="presOf" srcId="{24A377AE-242F-4676-88F8-4526487D8530}" destId="{E6607397-0EA4-4FDA-B2BB-6DB9E2F9174D}" srcOrd="0" destOrd="3" presId="urn:microsoft.com/office/officeart/2005/8/layout/vList2"/>
    <dgm:cxn modelId="{11AB4004-D355-4C67-A2E6-89E37041A8AD}" srcId="{F5C3C3A5-AF62-4F87-B654-E1A91E7DDE19}" destId="{24A377AE-242F-4676-88F8-4526487D8530}" srcOrd="2" destOrd="0" parTransId="{0B0AC38B-6CC0-43BA-8B89-EFE34F418692}" sibTransId="{B799EE32-B931-48E7-945C-A5C64806D675}"/>
    <dgm:cxn modelId="{67440533-586F-4183-B45F-758A5A631A25}" srcId="{AF4CC5FB-CA63-4443-B0DE-63E53A50B06D}" destId="{5CE12C5C-EAC9-4B0D-847B-F0E493C6595F}" srcOrd="1" destOrd="0" parTransId="{BDA7B00D-8C73-4A29-858A-E672A482E728}" sibTransId="{25052D4E-2F80-44FB-93F1-03980FB042BF}"/>
    <dgm:cxn modelId="{8CA578FE-937C-4790-943B-9F41906120E2}" srcId="{AF4CC5FB-CA63-4443-B0DE-63E53A50B06D}" destId="{DDE0061F-143B-4B3E-90ED-56D1B4B2E75E}" srcOrd="2" destOrd="0" parTransId="{1A9DAD11-0360-4317-AFFE-0AF7BF6C3ED8}" sibTransId="{814D01FB-8451-49D2-B52A-2945D150DD47}"/>
    <dgm:cxn modelId="{FC8D55BC-8089-4965-A386-066578ED49B7}" type="presOf" srcId="{DDE0061F-143B-4B3E-90ED-56D1B4B2E75E}" destId="{B11C0D98-0B5F-494D-8355-E6C49AEC8CC7}" srcOrd="0" destOrd="3" presId="urn:microsoft.com/office/officeart/2005/8/layout/vList2"/>
    <dgm:cxn modelId="{B8254AE2-E7DB-4CF9-A196-47907A0BC56E}" srcId="{F5C3C3A5-AF62-4F87-B654-E1A91E7DDE19}" destId="{6E5F4097-8466-4306-AAE8-9C93F8841016}" srcOrd="3" destOrd="0" parTransId="{DE012AC9-7639-44EB-B823-DE0B49307B60}" sibTransId="{93D9D5BD-050B-45EA-851D-6F45DFE07F8A}"/>
    <dgm:cxn modelId="{DF1CB4B5-BABF-4EDA-81BE-DDD9C5866B37}" type="presOf" srcId="{2BAB1351-0FD2-4ACA-81C6-54284CAE90BE}" destId="{4FB70CE8-6732-47EB-BE81-E5C2D20F60F2}" srcOrd="0" destOrd="0" presId="urn:microsoft.com/office/officeart/2005/8/layout/vList2"/>
    <dgm:cxn modelId="{CA42989B-7724-4852-B7E9-7438A6B3A483}" srcId="{2BAB1351-0FD2-4ACA-81C6-54284CAE90BE}" destId="{F5C3C3A5-AF62-4F87-B654-E1A91E7DDE19}" srcOrd="0" destOrd="0" parTransId="{A2B23092-790B-4886-9A96-1B0777A25C1A}" sibTransId="{3C429C4D-321D-47A5-A082-E9019D20954E}"/>
    <dgm:cxn modelId="{F42B65CE-56AD-45C0-A5C0-F01706F21A8A}" type="presOf" srcId="{2686EBD0-22FE-432A-8D08-546CB275DE75}" destId="{B11C0D98-0B5F-494D-8355-E6C49AEC8CC7}" srcOrd="0" destOrd="4" presId="urn:microsoft.com/office/officeart/2005/8/layout/vList2"/>
    <dgm:cxn modelId="{FE2EBBF0-37F5-4A99-9337-3DE9FF0B01D3}" type="presOf" srcId="{BEEA9D13-00A5-40C4-9237-EC93B2054116}" destId="{E6607397-0EA4-4FDA-B2BB-6DB9E2F9174D}" srcOrd="0" destOrd="5" presId="urn:microsoft.com/office/officeart/2005/8/layout/vList2"/>
    <dgm:cxn modelId="{C49BCE7C-5BD0-4846-A890-7048ED1AAC2F}" type="presOf" srcId="{5CE12C5C-EAC9-4B0D-847B-F0E493C6595F}" destId="{B11C0D98-0B5F-494D-8355-E6C49AEC8CC7}" srcOrd="0" destOrd="2" presId="urn:microsoft.com/office/officeart/2005/8/layout/vList2"/>
    <dgm:cxn modelId="{6ADB413F-02EF-4BA8-86AD-A0AA684C151A}" srcId="{F5C3C3A5-AF62-4F87-B654-E1A91E7DDE19}" destId="{BEEA9D13-00A5-40C4-9237-EC93B2054116}" srcOrd="4" destOrd="0" parTransId="{29CF090E-4A88-4F9F-85B9-D5C74C0C4B4B}" sibTransId="{2E5DFC20-068D-43B7-8CF6-94D5C7824ED9}"/>
    <dgm:cxn modelId="{4369605C-D6D8-4B69-AEBA-3432E8FB11AD}" srcId="{63189FD3-8CAC-400E-9A4B-3A12CEDB9B99}" destId="{22FCC59A-8954-4CFB-96A4-8AFA9553A235}" srcOrd="1" destOrd="0" parTransId="{F10475A0-63BE-4738-A516-E619BD6F314B}" sibTransId="{E7513F34-F414-4451-AF63-6EFD9026140D}"/>
    <dgm:cxn modelId="{EC0321AF-0D15-4E53-A8EB-286D7E4CB203}" type="presParOf" srcId="{46B42582-40C2-4C35-847D-B32C6879DBAB}" destId="{A23E2C2E-C8BA-4225-8FFA-D6F210F0460F}" srcOrd="0" destOrd="0" presId="urn:microsoft.com/office/officeart/2005/8/layout/vList2"/>
    <dgm:cxn modelId="{4707A040-87DD-4862-9789-224D5B87425D}" type="presParOf" srcId="{46B42582-40C2-4C35-847D-B32C6879DBAB}" destId="{58CABB7F-8C31-4E0B-8E9E-9ADB8EE9193E}" srcOrd="1" destOrd="0" presId="urn:microsoft.com/office/officeart/2005/8/layout/vList2"/>
    <dgm:cxn modelId="{6243F7B7-D8D2-4837-A4A9-BEB646F776B9}" type="presParOf" srcId="{46B42582-40C2-4C35-847D-B32C6879DBAB}" destId="{92407B80-21CC-4240-A3D4-4EE7F1EB1138}" srcOrd="2" destOrd="0" presId="urn:microsoft.com/office/officeart/2005/8/layout/vList2"/>
    <dgm:cxn modelId="{A38BDC7A-7A8F-40BF-B020-3C7273DB47B0}" type="presParOf" srcId="{46B42582-40C2-4C35-847D-B32C6879DBAB}" destId="{B11C0D98-0B5F-494D-8355-E6C49AEC8CC7}" srcOrd="3" destOrd="0" presId="urn:microsoft.com/office/officeart/2005/8/layout/vList2"/>
    <dgm:cxn modelId="{E1C35C97-4781-431F-BD44-05DC3CBE6610}" type="presParOf" srcId="{46B42582-40C2-4C35-847D-B32C6879DBAB}" destId="{4FB70CE8-6732-47EB-BE81-E5C2D20F60F2}" srcOrd="4" destOrd="0" presId="urn:microsoft.com/office/officeart/2005/8/layout/vList2"/>
    <dgm:cxn modelId="{810FB744-3269-4E7D-8BED-D446DCAE1027}" type="presParOf" srcId="{46B42582-40C2-4C35-847D-B32C6879DBAB}" destId="{E6607397-0EA4-4FDA-B2BB-6DB9E2F9174D}" srcOrd="5"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lstStyle/>
        <a:p>
          <a:pPr rtl="0"/>
          <a:r>
            <a:rPr lang="en-US" sz="1500" dirty="0" smtClean="0"/>
            <a:t>Test design</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lstStyle/>
        <a:p>
          <a:pPr rtl="0"/>
          <a:r>
            <a:rPr lang="en-IN" sz="1150" dirty="0" smtClean="0"/>
            <a:t>During test design, the test conditions are elaborated into high-level test cases, sets of high-level test cases, and other </a:t>
          </a:r>
          <a:r>
            <a:rPr lang="en-IN" sz="1150" dirty="0" err="1" smtClean="0"/>
            <a:t>testware</a:t>
          </a:r>
          <a:r>
            <a:rPr lang="en-IN" sz="1150" dirty="0" smtClean="0"/>
            <a:t>. So, test analysis answers the question “what to test?” while test design answers the question “how to test?”. Test design includes the following major activities:</a:t>
          </a:r>
          <a:endParaRPr lang="en-US" sz="115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22FCC59A-8954-4CFB-96A4-8AFA9553A235}">
      <dgm:prSet custT="1"/>
      <dgm:spPr/>
      <dgm:t>
        <a:bodyPr/>
        <a:lstStyle/>
        <a:p>
          <a:pPr rtl="0">
            <a:lnSpc>
              <a:spcPct val="100000"/>
            </a:lnSpc>
          </a:pPr>
          <a:r>
            <a:rPr lang="en-US" sz="1500" dirty="0" smtClean="0"/>
            <a:t>Test implementation</a:t>
          </a:r>
          <a:endParaRPr lang="en-IN" sz="1500" dirty="0"/>
        </a:p>
      </dgm:t>
    </dgm:pt>
    <dgm:pt modelId="{F10475A0-63BE-4738-A516-E619BD6F314B}" type="parTrans" cxnId="{4369605C-D6D8-4B69-AEBA-3432E8FB11AD}">
      <dgm:prSet/>
      <dgm:spPr/>
      <dgm:t>
        <a:bodyPr/>
        <a:lstStyle/>
        <a:p>
          <a:endParaRPr lang="en-US"/>
        </a:p>
      </dgm:t>
    </dgm:pt>
    <dgm:pt modelId="{E7513F34-F414-4451-AF63-6EFD9026140D}" type="sibTrans" cxnId="{4369605C-D6D8-4B69-AEBA-3432E8FB11AD}">
      <dgm:prSet/>
      <dgm:spPr/>
      <dgm:t>
        <a:bodyPr/>
        <a:lstStyle/>
        <a:p>
          <a:endParaRPr lang="en-US"/>
        </a:p>
      </dgm:t>
    </dgm:pt>
    <dgm:pt modelId="{AF4CC5FB-CA63-4443-B0DE-63E53A50B06D}">
      <dgm:prSet custT="1"/>
      <dgm:spPr/>
      <dgm:t>
        <a:bodyPr/>
        <a:lstStyle/>
        <a:p>
          <a:pPr rtl="0"/>
          <a:r>
            <a:rPr lang="en-IN" sz="1150" dirty="0" smtClean="0"/>
            <a:t>During test implementation, the </a:t>
          </a:r>
          <a:r>
            <a:rPr lang="en-IN" sz="1150" dirty="0" err="1" smtClean="0"/>
            <a:t>testware</a:t>
          </a:r>
          <a:r>
            <a:rPr lang="en-IN" sz="1150" dirty="0" smtClean="0"/>
            <a:t> necessary for test execution is created and/or completed, including sequencing the test cases into test procedures. So, test design answers the question “how to test?” while test implementation answers the question “do we now have everything in place to run the </a:t>
          </a:r>
          <a:r>
            <a:rPr lang="en-US" sz="1150" dirty="0" smtClean="0"/>
            <a:t>tests?”. </a:t>
          </a:r>
          <a:r>
            <a:rPr lang="en-IN" sz="1150" dirty="0" smtClean="0"/>
            <a:t>Test implementation includes the following major activities:</a:t>
          </a:r>
          <a:endParaRPr lang="en-IN" sz="1150" dirty="0"/>
        </a:p>
      </dgm:t>
    </dgm:pt>
    <dgm:pt modelId="{A9209F7B-5C84-47BF-AC9F-5BECF8468997}" type="parTrans" cxnId="{A5713F72-1E67-45DA-B646-8FB4B194EC8C}">
      <dgm:prSet/>
      <dgm:spPr/>
      <dgm:t>
        <a:bodyPr/>
        <a:lstStyle/>
        <a:p>
          <a:endParaRPr lang="en-US"/>
        </a:p>
      </dgm:t>
    </dgm:pt>
    <dgm:pt modelId="{CFCD2A17-04AD-4BA6-918C-3CE71DA23CCE}" type="sibTrans" cxnId="{A5713F72-1E67-45DA-B646-8FB4B194EC8C}">
      <dgm:prSet/>
      <dgm:spPr/>
      <dgm:t>
        <a:bodyPr/>
        <a:lstStyle/>
        <a:p>
          <a:endParaRPr lang="en-US"/>
        </a:p>
      </dgm:t>
    </dgm:pt>
    <dgm:pt modelId="{2EC39821-9593-44DC-BF2E-C44246FE4B19}">
      <dgm:prSet custT="1"/>
      <dgm:spPr/>
      <dgm:t>
        <a:bodyPr/>
        <a:lstStyle/>
        <a:p>
          <a:r>
            <a:rPr lang="en-IN" sz="1150" dirty="0" smtClean="0"/>
            <a:t>Designing and prioritizing test cases and sets of test cases</a:t>
          </a:r>
          <a:endParaRPr lang="en-US" sz="1150" dirty="0"/>
        </a:p>
      </dgm:t>
    </dgm:pt>
    <dgm:pt modelId="{E9812EF3-0AC6-4594-8456-0C2320BB698E}" type="parTrans" cxnId="{FB0066A4-1640-4CB3-A438-5B6EF15019F9}">
      <dgm:prSet/>
      <dgm:spPr/>
      <dgm:t>
        <a:bodyPr/>
        <a:lstStyle/>
        <a:p>
          <a:endParaRPr lang="en-US"/>
        </a:p>
      </dgm:t>
    </dgm:pt>
    <dgm:pt modelId="{6B5C611B-BD5A-4104-9F96-997AF87C03F6}" type="sibTrans" cxnId="{FB0066A4-1640-4CB3-A438-5B6EF15019F9}">
      <dgm:prSet/>
      <dgm:spPr/>
      <dgm:t>
        <a:bodyPr/>
        <a:lstStyle/>
        <a:p>
          <a:endParaRPr lang="en-US"/>
        </a:p>
      </dgm:t>
    </dgm:pt>
    <dgm:pt modelId="{1B6373EE-9362-4038-8485-3725BA7E275C}">
      <dgm:prSet custT="1"/>
      <dgm:spPr/>
      <dgm:t>
        <a:bodyPr/>
        <a:lstStyle/>
        <a:p>
          <a:r>
            <a:rPr lang="en-IN" sz="1150" dirty="0" smtClean="0"/>
            <a:t>Identifying necessary test data to support test conditions and test cases</a:t>
          </a:r>
          <a:endParaRPr lang="en-US" sz="1150" dirty="0"/>
        </a:p>
      </dgm:t>
    </dgm:pt>
    <dgm:pt modelId="{8058D41D-028B-4E12-B47C-CBEBF10EB804}" type="parTrans" cxnId="{0A761DB1-6554-422B-8C34-35B32013EBAC}">
      <dgm:prSet/>
      <dgm:spPr/>
      <dgm:t>
        <a:bodyPr/>
        <a:lstStyle/>
        <a:p>
          <a:endParaRPr lang="en-US"/>
        </a:p>
      </dgm:t>
    </dgm:pt>
    <dgm:pt modelId="{FCAD74D2-C9A9-4987-BE9F-4F83ECDCE3A8}" type="sibTrans" cxnId="{0A761DB1-6554-422B-8C34-35B32013EBAC}">
      <dgm:prSet/>
      <dgm:spPr/>
      <dgm:t>
        <a:bodyPr/>
        <a:lstStyle/>
        <a:p>
          <a:endParaRPr lang="en-US"/>
        </a:p>
      </dgm:t>
    </dgm:pt>
    <dgm:pt modelId="{2515CD2A-41C9-4C35-A1A8-5A24DF7F54CD}">
      <dgm:prSet custT="1"/>
      <dgm:spPr/>
      <dgm:t>
        <a:bodyPr/>
        <a:lstStyle/>
        <a:p>
          <a:r>
            <a:rPr lang="en-IN" sz="1150" dirty="0" smtClean="0"/>
            <a:t>Designing the test environment and identifying any required infrastructure and tools</a:t>
          </a:r>
          <a:endParaRPr lang="en-US" sz="1150" dirty="0"/>
        </a:p>
      </dgm:t>
    </dgm:pt>
    <dgm:pt modelId="{8266E53A-F74A-4B3A-9D57-45125ADDC588}" type="parTrans" cxnId="{F8012654-ED2B-48B9-9730-FD42EE2A7FFF}">
      <dgm:prSet/>
      <dgm:spPr/>
      <dgm:t>
        <a:bodyPr/>
        <a:lstStyle/>
        <a:p>
          <a:endParaRPr lang="en-US"/>
        </a:p>
      </dgm:t>
    </dgm:pt>
    <dgm:pt modelId="{7373E416-F204-4911-B023-FD6C19D4C718}" type="sibTrans" cxnId="{F8012654-ED2B-48B9-9730-FD42EE2A7FFF}">
      <dgm:prSet/>
      <dgm:spPr/>
      <dgm:t>
        <a:bodyPr/>
        <a:lstStyle/>
        <a:p>
          <a:endParaRPr lang="en-US"/>
        </a:p>
      </dgm:t>
    </dgm:pt>
    <dgm:pt modelId="{4C868565-B031-4177-984E-569E0FF7A046}">
      <dgm:prSet custT="1"/>
      <dgm:spPr/>
      <dgm:t>
        <a:bodyPr/>
        <a:lstStyle/>
        <a:p>
          <a:r>
            <a:rPr lang="en-IN" sz="1150" dirty="0" smtClean="0"/>
            <a:t>Capturing bi-directional traceability between the test basis, test conditions, and test cases</a:t>
          </a:r>
          <a:endParaRPr lang="en-US" sz="1150" dirty="0"/>
        </a:p>
      </dgm:t>
    </dgm:pt>
    <dgm:pt modelId="{44425775-F867-437D-9B22-E9767A47DB7A}" type="parTrans" cxnId="{10E70501-2F58-4010-A4AC-6719BA96D9DA}">
      <dgm:prSet/>
      <dgm:spPr/>
      <dgm:t>
        <a:bodyPr/>
        <a:lstStyle/>
        <a:p>
          <a:endParaRPr lang="en-US"/>
        </a:p>
      </dgm:t>
    </dgm:pt>
    <dgm:pt modelId="{703ED672-3B5E-46DF-AA22-F27F6CB93D03}" type="sibTrans" cxnId="{10E70501-2F58-4010-A4AC-6719BA96D9DA}">
      <dgm:prSet/>
      <dgm:spPr/>
      <dgm:t>
        <a:bodyPr/>
        <a:lstStyle/>
        <a:p>
          <a:endParaRPr lang="en-US"/>
        </a:p>
      </dgm:t>
    </dgm:pt>
    <dgm:pt modelId="{45C2BADA-5A8E-44D1-B525-DD830CAA60D2}">
      <dgm:prSet custT="1"/>
      <dgm:spPr/>
      <dgm:t>
        <a:bodyPr/>
        <a:lstStyle/>
        <a:p>
          <a:r>
            <a:rPr lang="en-IN" sz="1150" dirty="0" smtClean="0"/>
            <a:t> Developing and prioritizing test procedures, and, potentially, creating automated test scripts</a:t>
          </a:r>
          <a:endParaRPr lang="en-US" sz="1150" dirty="0" smtClean="0"/>
        </a:p>
      </dgm:t>
    </dgm:pt>
    <dgm:pt modelId="{EA6737EF-5C20-43B0-99C9-44B8E37E4F66}" type="parTrans" cxnId="{EF080715-8952-415D-B21D-9DF7B5703EE8}">
      <dgm:prSet/>
      <dgm:spPr/>
      <dgm:t>
        <a:bodyPr/>
        <a:lstStyle/>
        <a:p>
          <a:endParaRPr lang="en-US"/>
        </a:p>
      </dgm:t>
    </dgm:pt>
    <dgm:pt modelId="{8571D7AB-4839-48D4-B51F-BC3A30CF01F0}" type="sibTrans" cxnId="{EF080715-8952-415D-B21D-9DF7B5703EE8}">
      <dgm:prSet/>
      <dgm:spPr/>
      <dgm:t>
        <a:bodyPr/>
        <a:lstStyle/>
        <a:p>
          <a:endParaRPr lang="en-US"/>
        </a:p>
      </dgm:t>
    </dgm:pt>
    <dgm:pt modelId="{FD51FD8C-6CF7-49D0-8D8C-D2BBE64B8A84}">
      <dgm:prSet custT="1"/>
      <dgm:spPr/>
      <dgm:t>
        <a:bodyPr/>
        <a:lstStyle/>
        <a:p>
          <a:r>
            <a:rPr lang="en-IN" sz="1150" dirty="0" smtClean="0"/>
            <a:t> Creating test suites from the test procedures and (if any) automated test scripts</a:t>
          </a:r>
          <a:endParaRPr lang="en-US" sz="1150" dirty="0" smtClean="0"/>
        </a:p>
      </dgm:t>
    </dgm:pt>
    <dgm:pt modelId="{F2AA6103-26AD-4112-9CA9-5E349DF374D2}" type="parTrans" cxnId="{FC1E7483-2467-4844-BE68-BC822DDC95E1}">
      <dgm:prSet/>
      <dgm:spPr/>
      <dgm:t>
        <a:bodyPr/>
        <a:lstStyle/>
        <a:p>
          <a:endParaRPr lang="en-US"/>
        </a:p>
      </dgm:t>
    </dgm:pt>
    <dgm:pt modelId="{CB25679D-CDB5-4C58-B0AB-FB3BEBD4F6FC}" type="sibTrans" cxnId="{FC1E7483-2467-4844-BE68-BC822DDC95E1}">
      <dgm:prSet/>
      <dgm:spPr/>
      <dgm:t>
        <a:bodyPr/>
        <a:lstStyle/>
        <a:p>
          <a:endParaRPr lang="en-US"/>
        </a:p>
      </dgm:t>
    </dgm:pt>
    <dgm:pt modelId="{6E250517-988A-4E09-BE88-F721CC2A8D81}">
      <dgm:prSet custT="1"/>
      <dgm:spPr/>
      <dgm:t>
        <a:bodyPr/>
        <a:lstStyle/>
        <a:p>
          <a:r>
            <a:rPr lang="en-IN" sz="1150" dirty="0" smtClean="0"/>
            <a:t> Arranging the test suites within a test execution schedule in a way that results in efficient test </a:t>
          </a:r>
          <a:r>
            <a:rPr lang="en-US" sz="1150" dirty="0" smtClean="0"/>
            <a:t>execution</a:t>
          </a:r>
        </a:p>
      </dgm:t>
    </dgm:pt>
    <dgm:pt modelId="{0E0D09EC-568A-47B0-B2AF-495A14337F02}" type="parTrans" cxnId="{CA34507A-5A0E-43EA-8158-775A2AB25689}">
      <dgm:prSet/>
      <dgm:spPr/>
      <dgm:t>
        <a:bodyPr/>
        <a:lstStyle/>
        <a:p>
          <a:endParaRPr lang="en-US"/>
        </a:p>
      </dgm:t>
    </dgm:pt>
    <dgm:pt modelId="{0EB65AA5-5AB7-4AAB-8272-DD1C6C23CF50}" type="sibTrans" cxnId="{CA34507A-5A0E-43EA-8158-775A2AB25689}">
      <dgm:prSet/>
      <dgm:spPr/>
      <dgm:t>
        <a:bodyPr/>
        <a:lstStyle/>
        <a:p>
          <a:endParaRPr lang="en-US"/>
        </a:p>
      </dgm:t>
    </dgm:pt>
    <dgm:pt modelId="{CBD554C5-5028-4F94-AB46-71188771765E}">
      <dgm:prSet custT="1"/>
      <dgm:spPr/>
      <dgm:t>
        <a:bodyPr/>
        <a:lstStyle/>
        <a:p>
          <a:r>
            <a:rPr lang="en-IN" sz="1150" dirty="0" smtClean="0"/>
            <a:t> Preparing test data and ensuring it is properly loaded in the test environment</a:t>
          </a:r>
          <a:endParaRPr lang="en-US" sz="1150" dirty="0" smtClean="0"/>
        </a:p>
      </dgm:t>
    </dgm:pt>
    <dgm:pt modelId="{197080A5-91E6-4C34-B0D5-2C85FAC73F7E}" type="parTrans" cxnId="{4BCAB8DA-10E9-487D-A353-FB42030BDB80}">
      <dgm:prSet/>
      <dgm:spPr/>
      <dgm:t>
        <a:bodyPr/>
        <a:lstStyle/>
        <a:p>
          <a:endParaRPr lang="en-US"/>
        </a:p>
      </dgm:t>
    </dgm:pt>
    <dgm:pt modelId="{61FE0371-2F7A-46B8-8888-B329F52CD5DC}" type="sibTrans" cxnId="{4BCAB8DA-10E9-487D-A353-FB42030BDB80}">
      <dgm:prSet/>
      <dgm:spPr/>
      <dgm:t>
        <a:bodyPr/>
        <a:lstStyle/>
        <a:p>
          <a:endParaRPr lang="en-US"/>
        </a:p>
      </dgm:t>
    </dgm:pt>
    <dgm:pt modelId="{8F24351A-CD5F-40A2-A502-4DDE3AD263FB}">
      <dgm:prSet custT="1"/>
      <dgm:spPr/>
      <dgm:t>
        <a:bodyPr/>
        <a:lstStyle/>
        <a:p>
          <a:r>
            <a:rPr lang="en-IN" sz="1150" dirty="0" smtClean="0"/>
            <a:t> Verifying and updating bi-directional traceability between the test basis, test conditions, test cases, test procedures, and test suites</a:t>
          </a:r>
          <a:endParaRPr lang="en-US" sz="1150" dirty="0" smtClean="0"/>
        </a:p>
      </dgm:t>
    </dgm:pt>
    <dgm:pt modelId="{C20B1E2D-8065-44DF-AEB4-0563C08EA7A3}" type="parTrans" cxnId="{09A60406-C05E-45AB-92B0-C6DA60001114}">
      <dgm:prSet/>
      <dgm:spPr/>
      <dgm:t>
        <a:bodyPr/>
        <a:lstStyle/>
        <a:p>
          <a:endParaRPr lang="en-US"/>
        </a:p>
      </dgm:t>
    </dgm:pt>
    <dgm:pt modelId="{9FDA75E4-FD97-4257-B977-843F123511E0}" type="sibTrans" cxnId="{09A60406-C05E-45AB-92B0-C6DA60001114}">
      <dgm:prSet/>
      <dgm:spPr/>
      <dgm:t>
        <a:bodyPr/>
        <a:lstStyle/>
        <a:p>
          <a:endParaRPr lang="en-US"/>
        </a:p>
      </dgm:t>
    </dgm:pt>
    <dgm:pt modelId="{78FCAD3C-9941-4A10-887E-F437C9773D5A}">
      <dgm:prSet custT="1"/>
      <dgm:spPr/>
      <dgm:t>
        <a:bodyPr/>
        <a:lstStyle/>
        <a:p>
          <a:r>
            <a:rPr lang="en-IN" sz="1150" dirty="0" smtClean="0"/>
            <a:t> Building the test environment (including, potentially, test harnesses, service virtualization, simulators, and other infrastructure items) and verifying that everything needed has been set up </a:t>
          </a:r>
          <a:r>
            <a:rPr lang="en-US" sz="1150" dirty="0" smtClean="0"/>
            <a:t>correctly</a:t>
          </a:r>
        </a:p>
      </dgm:t>
    </dgm:pt>
    <dgm:pt modelId="{7AAC17FD-841E-4B21-BE47-2E6E77EAA1D9}" type="parTrans" cxnId="{4357271E-9CD3-4B08-BD65-68057252DC0E}">
      <dgm:prSet/>
      <dgm:spPr/>
      <dgm:t>
        <a:bodyPr/>
        <a:lstStyle/>
        <a:p>
          <a:endParaRPr lang="en-US"/>
        </a:p>
      </dgm:t>
    </dgm:pt>
    <dgm:pt modelId="{3D6E3E4A-B193-4055-B2D3-2F66C1E87CFA}" type="sibTrans" cxnId="{4357271E-9CD3-4B08-BD65-68057252DC0E}">
      <dgm:prSet/>
      <dgm:spPr/>
      <dgm:t>
        <a:bodyPr/>
        <a:lstStyle/>
        <a:p>
          <a:endParaRPr lang="en-US"/>
        </a:p>
      </dgm:t>
    </dgm:pt>
    <dgm:pt modelId="{268650B1-83FF-419B-9FDD-947CFFC64A59}">
      <dgm:prSet custT="1"/>
      <dgm:spPr/>
      <dgm:t>
        <a:bodyPr/>
        <a:lstStyle/>
        <a:p>
          <a:pPr rtl="0"/>
          <a:r>
            <a:rPr lang="en-US" sz="1500" dirty="0" smtClean="0"/>
            <a:t>Test execution</a:t>
          </a:r>
        </a:p>
      </dgm:t>
    </dgm:pt>
    <dgm:pt modelId="{055E0A16-D92E-498F-823E-3EDC5BB70086}" type="parTrans" cxnId="{1973D73C-1103-4905-8E0E-9008A9C19958}">
      <dgm:prSet/>
      <dgm:spPr/>
      <dgm:t>
        <a:bodyPr/>
        <a:lstStyle/>
        <a:p>
          <a:endParaRPr lang="en-US"/>
        </a:p>
      </dgm:t>
    </dgm:pt>
    <dgm:pt modelId="{2405DDEB-EDEB-42A6-ACC1-77FFE6E5007A}" type="sibTrans" cxnId="{1973D73C-1103-4905-8E0E-9008A9C19958}">
      <dgm:prSet/>
      <dgm:spPr/>
      <dgm:t>
        <a:bodyPr/>
        <a:lstStyle/>
        <a:p>
          <a:endParaRPr lang="en-US"/>
        </a:p>
      </dgm:t>
    </dgm:pt>
    <dgm:pt modelId="{219C51E0-98BF-477A-8804-15F5D878CC4F}">
      <dgm:prSet custT="1"/>
      <dgm:spPr/>
      <dgm:t>
        <a:bodyPr/>
        <a:lstStyle/>
        <a:p>
          <a:r>
            <a:rPr lang="en-IN" sz="1150" dirty="0" smtClean="0"/>
            <a:t>During test execution, test suites are run in accordance with the test execution schedule. Test execution includes the following major activities:</a:t>
          </a:r>
          <a:endParaRPr lang="en-US" sz="1150" dirty="0" smtClean="0"/>
        </a:p>
      </dgm:t>
    </dgm:pt>
    <dgm:pt modelId="{44CFCC34-0666-43F8-AB21-E26BF7E3970C}" type="parTrans" cxnId="{ABB55550-9064-4154-B95E-D7ED25791E27}">
      <dgm:prSet/>
      <dgm:spPr/>
      <dgm:t>
        <a:bodyPr/>
        <a:lstStyle/>
        <a:p>
          <a:endParaRPr lang="en-US"/>
        </a:p>
      </dgm:t>
    </dgm:pt>
    <dgm:pt modelId="{74B79E3C-C613-4B92-BD95-782F6AC0A4F0}" type="sibTrans" cxnId="{ABB55550-9064-4154-B95E-D7ED25791E27}">
      <dgm:prSet/>
      <dgm:spPr/>
      <dgm:t>
        <a:bodyPr/>
        <a:lstStyle/>
        <a:p>
          <a:endParaRPr lang="en-US"/>
        </a:p>
      </dgm:t>
    </dgm:pt>
    <dgm:pt modelId="{023B488D-FE2D-43A9-A024-F37BDBADA9F2}">
      <dgm:prSet custT="1"/>
      <dgm:spPr/>
      <dgm:t>
        <a:bodyPr/>
        <a:lstStyle/>
        <a:p>
          <a:r>
            <a:rPr lang="en-IN" sz="1150" dirty="0" smtClean="0"/>
            <a:t> Recording the IDs and versions of the test item(s) or test object, test tool(s), and testware</a:t>
          </a:r>
          <a:endParaRPr lang="en-US" sz="1150" dirty="0" smtClean="0"/>
        </a:p>
      </dgm:t>
    </dgm:pt>
    <dgm:pt modelId="{FC50E70F-616C-4754-AD02-7788ED6FC0FF}" type="parTrans" cxnId="{58D9256D-9641-4864-A0CA-27FDDA3050BF}">
      <dgm:prSet/>
      <dgm:spPr/>
      <dgm:t>
        <a:bodyPr/>
        <a:lstStyle/>
        <a:p>
          <a:endParaRPr lang="en-US"/>
        </a:p>
      </dgm:t>
    </dgm:pt>
    <dgm:pt modelId="{E35C3DF0-7318-4A7F-94CB-E3733C9900F1}" type="sibTrans" cxnId="{58D9256D-9641-4864-A0CA-27FDDA3050BF}">
      <dgm:prSet/>
      <dgm:spPr/>
      <dgm:t>
        <a:bodyPr/>
        <a:lstStyle/>
        <a:p>
          <a:endParaRPr lang="en-US"/>
        </a:p>
      </dgm:t>
    </dgm:pt>
    <dgm:pt modelId="{2D39AACA-87F0-4FB9-A701-1310668D24B4}">
      <dgm:prSet custT="1"/>
      <dgm:spPr/>
      <dgm:t>
        <a:bodyPr/>
        <a:lstStyle/>
        <a:p>
          <a:r>
            <a:rPr lang="en-IN" sz="1150" dirty="0" smtClean="0"/>
            <a:t> Executing tests either manually or by using test execution tools</a:t>
          </a:r>
          <a:endParaRPr lang="en-US" sz="1150" dirty="0" smtClean="0"/>
        </a:p>
      </dgm:t>
    </dgm:pt>
    <dgm:pt modelId="{9819FB3E-79DE-423C-8500-6D0942B6E25A}" type="parTrans" cxnId="{48303652-7F42-43C1-BDD8-CC42CBA00317}">
      <dgm:prSet/>
      <dgm:spPr/>
      <dgm:t>
        <a:bodyPr/>
        <a:lstStyle/>
        <a:p>
          <a:endParaRPr lang="en-US"/>
        </a:p>
      </dgm:t>
    </dgm:pt>
    <dgm:pt modelId="{EFF0ACFD-A312-42D0-BDCB-8DEFEEAE5619}" type="sibTrans" cxnId="{48303652-7F42-43C1-BDD8-CC42CBA00317}">
      <dgm:prSet/>
      <dgm:spPr/>
      <dgm:t>
        <a:bodyPr/>
        <a:lstStyle/>
        <a:p>
          <a:endParaRPr lang="en-US"/>
        </a:p>
      </dgm:t>
    </dgm:pt>
    <dgm:pt modelId="{217C8FCE-1A05-46D9-BC0A-2B24A8207E07}">
      <dgm:prSet custT="1"/>
      <dgm:spPr/>
      <dgm:t>
        <a:bodyPr/>
        <a:lstStyle/>
        <a:p>
          <a:r>
            <a:rPr lang="en-IN" sz="1150" dirty="0" smtClean="0"/>
            <a:t> Comparing actual results with expected results</a:t>
          </a:r>
          <a:endParaRPr lang="en-US" sz="1150" dirty="0" smtClean="0"/>
        </a:p>
      </dgm:t>
    </dgm:pt>
    <dgm:pt modelId="{254FD2C1-8F81-445D-93C1-A2897BD5BAF0}" type="parTrans" cxnId="{387C45C9-7802-4A58-BDFD-80E04784D0E6}">
      <dgm:prSet/>
      <dgm:spPr/>
      <dgm:t>
        <a:bodyPr/>
        <a:lstStyle/>
        <a:p>
          <a:endParaRPr lang="en-US"/>
        </a:p>
      </dgm:t>
    </dgm:pt>
    <dgm:pt modelId="{937D8AF2-4C31-4B1B-A412-D3A008BD54C9}" type="sibTrans" cxnId="{387C45C9-7802-4A58-BDFD-80E04784D0E6}">
      <dgm:prSet/>
      <dgm:spPr/>
      <dgm:t>
        <a:bodyPr/>
        <a:lstStyle/>
        <a:p>
          <a:endParaRPr lang="en-US"/>
        </a:p>
      </dgm:t>
    </dgm:pt>
    <dgm:pt modelId="{7A7C46BE-4EE5-464F-94A0-5478C46A1BE0}">
      <dgm:prSet custT="1"/>
      <dgm:spPr/>
      <dgm:t>
        <a:bodyPr/>
        <a:lstStyle/>
        <a:p>
          <a:r>
            <a:rPr lang="en-IN" sz="1150" dirty="0" smtClean="0"/>
            <a:t> Analyzing anomalies to establish their likely causes (e.g., failures may occur due to defects in the code, but false positives also may occur</a:t>
          </a:r>
          <a:endParaRPr lang="en-US" sz="1150" dirty="0" smtClean="0"/>
        </a:p>
      </dgm:t>
    </dgm:pt>
    <dgm:pt modelId="{4CA94B0C-DDC2-4F2D-8DF4-2839E5BCAB49}" type="parTrans" cxnId="{1B92DA5A-8C5E-49D9-B7AB-25EA7D56DB19}">
      <dgm:prSet/>
      <dgm:spPr/>
      <dgm:t>
        <a:bodyPr/>
        <a:lstStyle/>
        <a:p>
          <a:endParaRPr lang="en-US"/>
        </a:p>
      </dgm:t>
    </dgm:pt>
    <dgm:pt modelId="{D319623E-EB2C-4B04-857C-D723E2CB1FDA}" type="sibTrans" cxnId="{1B92DA5A-8C5E-49D9-B7AB-25EA7D56DB19}">
      <dgm:prSet/>
      <dgm:spPr/>
      <dgm:t>
        <a:bodyPr/>
        <a:lstStyle/>
        <a:p>
          <a:endParaRPr lang="en-US"/>
        </a:p>
      </dgm:t>
    </dgm:pt>
    <dgm:pt modelId="{2E92B09E-F5DB-4FC4-ADAA-2E3D010F34B6}">
      <dgm:prSet custT="1"/>
      <dgm:spPr/>
      <dgm:t>
        <a:bodyPr/>
        <a:lstStyle/>
        <a:p>
          <a:r>
            <a:rPr lang="en-IN" sz="1150" dirty="0" smtClean="0"/>
            <a:t> Reporting defects based on the failures observed (see section 5.6)</a:t>
          </a:r>
          <a:endParaRPr lang="en-US" sz="1150" dirty="0" smtClean="0"/>
        </a:p>
      </dgm:t>
    </dgm:pt>
    <dgm:pt modelId="{EE89AE80-7058-4B64-B3FD-1CC6549741BD}" type="parTrans" cxnId="{60705F9F-1EA9-4D1B-B906-BE137D1846CD}">
      <dgm:prSet/>
      <dgm:spPr/>
      <dgm:t>
        <a:bodyPr/>
        <a:lstStyle/>
        <a:p>
          <a:endParaRPr lang="en-US"/>
        </a:p>
      </dgm:t>
    </dgm:pt>
    <dgm:pt modelId="{786222A7-16FC-4F98-9275-B4BC0AB286B9}" type="sibTrans" cxnId="{60705F9F-1EA9-4D1B-B906-BE137D1846CD}">
      <dgm:prSet/>
      <dgm:spPr/>
      <dgm:t>
        <a:bodyPr/>
        <a:lstStyle/>
        <a:p>
          <a:endParaRPr lang="en-US"/>
        </a:p>
      </dgm:t>
    </dgm:pt>
    <dgm:pt modelId="{6CA6D7FE-2AB4-4D25-9381-4420EC49F01D}">
      <dgm:prSet custT="1"/>
      <dgm:spPr/>
      <dgm:t>
        <a:bodyPr/>
        <a:lstStyle/>
        <a:p>
          <a:r>
            <a:rPr lang="en-IN" sz="1150" dirty="0" smtClean="0"/>
            <a:t> Logging the outcome of test execution (e.g., pass, fail, blocked)</a:t>
          </a:r>
          <a:endParaRPr lang="en-US" sz="1150" dirty="0" smtClean="0"/>
        </a:p>
      </dgm:t>
    </dgm:pt>
    <dgm:pt modelId="{EAFDCD4C-4A92-49F3-89DF-6760A04D98E9}" type="parTrans" cxnId="{3F4360D2-0936-46EA-A893-C92AE927DE3D}">
      <dgm:prSet/>
      <dgm:spPr/>
      <dgm:t>
        <a:bodyPr/>
        <a:lstStyle/>
        <a:p>
          <a:endParaRPr lang="en-US"/>
        </a:p>
      </dgm:t>
    </dgm:pt>
    <dgm:pt modelId="{1F5BBAE8-A90B-4F21-83DA-36EE85511FD8}" type="sibTrans" cxnId="{3F4360D2-0936-46EA-A893-C92AE927DE3D}">
      <dgm:prSet/>
      <dgm:spPr/>
      <dgm:t>
        <a:bodyPr/>
        <a:lstStyle/>
        <a:p>
          <a:endParaRPr lang="en-US"/>
        </a:p>
      </dgm:t>
    </dgm:pt>
    <dgm:pt modelId="{79500C4C-D0C9-44A2-B880-84F47DF6154C}">
      <dgm:prSet custT="1"/>
      <dgm:spPr/>
      <dgm:t>
        <a:bodyPr/>
        <a:lstStyle/>
        <a:p>
          <a:r>
            <a:rPr lang="en-IN" sz="1150" dirty="0" smtClean="0"/>
            <a:t> Repeating test activities either as a result of action taken for an anomaly, or as part of the planned testing (e.g., execution of a corrected test, confirmation testing, and/or regression </a:t>
          </a:r>
          <a:r>
            <a:rPr lang="en-US" sz="1150" dirty="0" smtClean="0"/>
            <a:t>testing)</a:t>
          </a:r>
        </a:p>
      </dgm:t>
    </dgm:pt>
    <dgm:pt modelId="{3A4F17DB-52DA-480E-90E7-77DDC68D1B09}" type="parTrans" cxnId="{E933B42F-9A90-4088-A865-EEFE71F05AD7}">
      <dgm:prSet/>
      <dgm:spPr/>
      <dgm:t>
        <a:bodyPr/>
        <a:lstStyle/>
        <a:p>
          <a:endParaRPr lang="en-US"/>
        </a:p>
      </dgm:t>
    </dgm:pt>
    <dgm:pt modelId="{82E08654-C7B7-4C32-A47E-A2C7D15028AA}" type="sibTrans" cxnId="{E933B42F-9A90-4088-A865-EEFE71F05AD7}">
      <dgm:prSet/>
      <dgm:spPr/>
      <dgm:t>
        <a:bodyPr/>
        <a:lstStyle/>
        <a:p>
          <a:endParaRPr lang="en-US"/>
        </a:p>
      </dgm:t>
    </dgm:pt>
    <dgm:pt modelId="{3D8CB124-BACA-4055-AF63-305D34DAB288}">
      <dgm:prSet custT="1"/>
      <dgm:spPr/>
      <dgm:t>
        <a:bodyPr/>
        <a:lstStyle/>
        <a:p>
          <a:r>
            <a:rPr lang="en-IN" sz="1150" dirty="0" smtClean="0"/>
            <a:t> Verifying and updating bi-directional traceability between the test basis, test conditions, test cases, test procedures, and test results.</a:t>
          </a:r>
          <a:endParaRPr lang="en-US" sz="1150" dirty="0" smtClean="0"/>
        </a:p>
      </dgm:t>
    </dgm:pt>
    <dgm:pt modelId="{3DC2FC2F-DFF9-40E5-A733-F0B15FCD42F7}" type="parTrans" cxnId="{7CF27BD0-DA05-46D1-BE6B-8FB1D0680215}">
      <dgm:prSet/>
      <dgm:spPr/>
      <dgm:t>
        <a:bodyPr/>
        <a:lstStyle/>
        <a:p>
          <a:endParaRPr lang="en-US"/>
        </a:p>
      </dgm:t>
    </dgm:pt>
    <dgm:pt modelId="{B1A11CF5-42EA-4393-8E1E-7120A2679BAF}" type="sibTrans" cxnId="{7CF27BD0-DA05-46D1-BE6B-8FB1D0680215}">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3" custScaleY="3186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3" custScaleY="113554">
        <dgm:presLayoutVars>
          <dgm:bulletEnabled val="1"/>
        </dgm:presLayoutVars>
      </dgm:prSet>
      <dgm:spPr/>
      <dgm:t>
        <a:bodyPr/>
        <a:lstStyle/>
        <a:p>
          <a:endParaRPr lang="en-US"/>
        </a:p>
      </dgm:t>
    </dgm:pt>
    <dgm:pt modelId="{92407B80-21CC-4240-A3D4-4EE7F1EB1138}" type="pres">
      <dgm:prSet presAssocID="{22FCC59A-8954-4CFB-96A4-8AFA9553A235}" presName="parentText" presStyleLbl="node1" presStyleIdx="1" presStyleCnt="3" custScaleY="27304" custLinFactNeighborY="-9002">
        <dgm:presLayoutVars>
          <dgm:chMax val="0"/>
          <dgm:bulletEnabled val="1"/>
        </dgm:presLayoutVars>
      </dgm:prSet>
      <dgm:spPr/>
      <dgm:t>
        <a:bodyPr/>
        <a:lstStyle/>
        <a:p>
          <a:endParaRPr lang="en-US"/>
        </a:p>
      </dgm:t>
    </dgm:pt>
    <dgm:pt modelId="{B11C0D98-0B5F-494D-8355-E6C49AEC8CC7}" type="pres">
      <dgm:prSet presAssocID="{22FCC59A-8954-4CFB-96A4-8AFA9553A235}" presName="childText" presStyleLbl="revTx" presStyleIdx="1" presStyleCnt="3" custScaleY="89785" custLinFactNeighborY="-15141">
        <dgm:presLayoutVars>
          <dgm:bulletEnabled val="1"/>
        </dgm:presLayoutVars>
      </dgm:prSet>
      <dgm:spPr/>
      <dgm:t>
        <a:bodyPr/>
        <a:lstStyle/>
        <a:p>
          <a:endParaRPr lang="en-US"/>
        </a:p>
      </dgm:t>
    </dgm:pt>
    <dgm:pt modelId="{D448256E-7DC0-4A0A-AEFD-76B0060A76A4}" type="pres">
      <dgm:prSet presAssocID="{268650B1-83FF-419B-9FDD-947CFFC64A59}" presName="parentText" presStyleLbl="node1" presStyleIdx="2" presStyleCnt="3" custScaleY="30959">
        <dgm:presLayoutVars>
          <dgm:chMax val="0"/>
          <dgm:bulletEnabled val="1"/>
        </dgm:presLayoutVars>
      </dgm:prSet>
      <dgm:spPr/>
      <dgm:t>
        <a:bodyPr/>
        <a:lstStyle/>
        <a:p>
          <a:endParaRPr lang="en-US"/>
        </a:p>
      </dgm:t>
    </dgm:pt>
    <dgm:pt modelId="{3BBDC745-1D22-41CE-8F9C-1B18CEDB0311}" type="pres">
      <dgm:prSet presAssocID="{268650B1-83FF-419B-9FDD-947CFFC64A59}" presName="childText" presStyleLbl="revTx" presStyleIdx="2" presStyleCnt="3" custScaleY="91735">
        <dgm:presLayoutVars>
          <dgm:bulletEnabled val="1"/>
        </dgm:presLayoutVars>
      </dgm:prSet>
      <dgm:spPr/>
      <dgm:t>
        <a:bodyPr/>
        <a:lstStyle/>
        <a:p>
          <a:endParaRPr lang="en-US"/>
        </a:p>
      </dgm:t>
    </dgm:pt>
  </dgm:ptLst>
  <dgm:cxnLst>
    <dgm:cxn modelId="{0C4A6B72-96F7-4E01-B212-ED3526251163}" type="presOf" srcId="{2515CD2A-41C9-4C35-A1A8-5A24DF7F54CD}" destId="{58CABB7F-8C31-4E0B-8E9E-9ADB8EE9193E}" srcOrd="0" destOrd="3" presId="urn:microsoft.com/office/officeart/2005/8/layout/vList2"/>
    <dgm:cxn modelId="{76535AA5-891B-4E40-A1BD-FCD769CD6F73}" type="presOf" srcId="{4C868565-B031-4177-984E-569E0FF7A046}" destId="{58CABB7F-8C31-4E0B-8E9E-9ADB8EE9193E}" srcOrd="0" destOrd="4" presId="urn:microsoft.com/office/officeart/2005/8/layout/vList2"/>
    <dgm:cxn modelId="{F5A17858-0D83-4BEB-B31B-52B793FF1F5A}" type="presOf" srcId="{2EC39821-9593-44DC-BF2E-C44246FE4B19}" destId="{58CABB7F-8C31-4E0B-8E9E-9ADB8EE9193E}" srcOrd="0" destOrd="1" presId="urn:microsoft.com/office/officeart/2005/8/layout/vList2"/>
    <dgm:cxn modelId="{4BCAB8DA-10E9-487D-A353-FB42030BDB80}" srcId="{AF4CC5FB-CA63-4443-B0DE-63E53A50B06D}" destId="{CBD554C5-5028-4F94-AB46-71188771765E}" srcOrd="4" destOrd="0" parTransId="{197080A5-91E6-4C34-B0D5-2C85FAC73F7E}" sibTransId="{61FE0371-2F7A-46B8-8888-B329F52CD5DC}"/>
    <dgm:cxn modelId="{A6166337-3CF9-4534-8F30-26BA58DC472C}" type="presOf" srcId="{8F24351A-CD5F-40A2-A502-4DDE3AD263FB}" destId="{B11C0D98-0B5F-494D-8355-E6C49AEC8CC7}" srcOrd="0" destOrd="6" presId="urn:microsoft.com/office/officeart/2005/8/layout/vList2"/>
    <dgm:cxn modelId="{523918AD-18C4-4707-8D64-0BE52F7DA07E}" srcId="{63189FD3-8CAC-400E-9A4B-3A12CEDB9B99}" destId="{78FF71EC-FDE8-466A-ABD7-3C33FB4E83D8}" srcOrd="0" destOrd="0" parTransId="{342A249F-56E8-4415-84E5-09A4E8EE3F4D}" sibTransId="{25F1454F-E002-4B02-A3A7-EC1D9D958385}"/>
    <dgm:cxn modelId="{F0DD680D-950D-419D-9993-41DDFF127D54}" type="presOf" srcId="{CBD554C5-5028-4F94-AB46-71188771765E}" destId="{B11C0D98-0B5F-494D-8355-E6C49AEC8CC7}" srcOrd="0" destOrd="5" presId="urn:microsoft.com/office/officeart/2005/8/layout/vList2"/>
    <dgm:cxn modelId="{E846A876-CB06-4B1D-BC26-E444AF84608F}" type="presOf" srcId="{023B488D-FE2D-43A9-A024-F37BDBADA9F2}" destId="{3BBDC745-1D22-41CE-8F9C-1B18CEDB0311}" srcOrd="0" destOrd="1" presId="urn:microsoft.com/office/officeart/2005/8/layout/vList2"/>
    <dgm:cxn modelId="{C88B2225-AF53-4DE2-8F42-0B58B0E3FC63}" type="presOf" srcId="{3D8CB124-BACA-4055-AF63-305D34DAB288}" destId="{3BBDC745-1D22-41CE-8F9C-1B18CEDB0311}" srcOrd="0" destOrd="8" presId="urn:microsoft.com/office/officeart/2005/8/layout/vList2"/>
    <dgm:cxn modelId="{60705F9F-1EA9-4D1B-B906-BE137D1846CD}" srcId="{219C51E0-98BF-477A-8804-15F5D878CC4F}" destId="{2E92B09E-F5DB-4FC4-ADAA-2E3D010F34B6}" srcOrd="4" destOrd="0" parTransId="{EE89AE80-7058-4B64-B3FD-1CC6549741BD}" sibTransId="{786222A7-16FC-4F98-9275-B4BC0AB286B9}"/>
    <dgm:cxn modelId="{F8012654-ED2B-48B9-9730-FD42EE2A7FFF}" srcId="{BEB4622C-E081-4254-8801-05D13F66C103}" destId="{2515CD2A-41C9-4C35-A1A8-5A24DF7F54CD}" srcOrd="2" destOrd="0" parTransId="{8266E53A-F74A-4B3A-9D57-45125ADDC588}" sibTransId="{7373E416-F204-4911-B023-FD6C19D4C718}"/>
    <dgm:cxn modelId="{5DB3529E-2074-4FF2-816C-6E922E0FA164}" type="presOf" srcId="{22FCC59A-8954-4CFB-96A4-8AFA9553A235}" destId="{92407B80-21CC-4240-A3D4-4EE7F1EB1138}" srcOrd="0" destOrd="0" presId="urn:microsoft.com/office/officeart/2005/8/layout/vList2"/>
    <dgm:cxn modelId="{7EA190B9-4FF9-42D0-B16E-6DF9D5BE6E9B}" type="presOf" srcId="{2D39AACA-87F0-4FB9-A701-1310668D24B4}" destId="{3BBDC745-1D22-41CE-8F9C-1B18CEDB0311}" srcOrd="0" destOrd="2" presId="urn:microsoft.com/office/officeart/2005/8/layout/vList2"/>
    <dgm:cxn modelId="{09A60406-C05E-45AB-92B0-C6DA60001114}" srcId="{AF4CC5FB-CA63-4443-B0DE-63E53A50B06D}" destId="{8F24351A-CD5F-40A2-A502-4DDE3AD263FB}" srcOrd="5" destOrd="0" parTransId="{C20B1E2D-8065-44DF-AEB4-0563C08EA7A3}" sibTransId="{9FDA75E4-FD97-4257-B977-843F123511E0}"/>
    <dgm:cxn modelId="{FB0066A4-1640-4CB3-A438-5B6EF15019F9}" srcId="{BEB4622C-E081-4254-8801-05D13F66C103}" destId="{2EC39821-9593-44DC-BF2E-C44246FE4B19}" srcOrd="0" destOrd="0" parTransId="{E9812EF3-0AC6-4594-8456-0C2320BB698E}" sibTransId="{6B5C611B-BD5A-4104-9F96-997AF87C03F6}"/>
    <dgm:cxn modelId="{A5713F72-1E67-45DA-B646-8FB4B194EC8C}" srcId="{22FCC59A-8954-4CFB-96A4-8AFA9553A235}" destId="{AF4CC5FB-CA63-4443-B0DE-63E53A50B06D}" srcOrd="0" destOrd="0" parTransId="{A9209F7B-5C84-47BF-AC9F-5BECF8468997}" sibTransId="{CFCD2A17-04AD-4BA6-918C-3CE71DA23CCE}"/>
    <dgm:cxn modelId="{1B92DA5A-8C5E-49D9-B7AB-25EA7D56DB19}" srcId="{219C51E0-98BF-477A-8804-15F5D878CC4F}" destId="{7A7C46BE-4EE5-464F-94A0-5478C46A1BE0}" srcOrd="3" destOrd="0" parTransId="{4CA94B0C-DDC2-4F2D-8DF4-2839E5BCAB49}" sibTransId="{D319623E-EB2C-4B04-857C-D723E2CB1FDA}"/>
    <dgm:cxn modelId="{4357271E-9CD3-4B08-BD65-68057252DC0E}" srcId="{AF4CC5FB-CA63-4443-B0DE-63E53A50B06D}" destId="{78FCAD3C-9941-4A10-887E-F437C9773D5A}" srcOrd="3" destOrd="0" parTransId="{7AAC17FD-841E-4B21-BE47-2E6E77EAA1D9}" sibTransId="{3D6E3E4A-B193-4055-B2D3-2F66C1E87CFA}"/>
    <dgm:cxn modelId="{10E70501-2F58-4010-A4AC-6719BA96D9DA}" srcId="{BEB4622C-E081-4254-8801-05D13F66C103}" destId="{4C868565-B031-4177-984E-569E0FF7A046}" srcOrd="3" destOrd="0" parTransId="{44425775-F867-437D-9B22-E9767A47DB7A}" sibTransId="{703ED672-3B5E-46DF-AA22-F27F6CB93D03}"/>
    <dgm:cxn modelId="{D9775152-8C5D-48F5-AEA9-1C5D99D82679}" type="presOf" srcId="{63189FD3-8CAC-400E-9A4B-3A12CEDB9B99}" destId="{46B42582-40C2-4C35-847D-B32C6879DBAB}" srcOrd="0" destOrd="0" presId="urn:microsoft.com/office/officeart/2005/8/layout/vList2"/>
    <dgm:cxn modelId="{1973D73C-1103-4905-8E0E-9008A9C19958}" srcId="{63189FD3-8CAC-400E-9A4B-3A12CEDB9B99}" destId="{268650B1-83FF-419B-9FDD-947CFFC64A59}" srcOrd="2" destOrd="0" parTransId="{055E0A16-D92E-498F-823E-3EDC5BB70086}" sibTransId="{2405DDEB-EDEB-42A6-ACC1-77FFE6E5007A}"/>
    <dgm:cxn modelId="{D6798C27-6222-448F-AF59-B1BDC76664EB}" type="presOf" srcId="{AF4CC5FB-CA63-4443-B0DE-63E53A50B06D}" destId="{B11C0D98-0B5F-494D-8355-E6C49AEC8CC7}" srcOrd="0" destOrd="0" presId="urn:microsoft.com/office/officeart/2005/8/layout/vList2"/>
    <dgm:cxn modelId="{B59E7197-436A-4D1E-B3FC-B36AAE09A98B}" type="presOf" srcId="{45C2BADA-5A8E-44D1-B525-DD830CAA60D2}" destId="{B11C0D98-0B5F-494D-8355-E6C49AEC8CC7}" srcOrd="0" destOrd="1" presId="urn:microsoft.com/office/officeart/2005/8/layout/vList2"/>
    <dgm:cxn modelId="{FC1E7483-2467-4844-BE68-BC822DDC95E1}" srcId="{AF4CC5FB-CA63-4443-B0DE-63E53A50B06D}" destId="{FD51FD8C-6CF7-49D0-8D8C-D2BBE64B8A84}" srcOrd="1" destOrd="0" parTransId="{F2AA6103-26AD-4112-9CA9-5E349DF374D2}" sibTransId="{CB25679D-CDB5-4C58-B0AB-FB3BEBD4F6FC}"/>
    <dgm:cxn modelId="{2152F70B-26DB-4EC6-BA74-F944732D7420}" type="presOf" srcId="{268650B1-83FF-419B-9FDD-947CFFC64A59}" destId="{D448256E-7DC0-4A0A-AEFD-76B0060A76A4}" srcOrd="0" destOrd="0" presId="urn:microsoft.com/office/officeart/2005/8/layout/vList2"/>
    <dgm:cxn modelId="{7CF27BD0-DA05-46D1-BE6B-8FB1D0680215}" srcId="{219C51E0-98BF-477A-8804-15F5D878CC4F}" destId="{3D8CB124-BACA-4055-AF63-305D34DAB288}" srcOrd="7" destOrd="0" parTransId="{3DC2FC2F-DFF9-40E5-A733-F0B15FCD42F7}" sibTransId="{B1A11CF5-42EA-4393-8E1E-7120A2679BAF}"/>
    <dgm:cxn modelId="{553B0B88-BF67-452A-9EDC-9D32509EF0F5}" type="presOf" srcId="{7A7C46BE-4EE5-464F-94A0-5478C46A1BE0}" destId="{3BBDC745-1D22-41CE-8F9C-1B18CEDB0311}" srcOrd="0" destOrd="4" presId="urn:microsoft.com/office/officeart/2005/8/layout/vList2"/>
    <dgm:cxn modelId="{81082CE2-BAED-434B-8210-8F307F3F77F5}" srcId="{78FF71EC-FDE8-466A-ABD7-3C33FB4E83D8}" destId="{BEB4622C-E081-4254-8801-05D13F66C103}" srcOrd="0" destOrd="0" parTransId="{180A08B0-FB80-4F90-AE71-988C01AD89E4}" sibTransId="{7FBB7A64-0510-483F-AE08-F532DF19C926}"/>
    <dgm:cxn modelId="{EC44F07E-B1DE-4799-881C-0034A6BDA9DD}" type="presOf" srcId="{78FF71EC-FDE8-466A-ABD7-3C33FB4E83D8}" destId="{A23E2C2E-C8BA-4225-8FFA-D6F210F0460F}" srcOrd="0" destOrd="0" presId="urn:microsoft.com/office/officeart/2005/8/layout/vList2"/>
    <dgm:cxn modelId="{CAA7C403-9ACB-4A95-AABC-1C3C54DD6DC5}" type="presOf" srcId="{BEB4622C-E081-4254-8801-05D13F66C103}" destId="{58CABB7F-8C31-4E0B-8E9E-9ADB8EE9193E}" srcOrd="0" destOrd="0" presId="urn:microsoft.com/office/officeart/2005/8/layout/vList2"/>
    <dgm:cxn modelId="{CA34507A-5A0E-43EA-8158-775A2AB25689}" srcId="{AF4CC5FB-CA63-4443-B0DE-63E53A50B06D}" destId="{6E250517-988A-4E09-BE88-F721CC2A8D81}" srcOrd="2" destOrd="0" parTransId="{0E0D09EC-568A-47B0-B2AF-495A14337F02}" sibTransId="{0EB65AA5-5AB7-4AAB-8272-DD1C6C23CF50}"/>
    <dgm:cxn modelId="{C2D89299-A899-4811-A857-D7B0593B2E0F}" type="presOf" srcId="{6CA6D7FE-2AB4-4D25-9381-4420EC49F01D}" destId="{3BBDC745-1D22-41CE-8F9C-1B18CEDB0311}" srcOrd="0" destOrd="6" presId="urn:microsoft.com/office/officeart/2005/8/layout/vList2"/>
    <dgm:cxn modelId="{ECC49799-038C-4886-B2A2-E96D0EB3F1A4}" type="presOf" srcId="{2E92B09E-F5DB-4FC4-ADAA-2E3D010F34B6}" destId="{3BBDC745-1D22-41CE-8F9C-1B18CEDB0311}" srcOrd="0" destOrd="5" presId="urn:microsoft.com/office/officeart/2005/8/layout/vList2"/>
    <dgm:cxn modelId="{387C45C9-7802-4A58-BDFD-80E04784D0E6}" srcId="{219C51E0-98BF-477A-8804-15F5D878CC4F}" destId="{217C8FCE-1A05-46D9-BC0A-2B24A8207E07}" srcOrd="2" destOrd="0" parTransId="{254FD2C1-8F81-445D-93C1-A2897BD5BAF0}" sibTransId="{937D8AF2-4C31-4B1B-A412-D3A008BD54C9}"/>
    <dgm:cxn modelId="{5DDA33FC-86DB-4A1B-82F3-A06CA9E1ADD3}" type="presOf" srcId="{219C51E0-98BF-477A-8804-15F5D878CC4F}" destId="{3BBDC745-1D22-41CE-8F9C-1B18CEDB0311}" srcOrd="0" destOrd="0" presId="urn:microsoft.com/office/officeart/2005/8/layout/vList2"/>
    <dgm:cxn modelId="{3F4360D2-0936-46EA-A893-C92AE927DE3D}" srcId="{219C51E0-98BF-477A-8804-15F5D878CC4F}" destId="{6CA6D7FE-2AB4-4D25-9381-4420EC49F01D}" srcOrd="5" destOrd="0" parTransId="{EAFDCD4C-4A92-49F3-89DF-6760A04D98E9}" sibTransId="{1F5BBAE8-A90B-4F21-83DA-36EE85511FD8}"/>
    <dgm:cxn modelId="{4369605C-D6D8-4B69-AEBA-3432E8FB11AD}" srcId="{63189FD3-8CAC-400E-9A4B-3A12CEDB9B99}" destId="{22FCC59A-8954-4CFB-96A4-8AFA9553A235}" srcOrd="1" destOrd="0" parTransId="{F10475A0-63BE-4738-A516-E619BD6F314B}" sibTransId="{E7513F34-F414-4451-AF63-6EFD9026140D}"/>
    <dgm:cxn modelId="{61D06FC8-3BCE-4EB6-B120-985A40B33F0B}" type="presOf" srcId="{217C8FCE-1A05-46D9-BC0A-2B24A8207E07}" destId="{3BBDC745-1D22-41CE-8F9C-1B18CEDB0311}" srcOrd="0" destOrd="3" presId="urn:microsoft.com/office/officeart/2005/8/layout/vList2"/>
    <dgm:cxn modelId="{ABB55550-9064-4154-B95E-D7ED25791E27}" srcId="{268650B1-83FF-419B-9FDD-947CFFC64A59}" destId="{219C51E0-98BF-477A-8804-15F5D878CC4F}" srcOrd="0" destOrd="0" parTransId="{44CFCC34-0666-43F8-AB21-E26BF7E3970C}" sibTransId="{74B79E3C-C613-4B92-BD95-782F6AC0A4F0}"/>
    <dgm:cxn modelId="{EF080715-8952-415D-B21D-9DF7B5703EE8}" srcId="{AF4CC5FB-CA63-4443-B0DE-63E53A50B06D}" destId="{45C2BADA-5A8E-44D1-B525-DD830CAA60D2}" srcOrd="0" destOrd="0" parTransId="{EA6737EF-5C20-43B0-99C9-44B8E37E4F66}" sibTransId="{8571D7AB-4839-48D4-B51F-BC3A30CF01F0}"/>
    <dgm:cxn modelId="{0A761DB1-6554-422B-8C34-35B32013EBAC}" srcId="{BEB4622C-E081-4254-8801-05D13F66C103}" destId="{1B6373EE-9362-4038-8485-3725BA7E275C}" srcOrd="1" destOrd="0" parTransId="{8058D41D-028B-4E12-B47C-CBEBF10EB804}" sibTransId="{FCAD74D2-C9A9-4987-BE9F-4F83ECDCE3A8}"/>
    <dgm:cxn modelId="{4B26D42E-A363-4628-B8D5-983415C8BFF9}" type="presOf" srcId="{6E250517-988A-4E09-BE88-F721CC2A8D81}" destId="{B11C0D98-0B5F-494D-8355-E6C49AEC8CC7}" srcOrd="0" destOrd="3" presId="urn:microsoft.com/office/officeart/2005/8/layout/vList2"/>
    <dgm:cxn modelId="{58D9256D-9641-4864-A0CA-27FDDA3050BF}" srcId="{219C51E0-98BF-477A-8804-15F5D878CC4F}" destId="{023B488D-FE2D-43A9-A024-F37BDBADA9F2}" srcOrd="0" destOrd="0" parTransId="{FC50E70F-616C-4754-AD02-7788ED6FC0FF}" sibTransId="{E35C3DF0-7318-4A7F-94CB-E3733C9900F1}"/>
    <dgm:cxn modelId="{2B41B210-1E91-4B87-AA6B-F7CCF61DEACC}" type="presOf" srcId="{78FCAD3C-9941-4A10-887E-F437C9773D5A}" destId="{B11C0D98-0B5F-494D-8355-E6C49AEC8CC7}" srcOrd="0" destOrd="4" presId="urn:microsoft.com/office/officeart/2005/8/layout/vList2"/>
    <dgm:cxn modelId="{E933B42F-9A90-4088-A865-EEFE71F05AD7}" srcId="{219C51E0-98BF-477A-8804-15F5D878CC4F}" destId="{79500C4C-D0C9-44A2-B880-84F47DF6154C}" srcOrd="6" destOrd="0" parTransId="{3A4F17DB-52DA-480E-90E7-77DDC68D1B09}" sibTransId="{82E08654-C7B7-4C32-A47E-A2C7D15028AA}"/>
    <dgm:cxn modelId="{48303652-7F42-43C1-BDD8-CC42CBA00317}" srcId="{219C51E0-98BF-477A-8804-15F5D878CC4F}" destId="{2D39AACA-87F0-4FB9-A701-1310668D24B4}" srcOrd="1" destOrd="0" parTransId="{9819FB3E-79DE-423C-8500-6D0942B6E25A}" sibTransId="{EFF0ACFD-A312-42D0-BDCB-8DEFEEAE5619}"/>
    <dgm:cxn modelId="{572A8CB3-33C0-400A-BD9D-411D383E0E07}" type="presOf" srcId="{79500C4C-D0C9-44A2-B880-84F47DF6154C}" destId="{3BBDC745-1D22-41CE-8F9C-1B18CEDB0311}" srcOrd="0" destOrd="7" presId="urn:microsoft.com/office/officeart/2005/8/layout/vList2"/>
    <dgm:cxn modelId="{D99EDAEE-CD2C-4A70-971A-2DB921797CB9}" type="presOf" srcId="{FD51FD8C-6CF7-49D0-8D8C-D2BBE64B8A84}" destId="{B11C0D98-0B5F-494D-8355-E6C49AEC8CC7}" srcOrd="0" destOrd="2" presId="urn:microsoft.com/office/officeart/2005/8/layout/vList2"/>
    <dgm:cxn modelId="{8AC834D0-473E-497D-B8C8-E7583003BD8E}" type="presOf" srcId="{1B6373EE-9362-4038-8485-3725BA7E275C}" destId="{58CABB7F-8C31-4E0B-8E9E-9ADB8EE9193E}" srcOrd="0" destOrd="2" presId="urn:microsoft.com/office/officeart/2005/8/layout/vList2"/>
    <dgm:cxn modelId="{2355D888-1220-4095-90ED-246C4CE11AA6}" type="presParOf" srcId="{46B42582-40C2-4C35-847D-B32C6879DBAB}" destId="{A23E2C2E-C8BA-4225-8FFA-D6F210F0460F}" srcOrd="0" destOrd="0" presId="urn:microsoft.com/office/officeart/2005/8/layout/vList2"/>
    <dgm:cxn modelId="{2836F167-34FF-4455-81BD-D77978AE013E}" type="presParOf" srcId="{46B42582-40C2-4C35-847D-B32C6879DBAB}" destId="{58CABB7F-8C31-4E0B-8E9E-9ADB8EE9193E}" srcOrd="1" destOrd="0" presId="urn:microsoft.com/office/officeart/2005/8/layout/vList2"/>
    <dgm:cxn modelId="{A3352DC7-6F49-46DA-8E40-A6C20491DDD1}" type="presParOf" srcId="{46B42582-40C2-4C35-847D-B32C6879DBAB}" destId="{92407B80-21CC-4240-A3D4-4EE7F1EB1138}" srcOrd="2" destOrd="0" presId="urn:microsoft.com/office/officeart/2005/8/layout/vList2"/>
    <dgm:cxn modelId="{E9F403FE-0DD0-4C4C-867E-C2F7CC7C7604}" type="presParOf" srcId="{46B42582-40C2-4C35-847D-B32C6879DBAB}" destId="{B11C0D98-0B5F-494D-8355-E6C49AEC8CC7}" srcOrd="3" destOrd="0" presId="urn:microsoft.com/office/officeart/2005/8/layout/vList2"/>
    <dgm:cxn modelId="{518F8386-5B90-406C-BBD7-E308FFE205C8}" type="presParOf" srcId="{46B42582-40C2-4C35-847D-B32C6879DBAB}" destId="{D448256E-7DC0-4A0A-AEFD-76B0060A76A4}" srcOrd="4" destOrd="0" presId="urn:microsoft.com/office/officeart/2005/8/layout/vList2"/>
    <dgm:cxn modelId="{C303034E-652F-4C8B-94E7-0D898F243DB2}" type="presParOf" srcId="{46B42582-40C2-4C35-847D-B32C6879DBAB}" destId="{3BBDC745-1D22-41CE-8F9C-1B18CEDB0311}" srcOrd="5"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nchor="t"/>
        <a:lstStyle/>
        <a:p>
          <a:pPr rtl="0"/>
          <a:r>
            <a:rPr lang="en-US" sz="1500" dirty="0" smtClean="0"/>
            <a:t>Test completion</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nchor="t"/>
        <a:lstStyle/>
        <a:p>
          <a:pPr rtl="0"/>
          <a:r>
            <a:rPr lang="en-IN" sz="1200" dirty="0" smtClean="0"/>
            <a:t>Test completion activities collect data from completed test activities to consolidate experience, </a:t>
          </a:r>
          <a:r>
            <a:rPr lang="en-IN" sz="1200" dirty="0" err="1" smtClean="0"/>
            <a:t>testware</a:t>
          </a:r>
          <a:r>
            <a:rPr lang="en-IN" sz="1200" dirty="0" smtClean="0"/>
            <a:t>, and any other relevant information. Test completion activities occur at project milestones such as when a software system is released, a test project is completed (or cancelled), an Agile project iteration is finished, a test level is completed, or a maintenance release has been completed. Test completion includes the following major activities:</a:t>
          </a:r>
          <a:endParaRPr lang="en-US" sz="120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3BB5946C-9273-4D26-B35B-1C29BB58F4E8}">
      <dgm:prSet custT="1"/>
      <dgm:spPr/>
      <dgm:t>
        <a:bodyPr anchor="t"/>
        <a:lstStyle/>
        <a:p>
          <a:r>
            <a:rPr lang="en-IN" sz="1200" dirty="0" smtClean="0"/>
            <a:t> Checking whether all defect reports are closed, entering change requests or product backlog items for any defects that remain unresolved at the end of test execution</a:t>
          </a:r>
          <a:endParaRPr lang="en-US" sz="1200" dirty="0" smtClean="0"/>
        </a:p>
      </dgm:t>
    </dgm:pt>
    <dgm:pt modelId="{5AA8C050-CBA8-47AB-9691-9030E3990B04}" type="parTrans" cxnId="{6A8B1778-DE60-4218-9202-C204E97528F1}">
      <dgm:prSet/>
      <dgm:spPr/>
      <dgm:t>
        <a:bodyPr/>
        <a:lstStyle/>
        <a:p>
          <a:endParaRPr lang="en-US"/>
        </a:p>
      </dgm:t>
    </dgm:pt>
    <dgm:pt modelId="{9D6A95AE-BE0F-427F-8A14-923264E50146}" type="sibTrans" cxnId="{6A8B1778-DE60-4218-9202-C204E97528F1}">
      <dgm:prSet/>
      <dgm:spPr/>
      <dgm:t>
        <a:bodyPr/>
        <a:lstStyle/>
        <a:p>
          <a:endParaRPr lang="en-US"/>
        </a:p>
      </dgm:t>
    </dgm:pt>
    <dgm:pt modelId="{04CEFB5E-B344-47AD-8703-75AB69807516}">
      <dgm:prSet custT="1"/>
      <dgm:spPr/>
      <dgm:t>
        <a:bodyPr anchor="t"/>
        <a:lstStyle/>
        <a:p>
          <a:r>
            <a:rPr lang="en-IN" sz="1200" dirty="0" smtClean="0"/>
            <a:t> Creating a test summary report to be communicated to stakeholders</a:t>
          </a:r>
          <a:endParaRPr lang="en-US" sz="1200" dirty="0" smtClean="0"/>
        </a:p>
      </dgm:t>
    </dgm:pt>
    <dgm:pt modelId="{72F2395E-4CF6-438D-8E68-C28F1E924D1E}" type="parTrans" cxnId="{C8F2EDC9-778F-4E63-9228-BAB3385F94A0}">
      <dgm:prSet/>
      <dgm:spPr/>
      <dgm:t>
        <a:bodyPr/>
        <a:lstStyle/>
        <a:p>
          <a:endParaRPr lang="en-US"/>
        </a:p>
      </dgm:t>
    </dgm:pt>
    <dgm:pt modelId="{30ADD67B-DCD1-4DD9-9C7A-1BC55DE7B091}" type="sibTrans" cxnId="{C8F2EDC9-778F-4E63-9228-BAB3385F94A0}">
      <dgm:prSet/>
      <dgm:spPr/>
      <dgm:t>
        <a:bodyPr/>
        <a:lstStyle/>
        <a:p>
          <a:endParaRPr lang="en-US"/>
        </a:p>
      </dgm:t>
    </dgm:pt>
    <dgm:pt modelId="{5C2E623B-0BC9-4737-8A95-5F736937B048}">
      <dgm:prSet custT="1"/>
      <dgm:spPr/>
      <dgm:t>
        <a:bodyPr anchor="t"/>
        <a:lstStyle/>
        <a:p>
          <a:r>
            <a:rPr lang="en-IN" sz="1200" dirty="0" smtClean="0"/>
            <a:t> Finalizing and archiving the test environment, the test data, the test infrastructure, and other </a:t>
          </a:r>
          <a:r>
            <a:rPr lang="en-US" sz="1200" dirty="0" err="1" smtClean="0"/>
            <a:t>testware</a:t>
          </a:r>
          <a:r>
            <a:rPr lang="en-US" sz="1200" dirty="0" smtClean="0"/>
            <a:t> for later reuse</a:t>
          </a:r>
        </a:p>
      </dgm:t>
    </dgm:pt>
    <dgm:pt modelId="{D3DCCE76-ABA0-42CE-A071-3C545ACEE384}" type="parTrans" cxnId="{8C24062C-BB71-42B1-8D68-F75D0698043C}">
      <dgm:prSet/>
      <dgm:spPr/>
      <dgm:t>
        <a:bodyPr/>
        <a:lstStyle/>
        <a:p>
          <a:endParaRPr lang="en-US"/>
        </a:p>
      </dgm:t>
    </dgm:pt>
    <dgm:pt modelId="{3331FB60-C19D-442D-980E-F8C46FD50549}" type="sibTrans" cxnId="{8C24062C-BB71-42B1-8D68-F75D0698043C}">
      <dgm:prSet/>
      <dgm:spPr/>
      <dgm:t>
        <a:bodyPr/>
        <a:lstStyle/>
        <a:p>
          <a:endParaRPr lang="en-US"/>
        </a:p>
      </dgm:t>
    </dgm:pt>
    <dgm:pt modelId="{7136553B-214A-4682-A4FF-97FAA6795B42}">
      <dgm:prSet custT="1"/>
      <dgm:spPr/>
      <dgm:t>
        <a:bodyPr anchor="t"/>
        <a:lstStyle/>
        <a:p>
          <a:r>
            <a:rPr lang="en-IN" sz="1200" dirty="0" smtClean="0"/>
            <a:t> Handing over the testware to the maintenance teams, other project teams, and/or other stakeholders who could benefit from its use</a:t>
          </a:r>
          <a:endParaRPr lang="en-US" sz="1200" dirty="0" smtClean="0"/>
        </a:p>
      </dgm:t>
    </dgm:pt>
    <dgm:pt modelId="{2E8630E6-E215-4F53-BDFC-18DE1D59E991}" type="parTrans" cxnId="{246B0092-5896-4EF2-9EC7-33D4A993204D}">
      <dgm:prSet/>
      <dgm:spPr/>
      <dgm:t>
        <a:bodyPr/>
        <a:lstStyle/>
        <a:p>
          <a:endParaRPr lang="en-US"/>
        </a:p>
      </dgm:t>
    </dgm:pt>
    <dgm:pt modelId="{4169F05B-531A-4BC4-956D-BEDBD55EEDA3}" type="sibTrans" cxnId="{246B0092-5896-4EF2-9EC7-33D4A993204D}">
      <dgm:prSet/>
      <dgm:spPr/>
      <dgm:t>
        <a:bodyPr/>
        <a:lstStyle/>
        <a:p>
          <a:endParaRPr lang="en-US"/>
        </a:p>
      </dgm:t>
    </dgm:pt>
    <dgm:pt modelId="{68418AE7-325B-48E9-99CA-859B9955D42F}">
      <dgm:prSet custT="1"/>
      <dgm:spPr/>
      <dgm:t>
        <a:bodyPr anchor="t"/>
        <a:lstStyle/>
        <a:p>
          <a:r>
            <a:rPr lang="en-IN" sz="1200" dirty="0" smtClean="0"/>
            <a:t> Analyzing lessons learned from the completed test activities to determine changes needed for future iterations, releases, and projects</a:t>
          </a:r>
          <a:endParaRPr lang="en-US" sz="1200" dirty="0" smtClean="0"/>
        </a:p>
      </dgm:t>
    </dgm:pt>
    <dgm:pt modelId="{F6262129-F002-4C51-9433-8079A3126569}" type="parTrans" cxnId="{1DC2EB90-51F6-435A-B6C2-AA7499871EF2}">
      <dgm:prSet/>
      <dgm:spPr/>
      <dgm:t>
        <a:bodyPr/>
        <a:lstStyle/>
        <a:p>
          <a:endParaRPr lang="en-US"/>
        </a:p>
      </dgm:t>
    </dgm:pt>
    <dgm:pt modelId="{E15FAC21-DC13-44A9-B21B-BB06BE5A2816}" type="sibTrans" cxnId="{1DC2EB90-51F6-435A-B6C2-AA7499871EF2}">
      <dgm:prSet/>
      <dgm:spPr/>
      <dgm:t>
        <a:bodyPr/>
        <a:lstStyle/>
        <a:p>
          <a:endParaRPr lang="en-US"/>
        </a:p>
      </dgm:t>
    </dgm:pt>
    <dgm:pt modelId="{1B64E699-1B2B-42F3-B03F-271808D27FB3}">
      <dgm:prSet custT="1"/>
      <dgm:spPr/>
      <dgm:t>
        <a:bodyPr anchor="t"/>
        <a:lstStyle/>
        <a:p>
          <a:r>
            <a:rPr lang="en-IN" sz="1200" dirty="0" smtClean="0"/>
            <a:t> Using the information gathered to improve test process maturity</a:t>
          </a:r>
          <a:endParaRPr lang="en-US" sz="1200" dirty="0" smtClean="0"/>
        </a:p>
      </dgm:t>
    </dgm:pt>
    <dgm:pt modelId="{0F332ADA-C239-4C9B-A111-018EEDB1FE0A}" type="parTrans" cxnId="{D4B80F6A-B78B-426C-BDA6-85788D2B2215}">
      <dgm:prSet/>
      <dgm:spPr/>
      <dgm:t>
        <a:bodyPr/>
        <a:lstStyle/>
        <a:p>
          <a:endParaRPr lang="en-US"/>
        </a:p>
      </dgm:t>
    </dgm:pt>
    <dgm:pt modelId="{78A978F0-B3CC-472C-9063-43B446B0C13C}" type="sibTrans" cxnId="{D4B80F6A-B78B-426C-BDA6-85788D2B2215}">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1" custScaleY="31866" custLinFactNeighborY="-7937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1" custScaleY="113554" custLinFactNeighborY="-14626">
        <dgm:presLayoutVars>
          <dgm:bulletEnabled val="1"/>
        </dgm:presLayoutVars>
      </dgm:prSet>
      <dgm:spPr/>
      <dgm:t>
        <a:bodyPr/>
        <a:lstStyle/>
        <a:p>
          <a:endParaRPr lang="en-US"/>
        </a:p>
      </dgm:t>
    </dgm:pt>
  </dgm:ptLst>
  <dgm:cxnLst>
    <dgm:cxn modelId="{6A8B1778-DE60-4218-9202-C204E97528F1}" srcId="{78FF71EC-FDE8-466A-ABD7-3C33FB4E83D8}" destId="{3BB5946C-9273-4D26-B35B-1C29BB58F4E8}" srcOrd="1" destOrd="0" parTransId="{5AA8C050-CBA8-47AB-9691-9030E3990B04}" sibTransId="{9D6A95AE-BE0F-427F-8A14-923264E50146}"/>
    <dgm:cxn modelId="{41532259-7DA8-4D48-971F-BD39240DEC8B}" type="presOf" srcId="{04CEFB5E-B344-47AD-8703-75AB69807516}" destId="{58CABB7F-8C31-4E0B-8E9E-9ADB8EE9193E}" srcOrd="0" destOrd="2" presId="urn:microsoft.com/office/officeart/2005/8/layout/vList2"/>
    <dgm:cxn modelId="{8C24062C-BB71-42B1-8D68-F75D0698043C}" srcId="{78FF71EC-FDE8-466A-ABD7-3C33FB4E83D8}" destId="{5C2E623B-0BC9-4737-8A95-5F736937B048}" srcOrd="3" destOrd="0" parTransId="{D3DCCE76-ABA0-42CE-A071-3C545ACEE384}" sibTransId="{3331FB60-C19D-442D-980E-F8C46FD50549}"/>
    <dgm:cxn modelId="{C8F2EDC9-778F-4E63-9228-BAB3385F94A0}" srcId="{78FF71EC-FDE8-466A-ABD7-3C33FB4E83D8}" destId="{04CEFB5E-B344-47AD-8703-75AB69807516}" srcOrd="2" destOrd="0" parTransId="{72F2395E-4CF6-438D-8E68-C28F1E924D1E}" sibTransId="{30ADD67B-DCD1-4DD9-9C7A-1BC55DE7B091}"/>
    <dgm:cxn modelId="{81082CE2-BAED-434B-8210-8F307F3F77F5}" srcId="{78FF71EC-FDE8-466A-ABD7-3C33FB4E83D8}" destId="{BEB4622C-E081-4254-8801-05D13F66C103}" srcOrd="0" destOrd="0" parTransId="{180A08B0-FB80-4F90-AE71-988C01AD89E4}" sibTransId="{7FBB7A64-0510-483F-AE08-F532DF19C926}"/>
    <dgm:cxn modelId="{523918AD-18C4-4707-8D64-0BE52F7DA07E}" srcId="{63189FD3-8CAC-400E-9A4B-3A12CEDB9B99}" destId="{78FF71EC-FDE8-466A-ABD7-3C33FB4E83D8}" srcOrd="0" destOrd="0" parTransId="{342A249F-56E8-4415-84E5-09A4E8EE3F4D}" sibTransId="{25F1454F-E002-4B02-A3A7-EC1D9D958385}"/>
    <dgm:cxn modelId="{C69C7D39-857C-4CE1-A4C2-8203F39A0C5A}" type="presOf" srcId="{1B64E699-1B2B-42F3-B03F-271808D27FB3}" destId="{58CABB7F-8C31-4E0B-8E9E-9ADB8EE9193E}" srcOrd="0" destOrd="6" presId="urn:microsoft.com/office/officeart/2005/8/layout/vList2"/>
    <dgm:cxn modelId="{839809FB-98A2-4BDA-9C88-EB64EF13A3C6}" type="presOf" srcId="{7136553B-214A-4682-A4FF-97FAA6795B42}" destId="{58CABB7F-8C31-4E0B-8E9E-9ADB8EE9193E}" srcOrd="0" destOrd="4" presId="urn:microsoft.com/office/officeart/2005/8/layout/vList2"/>
    <dgm:cxn modelId="{FED3857A-F5CC-4657-846F-CDB914D9ED2D}" type="presOf" srcId="{63189FD3-8CAC-400E-9A4B-3A12CEDB9B99}" destId="{46B42582-40C2-4C35-847D-B32C6879DBAB}" srcOrd="0" destOrd="0" presId="urn:microsoft.com/office/officeart/2005/8/layout/vList2"/>
    <dgm:cxn modelId="{D4B80F6A-B78B-426C-BDA6-85788D2B2215}" srcId="{78FF71EC-FDE8-466A-ABD7-3C33FB4E83D8}" destId="{1B64E699-1B2B-42F3-B03F-271808D27FB3}" srcOrd="6" destOrd="0" parTransId="{0F332ADA-C239-4C9B-A111-018EEDB1FE0A}" sibTransId="{78A978F0-B3CC-472C-9063-43B446B0C13C}"/>
    <dgm:cxn modelId="{246B0092-5896-4EF2-9EC7-33D4A993204D}" srcId="{78FF71EC-FDE8-466A-ABD7-3C33FB4E83D8}" destId="{7136553B-214A-4682-A4FF-97FAA6795B42}" srcOrd="4" destOrd="0" parTransId="{2E8630E6-E215-4F53-BDFC-18DE1D59E991}" sibTransId="{4169F05B-531A-4BC4-956D-BEDBD55EEDA3}"/>
    <dgm:cxn modelId="{15B17732-77E5-48C9-B057-560A192E1588}" type="presOf" srcId="{BEB4622C-E081-4254-8801-05D13F66C103}" destId="{58CABB7F-8C31-4E0B-8E9E-9ADB8EE9193E}" srcOrd="0" destOrd="0" presId="urn:microsoft.com/office/officeart/2005/8/layout/vList2"/>
    <dgm:cxn modelId="{6EB1D425-C983-4088-BD37-70BE6E8E9413}" type="presOf" srcId="{78FF71EC-FDE8-466A-ABD7-3C33FB4E83D8}" destId="{A23E2C2E-C8BA-4225-8FFA-D6F210F0460F}" srcOrd="0" destOrd="0" presId="urn:microsoft.com/office/officeart/2005/8/layout/vList2"/>
    <dgm:cxn modelId="{65C1FB14-2A8A-46B2-891F-910C3D9543FC}" type="presOf" srcId="{68418AE7-325B-48E9-99CA-859B9955D42F}" destId="{58CABB7F-8C31-4E0B-8E9E-9ADB8EE9193E}" srcOrd="0" destOrd="5" presId="urn:microsoft.com/office/officeart/2005/8/layout/vList2"/>
    <dgm:cxn modelId="{94D47BA3-966C-449C-BDE4-790580C89C14}" type="presOf" srcId="{3BB5946C-9273-4D26-B35B-1C29BB58F4E8}" destId="{58CABB7F-8C31-4E0B-8E9E-9ADB8EE9193E}" srcOrd="0" destOrd="1" presId="urn:microsoft.com/office/officeart/2005/8/layout/vList2"/>
    <dgm:cxn modelId="{CD343710-B22C-482F-9AC3-4EBB0C0AC52E}" type="presOf" srcId="{5C2E623B-0BC9-4737-8A95-5F736937B048}" destId="{58CABB7F-8C31-4E0B-8E9E-9ADB8EE9193E}" srcOrd="0" destOrd="3" presId="urn:microsoft.com/office/officeart/2005/8/layout/vList2"/>
    <dgm:cxn modelId="{1DC2EB90-51F6-435A-B6C2-AA7499871EF2}" srcId="{78FF71EC-FDE8-466A-ABD7-3C33FB4E83D8}" destId="{68418AE7-325B-48E9-99CA-859B9955D42F}" srcOrd="5" destOrd="0" parTransId="{F6262129-F002-4C51-9433-8079A3126569}" sibTransId="{E15FAC21-DC13-44A9-B21B-BB06BE5A2816}"/>
    <dgm:cxn modelId="{37FA68DA-7E2F-483E-A9A0-481EC8240EA9}" type="presParOf" srcId="{46B42582-40C2-4C35-847D-B32C6879DBAB}" destId="{A23E2C2E-C8BA-4225-8FFA-D6F210F0460F}" srcOrd="0" destOrd="0" presId="urn:microsoft.com/office/officeart/2005/8/layout/vList2"/>
    <dgm:cxn modelId="{CC067D49-C7E9-46BB-8FC6-90C7F714E6F1}" type="presParOf" srcId="{46B42582-40C2-4C35-847D-B32C6879DBAB}" destId="{58CABB7F-8C31-4E0B-8E9E-9ADB8EE9193E}" srcOrd="1"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7C292185-5913-473A-AAEB-62C1C073755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lnSpc>
              <a:spcPct val="100000"/>
            </a:lnSpc>
          </a:pPr>
          <a:r>
            <a:rPr lang="en-IN" sz="2000" dirty="0" smtClean="0"/>
            <a:t>Some testing does involve the execution of the component or system being tested; such testing is called </a:t>
          </a:r>
          <a:r>
            <a:rPr lang="en-US" sz="2000" dirty="0" smtClean="0"/>
            <a:t>dynamic testing.</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smtClean="0"/>
            <a:t>Other testing does not involve the execution of the component or system being tested; such testing is called static testing.</a:t>
          </a:r>
          <a:endParaRPr lang="en-IN" sz="2000" dirty="0"/>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BD0BA55D-88BC-478E-BA29-24BCE35E2FCF}">
      <dgm:prSet custT="1"/>
      <dgm:spPr/>
      <dgm:t>
        <a:bodyPr/>
        <a:lstStyle/>
        <a:p>
          <a:pPr rtl="0"/>
          <a:r>
            <a:rPr lang="en-IN" sz="2000" dirty="0" smtClean="0"/>
            <a:t>Testing also includes reviewing work products such as </a:t>
          </a:r>
          <a:r>
            <a:rPr lang="en-US" sz="2000" dirty="0" smtClean="0"/>
            <a:t>requirements, user stories, and source code.</a:t>
          </a:r>
          <a:endParaRPr lang="en-IN" sz="2000" dirty="0"/>
        </a:p>
      </dgm:t>
    </dgm:pt>
    <dgm:pt modelId="{AB09056A-A425-4034-BB22-F24C508A53E7}" type="parTrans" cxnId="{536AF644-4A10-44F2-9A77-2D9ECFF5BA5E}">
      <dgm:prSet/>
      <dgm:spPr/>
      <dgm:t>
        <a:bodyPr/>
        <a:lstStyle/>
        <a:p>
          <a:endParaRPr lang="en-US" sz="2000"/>
        </a:p>
      </dgm:t>
    </dgm:pt>
    <dgm:pt modelId="{8E305F09-58F7-4DC8-8E41-023BCA7AED71}" type="sibTrans" cxnId="{536AF644-4A10-44F2-9A77-2D9ECFF5BA5E}">
      <dgm:prSet/>
      <dgm:spPr/>
      <dgm:t>
        <a:bodyPr/>
        <a:lstStyle/>
        <a:p>
          <a:endParaRPr lang="en-US" sz="2000"/>
        </a:p>
      </dgm:t>
    </dgm:pt>
    <dgm:pt modelId="{F54FDBB9-2272-4158-93BF-BA6203D01420}" type="pres">
      <dgm:prSet presAssocID="{7C292185-5913-473A-AAEB-62C1C073755F}" presName="linear" presStyleCnt="0">
        <dgm:presLayoutVars>
          <dgm:dir/>
          <dgm:animLvl val="lvl"/>
          <dgm:resizeHandles val="exact"/>
        </dgm:presLayoutVars>
      </dgm:prSet>
      <dgm:spPr/>
      <dgm:t>
        <a:bodyPr/>
        <a:lstStyle/>
        <a:p>
          <a:endParaRPr lang="en-US"/>
        </a:p>
      </dgm:t>
    </dgm:pt>
    <dgm:pt modelId="{9FB62BCB-5CD3-4DEA-8C44-6D4348424C6E}" type="pres">
      <dgm:prSet presAssocID="{6AC2B0ED-243B-4180-8511-F656088370A1}" presName="parentLin" presStyleCnt="0"/>
      <dgm:spPr/>
    </dgm:pt>
    <dgm:pt modelId="{1ED5BC4C-B3D4-4699-89C0-46233E258277}" type="pres">
      <dgm:prSet presAssocID="{6AC2B0ED-243B-4180-8511-F656088370A1}" presName="parentLeftMargin" presStyleLbl="node1" presStyleIdx="0" presStyleCnt="3"/>
      <dgm:spPr/>
      <dgm:t>
        <a:bodyPr/>
        <a:lstStyle/>
        <a:p>
          <a:endParaRPr lang="en-US"/>
        </a:p>
      </dgm:t>
    </dgm:pt>
    <dgm:pt modelId="{71212891-55AF-4DA0-A920-86BAE5C989D6}" type="pres">
      <dgm:prSet presAssocID="{6AC2B0ED-243B-4180-8511-F656088370A1}" presName="parentText" presStyleLbl="node1" presStyleIdx="0" presStyleCnt="3">
        <dgm:presLayoutVars>
          <dgm:chMax val="0"/>
          <dgm:bulletEnabled val="1"/>
        </dgm:presLayoutVars>
      </dgm:prSet>
      <dgm:spPr/>
      <dgm:t>
        <a:bodyPr/>
        <a:lstStyle/>
        <a:p>
          <a:endParaRPr lang="en-US"/>
        </a:p>
      </dgm:t>
    </dgm:pt>
    <dgm:pt modelId="{731AB985-16E1-489E-A38D-0DE86BCF96ED}" type="pres">
      <dgm:prSet presAssocID="{6AC2B0ED-243B-4180-8511-F656088370A1}" presName="negativeSpace" presStyleCnt="0"/>
      <dgm:spPr/>
    </dgm:pt>
    <dgm:pt modelId="{F1919FA1-C42E-4ED1-972D-C2CDA6D010D0}" type="pres">
      <dgm:prSet presAssocID="{6AC2B0ED-243B-4180-8511-F656088370A1}" presName="childText" presStyleLbl="conFgAcc1" presStyleIdx="0" presStyleCnt="3">
        <dgm:presLayoutVars>
          <dgm:bulletEnabled val="1"/>
        </dgm:presLayoutVars>
      </dgm:prSet>
      <dgm:spPr/>
    </dgm:pt>
    <dgm:pt modelId="{C8B52AE0-F146-4EB7-8EF2-E251C1C34CDF}" type="pres">
      <dgm:prSet presAssocID="{84E6D229-5C46-4F16-B3B9-E8CA8CA0F6A9}" presName="spaceBetweenRectangles" presStyleCnt="0"/>
      <dgm:spPr/>
    </dgm:pt>
    <dgm:pt modelId="{BA035296-97A4-4EEA-A9E5-DAA528DA9205}" type="pres">
      <dgm:prSet presAssocID="{3A9B3911-0C49-4143-B046-ABCEBCF57829}" presName="parentLin" presStyleCnt="0"/>
      <dgm:spPr/>
    </dgm:pt>
    <dgm:pt modelId="{2CA4F9C3-45A6-4C49-AE78-3E00C03132A8}" type="pres">
      <dgm:prSet presAssocID="{3A9B3911-0C49-4143-B046-ABCEBCF57829}" presName="parentLeftMargin" presStyleLbl="node1" presStyleIdx="0" presStyleCnt="3"/>
      <dgm:spPr/>
      <dgm:t>
        <a:bodyPr/>
        <a:lstStyle/>
        <a:p>
          <a:endParaRPr lang="en-US"/>
        </a:p>
      </dgm:t>
    </dgm:pt>
    <dgm:pt modelId="{CA7F51BD-746A-4FFD-AB96-CD64D87F061C}" type="pres">
      <dgm:prSet presAssocID="{3A9B3911-0C49-4143-B046-ABCEBCF57829}" presName="parentText" presStyleLbl="node1" presStyleIdx="1" presStyleCnt="3">
        <dgm:presLayoutVars>
          <dgm:chMax val="0"/>
          <dgm:bulletEnabled val="1"/>
        </dgm:presLayoutVars>
      </dgm:prSet>
      <dgm:spPr/>
      <dgm:t>
        <a:bodyPr/>
        <a:lstStyle/>
        <a:p>
          <a:endParaRPr lang="en-US"/>
        </a:p>
      </dgm:t>
    </dgm:pt>
    <dgm:pt modelId="{84284A74-8DF1-49B4-8B17-5999EB26D876}" type="pres">
      <dgm:prSet presAssocID="{3A9B3911-0C49-4143-B046-ABCEBCF57829}" presName="negativeSpace" presStyleCnt="0"/>
      <dgm:spPr/>
    </dgm:pt>
    <dgm:pt modelId="{ED2BC6DE-6261-44C8-86C4-8156F2912434}" type="pres">
      <dgm:prSet presAssocID="{3A9B3911-0C49-4143-B046-ABCEBCF57829}" presName="childText" presStyleLbl="conFgAcc1" presStyleIdx="1" presStyleCnt="3">
        <dgm:presLayoutVars>
          <dgm:bulletEnabled val="1"/>
        </dgm:presLayoutVars>
      </dgm:prSet>
      <dgm:spPr/>
    </dgm:pt>
    <dgm:pt modelId="{C2A91783-7ADF-43E8-BA62-74633DDB58E6}" type="pres">
      <dgm:prSet presAssocID="{ACB991FB-6278-41ED-997D-32691CAE3FA6}" presName="spaceBetweenRectangles" presStyleCnt="0"/>
      <dgm:spPr/>
    </dgm:pt>
    <dgm:pt modelId="{B9A9E57C-7E90-4D83-9DB0-041B29D334F6}" type="pres">
      <dgm:prSet presAssocID="{BD0BA55D-88BC-478E-BA29-24BCE35E2FCF}" presName="parentLin" presStyleCnt="0"/>
      <dgm:spPr/>
    </dgm:pt>
    <dgm:pt modelId="{A65AF92E-2F6C-419D-B0A3-E186B760DE35}" type="pres">
      <dgm:prSet presAssocID="{BD0BA55D-88BC-478E-BA29-24BCE35E2FCF}" presName="parentLeftMargin" presStyleLbl="node1" presStyleIdx="1" presStyleCnt="3"/>
      <dgm:spPr/>
      <dgm:t>
        <a:bodyPr/>
        <a:lstStyle/>
        <a:p>
          <a:endParaRPr lang="en-US"/>
        </a:p>
      </dgm:t>
    </dgm:pt>
    <dgm:pt modelId="{CD5EEE34-A45B-41AE-8582-1A2E2A7AD7C6}" type="pres">
      <dgm:prSet presAssocID="{BD0BA55D-88BC-478E-BA29-24BCE35E2FCF}" presName="parentText" presStyleLbl="node1" presStyleIdx="2" presStyleCnt="3">
        <dgm:presLayoutVars>
          <dgm:chMax val="0"/>
          <dgm:bulletEnabled val="1"/>
        </dgm:presLayoutVars>
      </dgm:prSet>
      <dgm:spPr/>
      <dgm:t>
        <a:bodyPr/>
        <a:lstStyle/>
        <a:p>
          <a:endParaRPr lang="en-US"/>
        </a:p>
      </dgm:t>
    </dgm:pt>
    <dgm:pt modelId="{D74DA180-F31B-41B0-8201-33AA23335320}" type="pres">
      <dgm:prSet presAssocID="{BD0BA55D-88BC-478E-BA29-24BCE35E2FCF}" presName="negativeSpace" presStyleCnt="0"/>
      <dgm:spPr/>
    </dgm:pt>
    <dgm:pt modelId="{C27AAA2F-005B-42A9-A99F-719FF8B2EE55}" type="pres">
      <dgm:prSet presAssocID="{BD0BA55D-88BC-478E-BA29-24BCE35E2FCF}" presName="childText" presStyleLbl="conFgAcc1" presStyleIdx="2" presStyleCnt="3">
        <dgm:presLayoutVars>
          <dgm:bulletEnabled val="1"/>
        </dgm:presLayoutVars>
      </dgm:prSet>
      <dgm:spPr/>
    </dgm:pt>
  </dgm:ptLst>
  <dgm:cxnLst>
    <dgm:cxn modelId="{D2662C30-E3BA-47D3-8AA1-BF15DA273995}" type="presOf" srcId="{7C292185-5913-473A-AAEB-62C1C073755F}" destId="{F54FDBB9-2272-4158-93BF-BA6203D01420}" srcOrd="0" destOrd="0" presId="urn:microsoft.com/office/officeart/2005/8/layout/list1"/>
    <dgm:cxn modelId="{025D37AA-01AE-4827-B837-32F0D59E511C}" type="presOf" srcId="{6AC2B0ED-243B-4180-8511-F656088370A1}" destId="{71212891-55AF-4DA0-A920-86BAE5C989D6}" srcOrd="1" destOrd="0" presId="urn:microsoft.com/office/officeart/2005/8/layout/list1"/>
    <dgm:cxn modelId="{4932673D-8245-4A02-8558-C28771E01F80}" srcId="{7C292185-5913-473A-AAEB-62C1C073755F}" destId="{3A9B3911-0C49-4143-B046-ABCEBCF57829}" srcOrd="1" destOrd="0" parTransId="{0CD20A0A-BFDF-4DC2-B0C6-56CF0FC4071B}" sibTransId="{ACB991FB-6278-41ED-997D-32691CAE3FA6}"/>
    <dgm:cxn modelId="{337BE1CF-1AE5-42DE-A4D6-612DF7B7BC64}" type="presOf" srcId="{BD0BA55D-88BC-478E-BA29-24BCE35E2FCF}" destId="{A65AF92E-2F6C-419D-B0A3-E186B760DE35}" srcOrd="0" destOrd="0" presId="urn:microsoft.com/office/officeart/2005/8/layout/list1"/>
    <dgm:cxn modelId="{09133BB0-CA38-4C9E-A0C8-19D2B58A6BD1}" type="presOf" srcId="{6AC2B0ED-243B-4180-8511-F656088370A1}" destId="{1ED5BC4C-B3D4-4699-89C0-46233E258277}" srcOrd="0" destOrd="0" presId="urn:microsoft.com/office/officeart/2005/8/layout/list1"/>
    <dgm:cxn modelId="{E1DED949-1A50-4524-AB60-34ED17DAAA0E}" type="presOf" srcId="{3A9B3911-0C49-4143-B046-ABCEBCF57829}" destId="{2CA4F9C3-45A6-4C49-AE78-3E00C03132A8}" srcOrd="0" destOrd="0" presId="urn:microsoft.com/office/officeart/2005/8/layout/list1"/>
    <dgm:cxn modelId="{F9F8E4B2-1668-4086-A181-F44A03529131}" srcId="{7C292185-5913-473A-AAEB-62C1C073755F}" destId="{6AC2B0ED-243B-4180-8511-F656088370A1}" srcOrd="0" destOrd="0" parTransId="{83D49A06-8EB9-4A51-959D-38799342947C}" sibTransId="{84E6D229-5C46-4F16-B3B9-E8CA8CA0F6A9}"/>
    <dgm:cxn modelId="{2844C879-A0C8-4D3A-B878-2841107A3DF1}" type="presOf" srcId="{3A9B3911-0C49-4143-B046-ABCEBCF57829}" destId="{CA7F51BD-746A-4FFD-AB96-CD64D87F061C}" srcOrd="1" destOrd="0" presId="urn:microsoft.com/office/officeart/2005/8/layout/list1"/>
    <dgm:cxn modelId="{D641B9EA-C031-4085-8282-9AC5BE93BB00}" type="presOf" srcId="{BD0BA55D-88BC-478E-BA29-24BCE35E2FCF}" destId="{CD5EEE34-A45B-41AE-8582-1A2E2A7AD7C6}" srcOrd="1" destOrd="0" presId="urn:microsoft.com/office/officeart/2005/8/layout/list1"/>
    <dgm:cxn modelId="{536AF644-4A10-44F2-9A77-2D9ECFF5BA5E}" srcId="{7C292185-5913-473A-AAEB-62C1C073755F}" destId="{BD0BA55D-88BC-478E-BA29-24BCE35E2FCF}" srcOrd="2" destOrd="0" parTransId="{AB09056A-A425-4034-BB22-F24C508A53E7}" sibTransId="{8E305F09-58F7-4DC8-8E41-023BCA7AED71}"/>
    <dgm:cxn modelId="{345765D5-8114-48E0-8A1B-8BC15B99F593}" type="presParOf" srcId="{F54FDBB9-2272-4158-93BF-BA6203D01420}" destId="{9FB62BCB-5CD3-4DEA-8C44-6D4348424C6E}" srcOrd="0" destOrd="0" presId="urn:microsoft.com/office/officeart/2005/8/layout/list1"/>
    <dgm:cxn modelId="{7451E857-C5BD-41C7-9B5A-3822B4D5814F}" type="presParOf" srcId="{9FB62BCB-5CD3-4DEA-8C44-6D4348424C6E}" destId="{1ED5BC4C-B3D4-4699-89C0-46233E258277}" srcOrd="0" destOrd="0" presId="urn:microsoft.com/office/officeart/2005/8/layout/list1"/>
    <dgm:cxn modelId="{5A897FE7-B1DE-4BC6-A2B8-7F6CBC4A8F52}" type="presParOf" srcId="{9FB62BCB-5CD3-4DEA-8C44-6D4348424C6E}" destId="{71212891-55AF-4DA0-A920-86BAE5C989D6}" srcOrd="1" destOrd="0" presId="urn:microsoft.com/office/officeart/2005/8/layout/list1"/>
    <dgm:cxn modelId="{A65A08BE-77BC-49EC-A5A5-63B8A1DF3713}" type="presParOf" srcId="{F54FDBB9-2272-4158-93BF-BA6203D01420}" destId="{731AB985-16E1-489E-A38D-0DE86BCF96ED}" srcOrd="1" destOrd="0" presId="urn:microsoft.com/office/officeart/2005/8/layout/list1"/>
    <dgm:cxn modelId="{5BBB1E5E-D451-4A87-861B-8C6A55D7D648}" type="presParOf" srcId="{F54FDBB9-2272-4158-93BF-BA6203D01420}" destId="{F1919FA1-C42E-4ED1-972D-C2CDA6D010D0}" srcOrd="2" destOrd="0" presId="urn:microsoft.com/office/officeart/2005/8/layout/list1"/>
    <dgm:cxn modelId="{8765ED75-6625-4839-B46A-D28EE04677F4}" type="presParOf" srcId="{F54FDBB9-2272-4158-93BF-BA6203D01420}" destId="{C8B52AE0-F146-4EB7-8EF2-E251C1C34CDF}" srcOrd="3" destOrd="0" presId="urn:microsoft.com/office/officeart/2005/8/layout/list1"/>
    <dgm:cxn modelId="{2A01FAC1-2B11-47D7-82FB-CED8309E7D77}" type="presParOf" srcId="{F54FDBB9-2272-4158-93BF-BA6203D01420}" destId="{BA035296-97A4-4EEA-A9E5-DAA528DA9205}" srcOrd="4" destOrd="0" presId="urn:microsoft.com/office/officeart/2005/8/layout/list1"/>
    <dgm:cxn modelId="{DC7D8DAB-994D-4DD0-A994-22FEA2F816EE}" type="presParOf" srcId="{BA035296-97A4-4EEA-A9E5-DAA528DA9205}" destId="{2CA4F9C3-45A6-4C49-AE78-3E00C03132A8}" srcOrd="0" destOrd="0" presId="urn:microsoft.com/office/officeart/2005/8/layout/list1"/>
    <dgm:cxn modelId="{68879A7E-E7AB-4D98-8024-34481678D630}" type="presParOf" srcId="{BA035296-97A4-4EEA-A9E5-DAA528DA9205}" destId="{CA7F51BD-746A-4FFD-AB96-CD64D87F061C}" srcOrd="1" destOrd="0" presId="urn:microsoft.com/office/officeart/2005/8/layout/list1"/>
    <dgm:cxn modelId="{65703D6D-4B72-4798-9DEB-7D9960CEED9A}" type="presParOf" srcId="{F54FDBB9-2272-4158-93BF-BA6203D01420}" destId="{84284A74-8DF1-49B4-8B17-5999EB26D876}" srcOrd="5" destOrd="0" presId="urn:microsoft.com/office/officeart/2005/8/layout/list1"/>
    <dgm:cxn modelId="{52D5D9FA-6EF3-49A0-BA48-BE84D0A1166F}" type="presParOf" srcId="{F54FDBB9-2272-4158-93BF-BA6203D01420}" destId="{ED2BC6DE-6261-44C8-86C4-8156F2912434}" srcOrd="6" destOrd="0" presId="urn:microsoft.com/office/officeart/2005/8/layout/list1"/>
    <dgm:cxn modelId="{7CD15316-3199-4048-9307-32C1890048DE}" type="presParOf" srcId="{F54FDBB9-2272-4158-93BF-BA6203D01420}" destId="{C2A91783-7ADF-43E8-BA62-74633DDB58E6}" srcOrd="7" destOrd="0" presId="urn:microsoft.com/office/officeart/2005/8/layout/list1"/>
    <dgm:cxn modelId="{29916930-8FCE-4287-8481-C7B4804992F4}" type="presParOf" srcId="{F54FDBB9-2272-4158-93BF-BA6203D01420}" destId="{B9A9E57C-7E90-4D83-9DB0-041B29D334F6}" srcOrd="8" destOrd="0" presId="urn:microsoft.com/office/officeart/2005/8/layout/list1"/>
    <dgm:cxn modelId="{2C84AE44-DB93-4445-A635-2D08D62BD74F}" type="presParOf" srcId="{B9A9E57C-7E90-4D83-9DB0-041B29D334F6}" destId="{A65AF92E-2F6C-419D-B0A3-E186B760DE35}" srcOrd="0" destOrd="0" presId="urn:microsoft.com/office/officeart/2005/8/layout/list1"/>
    <dgm:cxn modelId="{A7AA9A9B-62C5-4882-B552-8BFCBBA930BB}" type="presParOf" srcId="{B9A9E57C-7E90-4D83-9DB0-041B29D334F6}" destId="{CD5EEE34-A45B-41AE-8582-1A2E2A7AD7C6}" srcOrd="1" destOrd="0" presId="urn:microsoft.com/office/officeart/2005/8/layout/list1"/>
    <dgm:cxn modelId="{25D5F389-7E40-47B9-86E5-261AE2AFD057}" type="presParOf" srcId="{F54FDBB9-2272-4158-93BF-BA6203D01420}" destId="{D74DA180-F31B-41B0-8201-33AA23335320}" srcOrd="9" destOrd="0" presId="urn:microsoft.com/office/officeart/2005/8/layout/list1"/>
    <dgm:cxn modelId="{25344832-F356-40E1-BFCA-3F068D36B943}" type="presParOf" srcId="{F54FDBB9-2272-4158-93BF-BA6203D01420}" destId="{C27AAA2F-005B-42A9-A99F-719FF8B2EE55}"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7C292185-5913-473A-AAEB-62C1C073755F}"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Another common misperception of testing is that it focuses entirely on verification of requirements, user </a:t>
          </a:r>
          <a:r>
            <a:rPr lang="en-US" sz="2000" dirty="0" smtClean="0"/>
            <a:t>stories, or other specifications.</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smtClean="0"/>
            <a:t>While testing does involve checking whether the system meets specified requirements, it also involves validation, which is checking whether the system will meet user and other stakeholder needs in its operational environment(s).</a:t>
          </a:r>
          <a:endParaRPr lang="en-IN" sz="2000" dirty="0"/>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6059379F-76CC-46B4-A888-C0F470F23202}" type="pres">
      <dgm:prSet presAssocID="{7C292185-5913-473A-AAEB-62C1C073755F}" presName="Name0" presStyleCnt="0">
        <dgm:presLayoutVars>
          <dgm:dir/>
          <dgm:animLvl val="lvl"/>
          <dgm:resizeHandles val="exact"/>
        </dgm:presLayoutVars>
      </dgm:prSet>
      <dgm:spPr/>
      <dgm:t>
        <a:bodyPr/>
        <a:lstStyle/>
        <a:p>
          <a:endParaRPr lang="en-US"/>
        </a:p>
      </dgm:t>
    </dgm:pt>
    <dgm:pt modelId="{F4470B56-E82F-4F0A-A6F8-F62D313D4137}" type="pres">
      <dgm:prSet presAssocID="{3A9B3911-0C49-4143-B046-ABCEBCF57829}" presName="boxAndChildren" presStyleCnt="0"/>
      <dgm:spPr/>
    </dgm:pt>
    <dgm:pt modelId="{CE60CDE2-48B2-42A6-B0DD-7FFDCCCE6224}" type="pres">
      <dgm:prSet presAssocID="{3A9B3911-0C49-4143-B046-ABCEBCF57829}" presName="parentTextBox" presStyleLbl="node1" presStyleIdx="0" presStyleCnt="2"/>
      <dgm:spPr/>
      <dgm:t>
        <a:bodyPr/>
        <a:lstStyle/>
        <a:p>
          <a:endParaRPr lang="en-US"/>
        </a:p>
      </dgm:t>
    </dgm:pt>
    <dgm:pt modelId="{5136D096-28FC-495A-ADFA-646886D8ED14}" type="pres">
      <dgm:prSet presAssocID="{84E6D229-5C46-4F16-B3B9-E8CA8CA0F6A9}" presName="sp" presStyleCnt="0"/>
      <dgm:spPr/>
    </dgm:pt>
    <dgm:pt modelId="{B1984101-F752-4808-9416-261C98B26314}" type="pres">
      <dgm:prSet presAssocID="{6AC2B0ED-243B-4180-8511-F656088370A1}" presName="arrowAndChildren" presStyleCnt="0"/>
      <dgm:spPr/>
    </dgm:pt>
    <dgm:pt modelId="{1ADFC933-11E2-4A02-AC43-43941B887BFE}" type="pres">
      <dgm:prSet presAssocID="{6AC2B0ED-243B-4180-8511-F656088370A1}" presName="parentTextArrow" presStyleLbl="node1" presStyleIdx="1" presStyleCnt="2"/>
      <dgm:spPr/>
      <dgm:t>
        <a:bodyPr/>
        <a:lstStyle/>
        <a:p>
          <a:endParaRPr lang="en-US"/>
        </a:p>
      </dgm:t>
    </dgm:pt>
  </dgm:ptLst>
  <dgm:cxnLst>
    <dgm:cxn modelId="{7A034514-8B1A-46BA-A5C0-88E027C90AE3}" type="presOf" srcId="{7C292185-5913-473A-AAEB-62C1C073755F}" destId="{6059379F-76CC-46B4-A888-C0F470F23202}" srcOrd="0" destOrd="0" presId="urn:microsoft.com/office/officeart/2005/8/layout/process4"/>
    <dgm:cxn modelId="{4932673D-8245-4A02-8558-C28771E01F80}" srcId="{7C292185-5913-473A-AAEB-62C1C073755F}" destId="{3A9B3911-0C49-4143-B046-ABCEBCF57829}" srcOrd="1" destOrd="0" parTransId="{0CD20A0A-BFDF-4DC2-B0C6-56CF0FC4071B}" sibTransId="{ACB991FB-6278-41ED-997D-32691CAE3FA6}"/>
    <dgm:cxn modelId="{59661B70-1279-4A42-96F6-D85FE3ED4192}" type="presOf" srcId="{3A9B3911-0C49-4143-B046-ABCEBCF57829}" destId="{CE60CDE2-48B2-42A6-B0DD-7FFDCCCE6224}" srcOrd="0" destOrd="0" presId="urn:microsoft.com/office/officeart/2005/8/layout/process4"/>
    <dgm:cxn modelId="{F9F8E4B2-1668-4086-A181-F44A03529131}" srcId="{7C292185-5913-473A-AAEB-62C1C073755F}" destId="{6AC2B0ED-243B-4180-8511-F656088370A1}" srcOrd="0" destOrd="0" parTransId="{83D49A06-8EB9-4A51-959D-38799342947C}" sibTransId="{84E6D229-5C46-4F16-B3B9-E8CA8CA0F6A9}"/>
    <dgm:cxn modelId="{12DFE7D8-61E5-4282-A390-7FF46C1DEE30}" type="presOf" srcId="{6AC2B0ED-243B-4180-8511-F656088370A1}" destId="{1ADFC933-11E2-4A02-AC43-43941B887BFE}" srcOrd="0" destOrd="0" presId="urn:microsoft.com/office/officeart/2005/8/layout/process4"/>
    <dgm:cxn modelId="{646A4ACA-C534-4B27-899B-6316B7FCFDA0}" type="presParOf" srcId="{6059379F-76CC-46B4-A888-C0F470F23202}" destId="{F4470B56-E82F-4F0A-A6F8-F62D313D4137}" srcOrd="0" destOrd="0" presId="urn:microsoft.com/office/officeart/2005/8/layout/process4"/>
    <dgm:cxn modelId="{55878F03-DC49-4D28-9BC4-A183DF612EA8}" type="presParOf" srcId="{F4470B56-E82F-4F0A-A6F8-F62D313D4137}" destId="{CE60CDE2-48B2-42A6-B0DD-7FFDCCCE6224}" srcOrd="0" destOrd="0" presId="urn:microsoft.com/office/officeart/2005/8/layout/process4"/>
    <dgm:cxn modelId="{178163D2-68B2-496B-A4F1-D0C2D9013953}" type="presParOf" srcId="{6059379F-76CC-46B4-A888-C0F470F23202}" destId="{5136D096-28FC-495A-ADFA-646886D8ED14}" srcOrd="1" destOrd="0" presId="urn:microsoft.com/office/officeart/2005/8/layout/process4"/>
    <dgm:cxn modelId="{F6F83C97-F141-419A-8B98-6851CA242948}" type="presParOf" srcId="{6059379F-76CC-46B4-A888-C0F470F23202}" destId="{B1984101-F752-4808-9416-261C98B26314}" srcOrd="2" destOrd="0" presId="urn:microsoft.com/office/officeart/2005/8/layout/process4"/>
    <dgm:cxn modelId="{4498CF07-C2DF-4CEC-A060-75B1BE6DC8DD}" type="presParOf" srcId="{B1984101-F752-4808-9416-261C98B26314}" destId="{1ADFC933-11E2-4A02-AC43-43941B887BFE}" srcOrd="0" destOrd="0" presId="urn:microsoft.com/office/officeart/2005/8/layout/process4"/>
  </dgm:cxnLst>
  <dgm:bg/>
  <dgm:whole/>
</dgm:dataModel>
</file>

<file path=ppt/diagrams/data4.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To prevent defects by evaluate work products such as requirements, user stories, design, and </a:t>
          </a:r>
          <a:r>
            <a:rPr lang="en-US" sz="2000" dirty="0" smtClean="0"/>
            <a:t>code</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B5C81511-9246-4D24-B9A6-DF23B844E8DF}">
      <dgm:prSet custT="1"/>
      <dgm:spPr/>
      <dgm:t>
        <a:bodyPr/>
        <a:lstStyle/>
        <a:p>
          <a:r>
            <a:rPr lang="en-IN" sz="2000" dirty="0" smtClean="0"/>
            <a:t>To verify whether all specified requirements have been fulfilled</a:t>
          </a:r>
          <a:endParaRPr lang="en-US" sz="2000" dirty="0" smtClean="0"/>
        </a:p>
      </dgm:t>
    </dgm:pt>
    <dgm:pt modelId="{4E41D056-E121-4D9A-8B1B-831BB6BC1E9F}" type="parTrans" cxnId="{E278B868-2679-4487-AFBA-26ABAB4A3F43}">
      <dgm:prSet/>
      <dgm:spPr/>
      <dgm:t>
        <a:bodyPr/>
        <a:lstStyle/>
        <a:p>
          <a:endParaRPr lang="en-US"/>
        </a:p>
      </dgm:t>
    </dgm:pt>
    <dgm:pt modelId="{C0B3C437-397B-49E2-A37E-86095326C5BC}" type="sibTrans" cxnId="{E278B868-2679-4487-AFBA-26ABAB4A3F43}">
      <dgm:prSet/>
      <dgm:spPr/>
      <dgm:t>
        <a:bodyPr/>
        <a:lstStyle/>
        <a:p>
          <a:endParaRPr lang="en-US"/>
        </a:p>
      </dgm:t>
    </dgm:pt>
    <dgm:pt modelId="{D1EB767C-BA8D-4F8D-BFAC-1FA8C7BA746E}">
      <dgm:prSet custT="1"/>
      <dgm:spPr/>
      <dgm:t>
        <a:bodyPr/>
        <a:lstStyle/>
        <a:p>
          <a:r>
            <a:rPr lang="en-IN" sz="2000" dirty="0" smtClean="0"/>
            <a:t>To check whether the test object is complete and validate if it works as the users and other </a:t>
          </a:r>
          <a:r>
            <a:rPr lang="en-US" sz="2000" dirty="0" smtClean="0"/>
            <a:t>stakeholders expect</a:t>
          </a:r>
        </a:p>
      </dgm:t>
    </dgm:pt>
    <dgm:pt modelId="{B73FA317-E116-4BBE-AF38-8C337701924E}" type="parTrans" cxnId="{341826F1-C3C3-44E7-BE7F-3365BEFCF569}">
      <dgm:prSet/>
      <dgm:spPr/>
      <dgm:t>
        <a:bodyPr/>
        <a:lstStyle/>
        <a:p>
          <a:endParaRPr lang="en-US"/>
        </a:p>
      </dgm:t>
    </dgm:pt>
    <dgm:pt modelId="{B04B2693-60FA-41E5-9741-6040511A3CBD}" type="sibTrans" cxnId="{341826F1-C3C3-44E7-BE7F-3365BEFCF569}">
      <dgm:prSet/>
      <dgm:spPr/>
      <dgm:t>
        <a:bodyPr/>
        <a:lstStyle/>
        <a:p>
          <a:endParaRPr lang="en-US"/>
        </a:p>
      </dgm:t>
    </dgm:pt>
    <dgm:pt modelId="{23D7A550-20A1-4709-B939-FEFA467F08D9}">
      <dgm:prSet custT="1"/>
      <dgm:spPr/>
      <dgm:t>
        <a:bodyPr/>
        <a:lstStyle/>
        <a:p>
          <a:r>
            <a:rPr lang="en-IN" sz="2000" dirty="0" smtClean="0"/>
            <a:t>To build confidence in the level of quality of the test object</a:t>
          </a:r>
          <a:endParaRPr lang="en-US" sz="2000" dirty="0" smtClean="0"/>
        </a:p>
      </dgm:t>
    </dgm:pt>
    <dgm:pt modelId="{AE93A0BF-BA55-469E-B6C6-54F82616BA6D}" type="parTrans" cxnId="{C9FEEE81-4EB5-4179-9A6C-1722E74F6C3E}">
      <dgm:prSet/>
      <dgm:spPr/>
      <dgm:t>
        <a:bodyPr/>
        <a:lstStyle/>
        <a:p>
          <a:endParaRPr lang="en-US"/>
        </a:p>
      </dgm:t>
    </dgm:pt>
    <dgm:pt modelId="{DD02B22F-715B-4E52-B480-8C7A8BE29D6D}" type="sibTrans" cxnId="{C9FEEE81-4EB5-4179-9A6C-1722E74F6C3E}">
      <dgm:prSet/>
      <dgm:spPr/>
      <dgm:t>
        <a:bodyPr/>
        <a:lstStyle/>
        <a:p>
          <a:endParaRPr lang="en-US"/>
        </a:p>
      </dgm:t>
    </dgm:pt>
    <dgm:pt modelId="{7BD008E7-8EB0-437A-901E-1804DCD3B0C5}">
      <dgm:prSet custT="1"/>
      <dgm:spPr/>
      <dgm:t>
        <a:bodyPr/>
        <a:lstStyle/>
        <a:p>
          <a:r>
            <a:rPr lang="en-IN" sz="2000" dirty="0" smtClean="0"/>
            <a:t>To find defects and failures thus reduce the level of risk of inadequate software quality</a:t>
          </a:r>
          <a:endParaRPr lang="en-US" sz="2000" dirty="0" smtClean="0"/>
        </a:p>
      </dgm:t>
    </dgm:pt>
    <dgm:pt modelId="{D63AB0F6-DF63-42B7-B044-170DEBBD26F1}" type="parTrans" cxnId="{23590E98-1739-4CA3-A7C9-E590FBD7A2AB}">
      <dgm:prSet/>
      <dgm:spPr/>
      <dgm:t>
        <a:bodyPr/>
        <a:lstStyle/>
        <a:p>
          <a:endParaRPr lang="en-US"/>
        </a:p>
      </dgm:t>
    </dgm:pt>
    <dgm:pt modelId="{78B007C0-1BDE-47A0-A2EE-C1CF0BA4485A}" type="sibTrans" cxnId="{23590E98-1739-4CA3-A7C9-E590FBD7A2AB}">
      <dgm:prSet/>
      <dgm:spPr/>
      <dgm:t>
        <a:bodyPr/>
        <a:lstStyle/>
        <a:p>
          <a:endParaRPr lang="en-US"/>
        </a:p>
      </dgm:t>
    </dgm:pt>
    <dgm:pt modelId="{F5E54975-4FE2-4B99-9600-97CACD49A1B8}">
      <dgm:prSet custT="1"/>
      <dgm:spPr/>
      <dgm:t>
        <a:bodyPr/>
        <a:lstStyle/>
        <a:p>
          <a:r>
            <a:rPr lang="en-IN" sz="2000" dirty="0" smtClean="0"/>
            <a:t>To provide sufficient information to stakeholders to allow them to make informed decisions, especially regarding the level of quality of the test object</a:t>
          </a:r>
          <a:endParaRPr lang="en-US" sz="2000" dirty="0" smtClean="0"/>
        </a:p>
      </dgm:t>
    </dgm:pt>
    <dgm:pt modelId="{122DFF13-4ED7-4ABA-ABCE-BCCE724EE09E}" type="parTrans" cxnId="{EEEF64B9-5A89-4D16-AAC5-CB3FCA50041C}">
      <dgm:prSet/>
      <dgm:spPr/>
      <dgm:t>
        <a:bodyPr/>
        <a:lstStyle/>
        <a:p>
          <a:endParaRPr lang="en-US"/>
        </a:p>
      </dgm:t>
    </dgm:pt>
    <dgm:pt modelId="{F04A47CD-33F2-4C1D-9325-9D148BD023D5}" type="sibTrans" cxnId="{EEEF64B9-5A89-4D16-AAC5-CB3FCA50041C}">
      <dgm:prSet/>
      <dgm:spPr/>
      <dgm:t>
        <a:bodyPr/>
        <a:lstStyle/>
        <a:p>
          <a:endParaRPr lang="en-US"/>
        </a:p>
      </dgm:t>
    </dgm:pt>
    <dgm:pt modelId="{F746AC15-BE5F-4F69-B91D-84C3DAF3BC1C}">
      <dgm:prSet custT="1"/>
      <dgm:spPr/>
      <dgm:t>
        <a:bodyPr/>
        <a:lstStyle/>
        <a:p>
          <a:r>
            <a:rPr lang="en-IN" sz="2000" dirty="0" smtClean="0"/>
            <a:t>To comply with contractual, legal, or regulatory requirements or standards, and/or to verify the test object’s compliance with such requirements or standards</a:t>
          </a:r>
          <a:endParaRPr lang="en-US" sz="2000" dirty="0" smtClean="0"/>
        </a:p>
      </dgm:t>
    </dgm:pt>
    <dgm:pt modelId="{D209C2DC-5C6D-472C-92D8-C92195FB6AAB}" type="parTrans" cxnId="{13B34B8C-2C85-460D-A0DD-918222C937FD}">
      <dgm:prSet/>
      <dgm:spPr/>
      <dgm:t>
        <a:bodyPr/>
        <a:lstStyle/>
        <a:p>
          <a:endParaRPr lang="en-US"/>
        </a:p>
      </dgm:t>
    </dgm:pt>
    <dgm:pt modelId="{DF62C88F-E873-47F2-B3E0-A5D948F63854}" type="sibTrans" cxnId="{13B34B8C-2C85-460D-A0DD-918222C937FD}">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7">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D3DBF271-7476-4F80-84A2-BDFC0325A341}" type="pres">
      <dgm:prSet presAssocID="{B5C81511-9246-4D24-B9A6-DF23B844E8DF}" presName="parentText" presStyleLbl="node1" presStyleIdx="1" presStyleCnt="7">
        <dgm:presLayoutVars>
          <dgm:chMax val="0"/>
          <dgm:bulletEnabled val="1"/>
        </dgm:presLayoutVars>
      </dgm:prSet>
      <dgm:spPr/>
      <dgm:t>
        <a:bodyPr/>
        <a:lstStyle/>
        <a:p>
          <a:endParaRPr lang="en-US"/>
        </a:p>
      </dgm:t>
    </dgm:pt>
    <dgm:pt modelId="{FEAEA049-FDDE-4CF8-BA59-AB1F5BE15DD9}" type="pres">
      <dgm:prSet presAssocID="{C0B3C437-397B-49E2-A37E-86095326C5BC}" presName="spacer" presStyleCnt="0"/>
      <dgm:spPr/>
    </dgm:pt>
    <dgm:pt modelId="{16615F61-442B-4CC8-AD69-26C48443B850}" type="pres">
      <dgm:prSet presAssocID="{D1EB767C-BA8D-4F8D-BFAC-1FA8C7BA746E}" presName="parentText" presStyleLbl="node1" presStyleIdx="2" presStyleCnt="7">
        <dgm:presLayoutVars>
          <dgm:chMax val="0"/>
          <dgm:bulletEnabled val="1"/>
        </dgm:presLayoutVars>
      </dgm:prSet>
      <dgm:spPr/>
      <dgm:t>
        <a:bodyPr/>
        <a:lstStyle/>
        <a:p>
          <a:endParaRPr lang="en-US"/>
        </a:p>
      </dgm:t>
    </dgm:pt>
    <dgm:pt modelId="{98FFF986-5408-4833-8A48-5E85AA2B73B3}" type="pres">
      <dgm:prSet presAssocID="{B04B2693-60FA-41E5-9741-6040511A3CBD}" presName="spacer" presStyleCnt="0"/>
      <dgm:spPr/>
    </dgm:pt>
    <dgm:pt modelId="{04010F4A-DE06-44DC-9522-CC6B5F67F680}" type="pres">
      <dgm:prSet presAssocID="{23D7A550-20A1-4709-B939-FEFA467F08D9}" presName="parentText" presStyleLbl="node1" presStyleIdx="3" presStyleCnt="7">
        <dgm:presLayoutVars>
          <dgm:chMax val="0"/>
          <dgm:bulletEnabled val="1"/>
        </dgm:presLayoutVars>
      </dgm:prSet>
      <dgm:spPr/>
      <dgm:t>
        <a:bodyPr/>
        <a:lstStyle/>
        <a:p>
          <a:endParaRPr lang="en-US"/>
        </a:p>
      </dgm:t>
    </dgm:pt>
    <dgm:pt modelId="{4E90C6EC-35B3-46B8-9147-A46B0F35803E}" type="pres">
      <dgm:prSet presAssocID="{DD02B22F-715B-4E52-B480-8C7A8BE29D6D}" presName="spacer" presStyleCnt="0"/>
      <dgm:spPr/>
    </dgm:pt>
    <dgm:pt modelId="{34CA53CD-DE7B-4E47-935A-CBE5184B0441}" type="pres">
      <dgm:prSet presAssocID="{7BD008E7-8EB0-437A-901E-1804DCD3B0C5}" presName="parentText" presStyleLbl="node1" presStyleIdx="4" presStyleCnt="7">
        <dgm:presLayoutVars>
          <dgm:chMax val="0"/>
          <dgm:bulletEnabled val="1"/>
        </dgm:presLayoutVars>
      </dgm:prSet>
      <dgm:spPr/>
      <dgm:t>
        <a:bodyPr/>
        <a:lstStyle/>
        <a:p>
          <a:endParaRPr lang="en-US"/>
        </a:p>
      </dgm:t>
    </dgm:pt>
    <dgm:pt modelId="{BBAB828D-2B55-47DE-A2F1-9BA3F4FDFDA2}" type="pres">
      <dgm:prSet presAssocID="{78B007C0-1BDE-47A0-A2EE-C1CF0BA4485A}" presName="spacer" presStyleCnt="0"/>
      <dgm:spPr/>
    </dgm:pt>
    <dgm:pt modelId="{C5511193-45C6-4DF1-9149-7A59FAF4559B}" type="pres">
      <dgm:prSet presAssocID="{F5E54975-4FE2-4B99-9600-97CACD49A1B8}" presName="parentText" presStyleLbl="node1" presStyleIdx="5" presStyleCnt="7">
        <dgm:presLayoutVars>
          <dgm:chMax val="0"/>
          <dgm:bulletEnabled val="1"/>
        </dgm:presLayoutVars>
      </dgm:prSet>
      <dgm:spPr/>
      <dgm:t>
        <a:bodyPr/>
        <a:lstStyle/>
        <a:p>
          <a:endParaRPr lang="en-US"/>
        </a:p>
      </dgm:t>
    </dgm:pt>
    <dgm:pt modelId="{01E4D4B3-519C-4734-B2F4-37A1568E6016}" type="pres">
      <dgm:prSet presAssocID="{F04A47CD-33F2-4C1D-9325-9D148BD023D5}" presName="spacer" presStyleCnt="0"/>
      <dgm:spPr/>
    </dgm:pt>
    <dgm:pt modelId="{EAAFD3A3-FF14-4A7E-A168-6917021020C9}" type="pres">
      <dgm:prSet presAssocID="{F746AC15-BE5F-4F69-B91D-84C3DAF3BC1C}" presName="parentText" presStyleLbl="node1" presStyleIdx="6" presStyleCnt="7">
        <dgm:presLayoutVars>
          <dgm:chMax val="0"/>
          <dgm:bulletEnabled val="1"/>
        </dgm:presLayoutVars>
      </dgm:prSet>
      <dgm:spPr/>
      <dgm:t>
        <a:bodyPr/>
        <a:lstStyle/>
        <a:p>
          <a:endParaRPr lang="en-US"/>
        </a:p>
      </dgm:t>
    </dgm:pt>
  </dgm:ptLst>
  <dgm:cxnLst>
    <dgm:cxn modelId="{F9F8E4B2-1668-4086-A181-F44A03529131}" srcId="{7C292185-5913-473A-AAEB-62C1C073755F}" destId="{6AC2B0ED-243B-4180-8511-F656088370A1}" srcOrd="0" destOrd="0" parTransId="{83D49A06-8EB9-4A51-959D-38799342947C}" sibTransId="{84E6D229-5C46-4F16-B3B9-E8CA8CA0F6A9}"/>
    <dgm:cxn modelId="{C9FEEE81-4EB5-4179-9A6C-1722E74F6C3E}" srcId="{7C292185-5913-473A-AAEB-62C1C073755F}" destId="{23D7A550-20A1-4709-B939-FEFA467F08D9}" srcOrd="3" destOrd="0" parTransId="{AE93A0BF-BA55-469E-B6C6-54F82616BA6D}" sibTransId="{DD02B22F-715B-4E52-B480-8C7A8BE29D6D}"/>
    <dgm:cxn modelId="{E278B868-2679-4487-AFBA-26ABAB4A3F43}" srcId="{7C292185-5913-473A-AAEB-62C1C073755F}" destId="{B5C81511-9246-4D24-B9A6-DF23B844E8DF}" srcOrd="1" destOrd="0" parTransId="{4E41D056-E121-4D9A-8B1B-831BB6BC1E9F}" sibTransId="{C0B3C437-397B-49E2-A37E-86095326C5BC}"/>
    <dgm:cxn modelId="{C1105067-FC2B-4CBF-AC73-A1B4D0809F0E}" type="presOf" srcId="{B5C81511-9246-4D24-B9A6-DF23B844E8DF}" destId="{D3DBF271-7476-4F80-84A2-BDFC0325A341}" srcOrd="0" destOrd="0" presId="urn:microsoft.com/office/officeart/2005/8/layout/vList2"/>
    <dgm:cxn modelId="{1D2E8E0B-010C-4F5B-9C85-F41D0009C6AA}" type="presOf" srcId="{F5E54975-4FE2-4B99-9600-97CACD49A1B8}" destId="{C5511193-45C6-4DF1-9149-7A59FAF4559B}" srcOrd="0" destOrd="0" presId="urn:microsoft.com/office/officeart/2005/8/layout/vList2"/>
    <dgm:cxn modelId="{25E504E1-79B7-4CE3-9DA0-63A5641A31C5}" type="presOf" srcId="{7BD008E7-8EB0-437A-901E-1804DCD3B0C5}" destId="{34CA53CD-DE7B-4E47-935A-CBE5184B0441}" srcOrd="0" destOrd="0" presId="urn:microsoft.com/office/officeart/2005/8/layout/vList2"/>
    <dgm:cxn modelId="{3BFDCC1E-00FC-42E8-8D6A-2E0652D49634}" type="presOf" srcId="{7C292185-5913-473A-AAEB-62C1C073755F}" destId="{3B9E4249-9477-484B-9CC1-88561D0EBD4F}" srcOrd="0" destOrd="0" presId="urn:microsoft.com/office/officeart/2005/8/layout/vList2"/>
    <dgm:cxn modelId="{40C82522-7314-4761-98E8-BDD019E9C363}" type="presOf" srcId="{D1EB767C-BA8D-4F8D-BFAC-1FA8C7BA746E}" destId="{16615F61-442B-4CC8-AD69-26C48443B850}" srcOrd="0" destOrd="0" presId="urn:microsoft.com/office/officeart/2005/8/layout/vList2"/>
    <dgm:cxn modelId="{A035412E-B267-4061-A163-B62166E4FBF5}" type="presOf" srcId="{23D7A550-20A1-4709-B939-FEFA467F08D9}" destId="{04010F4A-DE06-44DC-9522-CC6B5F67F680}" srcOrd="0" destOrd="0" presId="urn:microsoft.com/office/officeart/2005/8/layout/vList2"/>
    <dgm:cxn modelId="{EEEF64B9-5A89-4D16-AAC5-CB3FCA50041C}" srcId="{7C292185-5913-473A-AAEB-62C1C073755F}" destId="{F5E54975-4FE2-4B99-9600-97CACD49A1B8}" srcOrd="5" destOrd="0" parTransId="{122DFF13-4ED7-4ABA-ABCE-BCCE724EE09E}" sibTransId="{F04A47CD-33F2-4C1D-9325-9D148BD023D5}"/>
    <dgm:cxn modelId="{13B34B8C-2C85-460D-A0DD-918222C937FD}" srcId="{7C292185-5913-473A-AAEB-62C1C073755F}" destId="{F746AC15-BE5F-4F69-B91D-84C3DAF3BC1C}" srcOrd="6" destOrd="0" parTransId="{D209C2DC-5C6D-472C-92D8-C92195FB6AAB}" sibTransId="{DF62C88F-E873-47F2-B3E0-A5D948F63854}"/>
    <dgm:cxn modelId="{23590E98-1739-4CA3-A7C9-E590FBD7A2AB}" srcId="{7C292185-5913-473A-AAEB-62C1C073755F}" destId="{7BD008E7-8EB0-437A-901E-1804DCD3B0C5}" srcOrd="4" destOrd="0" parTransId="{D63AB0F6-DF63-42B7-B044-170DEBBD26F1}" sibTransId="{78B007C0-1BDE-47A0-A2EE-C1CF0BA4485A}"/>
    <dgm:cxn modelId="{01BF0327-6F15-4C5F-8D73-7DFB7500EF4E}" type="presOf" srcId="{6AC2B0ED-243B-4180-8511-F656088370A1}" destId="{EE1C997A-AB8E-46AC-9CC4-66C1898F49A8}" srcOrd="0" destOrd="0" presId="urn:microsoft.com/office/officeart/2005/8/layout/vList2"/>
    <dgm:cxn modelId="{58E82733-6744-4CF6-B453-46602B833F7E}" type="presOf" srcId="{F746AC15-BE5F-4F69-B91D-84C3DAF3BC1C}" destId="{EAAFD3A3-FF14-4A7E-A168-6917021020C9}" srcOrd="0" destOrd="0" presId="urn:microsoft.com/office/officeart/2005/8/layout/vList2"/>
    <dgm:cxn modelId="{341826F1-C3C3-44E7-BE7F-3365BEFCF569}" srcId="{7C292185-5913-473A-AAEB-62C1C073755F}" destId="{D1EB767C-BA8D-4F8D-BFAC-1FA8C7BA746E}" srcOrd="2" destOrd="0" parTransId="{B73FA317-E116-4BBE-AF38-8C337701924E}" sibTransId="{B04B2693-60FA-41E5-9741-6040511A3CBD}"/>
    <dgm:cxn modelId="{BB062A52-8479-4F7D-B916-9A554872D106}" type="presParOf" srcId="{3B9E4249-9477-484B-9CC1-88561D0EBD4F}" destId="{EE1C997A-AB8E-46AC-9CC4-66C1898F49A8}" srcOrd="0" destOrd="0" presId="urn:microsoft.com/office/officeart/2005/8/layout/vList2"/>
    <dgm:cxn modelId="{53F3871A-299A-4C74-AFBF-937299F23C56}" type="presParOf" srcId="{3B9E4249-9477-484B-9CC1-88561D0EBD4F}" destId="{38B5D7CC-EF93-422C-A8C3-BA9889848567}" srcOrd="1" destOrd="0" presId="urn:microsoft.com/office/officeart/2005/8/layout/vList2"/>
    <dgm:cxn modelId="{E7243252-ABA6-4B8F-8B0D-E840E27A5204}" type="presParOf" srcId="{3B9E4249-9477-484B-9CC1-88561D0EBD4F}" destId="{D3DBF271-7476-4F80-84A2-BDFC0325A341}" srcOrd="2" destOrd="0" presId="urn:microsoft.com/office/officeart/2005/8/layout/vList2"/>
    <dgm:cxn modelId="{CBF74F8D-9280-4010-BFAC-55180B0DDD6D}" type="presParOf" srcId="{3B9E4249-9477-484B-9CC1-88561D0EBD4F}" destId="{FEAEA049-FDDE-4CF8-BA59-AB1F5BE15DD9}" srcOrd="3" destOrd="0" presId="urn:microsoft.com/office/officeart/2005/8/layout/vList2"/>
    <dgm:cxn modelId="{6F80242D-DC85-4DBF-8139-EF4BD62A37B1}" type="presParOf" srcId="{3B9E4249-9477-484B-9CC1-88561D0EBD4F}" destId="{16615F61-442B-4CC8-AD69-26C48443B850}" srcOrd="4" destOrd="0" presId="urn:microsoft.com/office/officeart/2005/8/layout/vList2"/>
    <dgm:cxn modelId="{EB655CDE-A04A-4A99-8E53-1BC0B0E97C17}" type="presParOf" srcId="{3B9E4249-9477-484B-9CC1-88561D0EBD4F}" destId="{98FFF986-5408-4833-8A48-5E85AA2B73B3}" srcOrd="5" destOrd="0" presId="urn:microsoft.com/office/officeart/2005/8/layout/vList2"/>
    <dgm:cxn modelId="{EF7019A6-C479-47F8-BA56-72855CE085B7}" type="presParOf" srcId="{3B9E4249-9477-484B-9CC1-88561D0EBD4F}" destId="{04010F4A-DE06-44DC-9522-CC6B5F67F680}" srcOrd="6" destOrd="0" presId="urn:microsoft.com/office/officeart/2005/8/layout/vList2"/>
    <dgm:cxn modelId="{824B4F12-1364-4107-B4A8-7E2D794E2346}" type="presParOf" srcId="{3B9E4249-9477-484B-9CC1-88561D0EBD4F}" destId="{4E90C6EC-35B3-46B8-9147-A46B0F35803E}" srcOrd="7" destOrd="0" presId="urn:microsoft.com/office/officeart/2005/8/layout/vList2"/>
    <dgm:cxn modelId="{141A69E4-CD60-41F1-B4CF-70488EFC67B7}" type="presParOf" srcId="{3B9E4249-9477-484B-9CC1-88561D0EBD4F}" destId="{34CA53CD-DE7B-4E47-935A-CBE5184B0441}" srcOrd="8" destOrd="0" presId="urn:microsoft.com/office/officeart/2005/8/layout/vList2"/>
    <dgm:cxn modelId="{1288B2A9-A7CA-45B4-92DA-90B7AFE0428E}" type="presParOf" srcId="{3B9E4249-9477-484B-9CC1-88561D0EBD4F}" destId="{BBAB828D-2B55-47DE-A2F1-9BA3F4FDFDA2}" srcOrd="9" destOrd="0" presId="urn:microsoft.com/office/officeart/2005/8/layout/vList2"/>
    <dgm:cxn modelId="{DC3BD332-A505-4A28-9A55-7F9EB6BF99F7}" type="presParOf" srcId="{3B9E4249-9477-484B-9CC1-88561D0EBD4F}" destId="{C5511193-45C6-4DF1-9149-7A59FAF4559B}" srcOrd="10" destOrd="0" presId="urn:microsoft.com/office/officeart/2005/8/layout/vList2"/>
    <dgm:cxn modelId="{FEA03F26-A54B-4034-8487-9047816B57BE}" type="presParOf" srcId="{3B9E4249-9477-484B-9CC1-88561D0EBD4F}" destId="{01E4D4B3-519C-4734-B2F4-37A1568E6016}" srcOrd="11" destOrd="0" presId="urn:microsoft.com/office/officeart/2005/8/layout/vList2"/>
    <dgm:cxn modelId="{80A89D9F-D032-455B-878D-98501CDE8784}" type="presParOf" srcId="{3B9E4249-9477-484B-9CC1-88561D0EBD4F}" destId="{EAAFD3A3-FF14-4A7E-A168-6917021020C9}" srcOrd="12"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During component testing, one objective may be to find as many failures as possible so that the underlying defects are identified and fixed early. Another objective may be to increase code coverage of the component tests.</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C7B51432-3195-4CA4-84EA-886E1E3533D3}">
      <dgm:prSet custT="1"/>
      <dgm:spPr/>
      <dgm:t>
        <a:bodyPr/>
        <a:lstStyle/>
        <a:p>
          <a:r>
            <a:rPr lang="en-IN" sz="2000" dirty="0" smtClean="0"/>
            <a:t>During acceptance testing, one objective may be to confirm that the system works as expected and satisfies requirements. </a:t>
          </a:r>
          <a:endParaRPr lang="en-US" sz="2000" dirty="0" smtClean="0"/>
        </a:p>
      </dgm:t>
    </dgm:pt>
    <dgm:pt modelId="{0F6258D9-C77A-4FDE-BD74-A8ED8832D40F}" type="parTrans" cxnId="{B140E9FE-F450-44EA-B1A3-AFDB7D9798FF}">
      <dgm:prSet/>
      <dgm:spPr/>
      <dgm:t>
        <a:bodyPr/>
        <a:lstStyle/>
        <a:p>
          <a:endParaRPr lang="en-US"/>
        </a:p>
      </dgm:t>
    </dgm:pt>
    <dgm:pt modelId="{3D20CABE-E6FB-4C66-BA58-D0EE370822B9}" type="sibTrans" cxnId="{B140E9FE-F450-44EA-B1A3-AFDB7D9798FF}">
      <dgm:prSet/>
      <dgm:spPr/>
      <dgm:t>
        <a:bodyPr/>
        <a:lstStyle/>
        <a:p>
          <a:endParaRPr lang="en-US"/>
        </a:p>
      </dgm:t>
    </dgm:pt>
    <dgm:pt modelId="{14F71B83-65E8-4372-BEA9-708E868E5035}">
      <dgm:prSet custT="1"/>
      <dgm:spPr/>
      <dgm:t>
        <a:bodyPr/>
        <a:lstStyle/>
        <a:p>
          <a:r>
            <a:rPr lang="en-IN" sz="2000" dirty="0" smtClean="0"/>
            <a:t>Another objective of this testing may be to give information to stakeholders about the risk of releasing the system at a given time.</a:t>
          </a:r>
          <a:endParaRPr lang="en-US" sz="2000" dirty="0" smtClean="0"/>
        </a:p>
      </dgm:t>
    </dgm:pt>
    <dgm:pt modelId="{54DF2FF5-D087-417C-9918-C59B6FCF91D4}" type="parTrans" cxnId="{FCE1ACD8-278E-4A9B-A7A3-DC8A31250B3C}">
      <dgm:prSet/>
      <dgm:spPr/>
    </dgm:pt>
    <dgm:pt modelId="{EB0D6926-8B48-44A1-9950-DE5C7CC21FA5}" type="sibTrans" cxnId="{FCE1ACD8-278E-4A9B-A7A3-DC8A31250B3C}">
      <dgm:prSet/>
      <dgm:spPr/>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3">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67E41C60-D089-4913-A4E4-EB8CAE1E62F4}" type="pres">
      <dgm:prSet presAssocID="{C7B51432-3195-4CA4-84EA-886E1E3533D3}" presName="parentText" presStyleLbl="node1" presStyleIdx="1" presStyleCnt="3">
        <dgm:presLayoutVars>
          <dgm:chMax val="0"/>
          <dgm:bulletEnabled val="1"/>
        </dgm:presLayoutVars>
      </dgm:prSet>
      <dgm:spPr/>
      <dgm:t>
        <a:bodyPr/>
        <a:lstStyle/>
        <a:p>
          <a:endParaRPr lang="en-US"/>
        </a:p>
      </dgm:t>
    </dgm:pt>
    <dgm:pt modelId="{48C14473-748D-4006-9830-54A5F43CBAB5}" type="pres">
      <dgm:prSet presAssocID="{3D20CABE-E6FB-4C66-BA58-D0EE370822B9}" presName="spacer" presStyleCnt="0"/>
      <dgm:spPr/>
    </dgm:pt>
    <dgm:pt modelId="{6E187E29-F6AE-43AA-8B0B-C87937B65957}" type="pres">
      <dgm:prSet presAssocID="{14F71B83-65E8-4372-BEA9-708E868E5035}" presName="parentText" presStyleLbl="node1" presStyleIdx="2" presStyleCnt="3">
        <dgm:presLayoutVars>
          <dgm:chMax val="0"/>
          <dgm:bulletEnabled val="1"/>
        </dgm:presLayoutVars>
      </dgm:prSet>
      <dgm:spPr/>
      <dgm:t>
        <a:bodyPr/>
        <a:lstStyle/>
        <a:p>
          <a:endParaRPr lang="en-US"/>
        </a:p>
      </dgm:t>
    </dgm:pt>
  </dgm:ptLst>
  <dgm:cxnLst>
    <dgm:cxn modelId="{F14AA669-CA1A-4081-A1F5-DA16872DAB12}" type="presOf" srcId="{C7B51432-3195-4CA4-84EA-886E1E3533D3}" destId="{67E41C60-D089-4913-A4E4-EB8CAE1E62F4}" srcOrd="0" destOrd="0" presId="urn:microsoft.com/office/officeart/2005/8/layout/vList2"/>
    <dgm:cxn modelId="{D86025A7-921F-49E7-AC5B-86CE3B4D17DC}" type="presOf" srcId="{6AC2B0ED-243B-4180-8511-F656088370A1}" destId="{EE1C997A-AB8E-46AC-9CC4-66C1898F49A8}" srcOrd="0" destOrd="0" presId="urn:microsoft.com/office/officeart/2005/8/layout/vList2"/>
    <dgm:cxn modelId="{B140E9FE-F450-44EA-B1A3-AFDB7D9798FF}" srcId="{7C292185-5913-473A-AAEB-62C1C073755F}" destId="{C7B51432-3195-4CA4-84EA-886E1E3533D3}" srcOrd="1" destOrd="0" parTransId="{0F6258D9-C77A-4FDE-BD74-A8ED8832D40F}" sibTransId="{3D20CABE-E6FB-4C66-BA58-D0EE370822B9}"/>
    <dgm:cxn modelId="{9CEADBE6-BB37-48C7-954E-1CC4F88A8F47}" type="presOf" srcId="{14F71B83-65E8-4372-BEA9-708E868E5035}" destId="{6E187E29-F6AE-43AA-8B0B-C87937B65957}" srcOrd="0" destOrd="0" presId="urn:microsoft.com/office/officeart/2005/8/layout/vList2"/>
    <dgm:cxn modelId="{7A916A11-CAAA-4B03-A35A-C0F1D4DDE81B}" type="presOf" srcId="{7C292185-5913-473A-AAEB-62C1C073755F}" destId="{3B9E4249-9477-484B-9CC1-88561D0EBD4F}" srcOrd="0" destOrd="0" presId="urn:microsoft.com/office/officeart/2005/8/layout/vList2"/>
    <dgm:cxn modelId="{FCE1ACD8-278E-4A9B-A7A3-DC8A31250B3C}" srcId="{7C292185-5913-473A-AAEB-62C1C073755F}" destId="{14F71B83-65E8-4372-BEA9-708E868E5035}" srcOrd="2" destOrd="0" parTransId="{54DF2FF5-D087-417C-9918-C59B6FCF91D4}" sibTransId="{EB0D6926-8B48-44A1-9950-DE5C7CC21FA5}"/>
    <dgm:cxn modelId="{F9F8E4B2-1668-4086-A181-F44A03529131}" srcId="{7C292185-5913-473A-AAEB-62C1C073755F}" destId="{6AC2B0ED-243B-4180-8511-F656088370A1}" srcOrd="0" destOrd="0" parTransId="{83D49A06-8EB9-4A51-959D-38799342947C}" sibTransId="{84E6D229-5C46-4F16-B3B9-E8CA8CA0F6A9}"/>
    <dgm:cxn modelId="{6220413F-8FD5-4E8D-A620-ACEF6D2C0941}" type="presParOf" srcId="{3B9E4249-9477-484B-9CC1-88561D0EBD4F}" destId="{EE1C997A-AB8E-46AC-9CC4-66C1898F49A8}" srcOrd="0" destOrd="0" presId="urn:microsoft.com/office/officeart/2005/8/layout/vList2"/>
    <dgm:cxn modelId="{0EDEF54D-CB9A-40CD-B50E-1F913A8B7722}" type="presParOf" srcId="{3B9E4249-9477-484B-9CC1-88561D0EBD4F}" destId="{38B5D7CC-EF93-422C-A8C3-BA9889848567}" srcOrd="1" destOrd="0" presId="urn:microsoft.com/office/officeart/2005/8/layout/vList2"/>
    <dgm:cxn modelId="{B44E32AB-A83B-4694-8ED0-A7C911D05134}" type="presParOf" srcId="{3B9E4249-9477-484B-9CC1-88561D0EBD4F}" destId="{67E41C60-D089-4913-A4E4-EB8CAE1E62F4}" srcOrd="2" destOrd="0" presId="urn:microsoft.com/office/officeart/2005/8/layout/vList2"/>
    <dgm:cxn modelId="{90E92630-B796-4763-81D8-2D764D604935}" type="presParOf" srcId="{3B9E4249-9477-484B-9CC1-88561D0EBD4F}" destId="{48C14473-748D-4006-9830-54A5F43CBAB5}" srcOrd="3" destOrd="0" presId="urn:microsoft.com/office/officeart/2005/8/layout/vList2"/>
    <dgm:cxn modelId="{6B087D72-B100-4A11-8C2B-EF4E267B21B6}" type="presParOf" srcId="{3B9E4249-9477-484B-9CC1-88561D0EBD4F}" destId="{6E187E29-F6AE-43AA-8B0B-C87937B65957}" srcOrd="4"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Executing tests can show failures that are caused by defects in the software.</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599FAEB3-C184-45BB-AA08-BB0916ADC796}">
      <dgm:prSet custT="1"/>
      <dgm:spPr/>
      <dgm:t>
        <a:bodyPr/>
        <a:lstStyle/>
        <a:p>
          <a:pPr rtl="0"/>
          <a:r>
            <a:rPr lang="en-IN" sz="2000" dirty="0" smtClean="0"/>
            <a:t>Debugging is the development activity that finds, analyzes, and fixes such defects. </a:t>
          </a:r>
          <a:endParaRPr lang="en-IN" sz="2000" dirty="0"/>
        </a:p>
      </dgm:t>
    </dgm:pt>
    <dgm:pt modelId="{7D754796-9C11-498C-9ADC-495C4050AC2C}" type="parTrans" cxnId="{2DFC1F5D-F640-426A-91B1-717EC3202183}">
      <dgm:prSet/>
      <dgm:spPr/>
      <dgm:t>
        <a:bodyPr/>
        <a:lstStyle/>
        <a:p>
          <a:endParaRPr lang="en-US" sz="2000"/>
        </a:p>
      </dgm:t>
    </dgm:pt>
    <dgm:pt modelId="{95881A7B-093C-45F5-8B5B-5DADE6F88516}" type="sibTrans" cxnId="{2DFC1F5D-F640-426A-91B1-717EC3202183}">
      <dgm:prSet/>
      <dgm:spPr/>
      <dgm:t>
        <a:bodyPr/>
        <a:lstStyle/>
        <a:p>
          <a:endParaRPr lang="en-US" sz="2000"/>
        </a:p>
      </dgm:t>
    </dgm:pt>
    <dgm:pt modelId="{7FA48FD8-F225-4430-8CED-C0B66D7F0517}">
      <dgm:prSet custT="1"/>
      <dgm:spPr/>
      <dgm:t>
        <a:bodyPr/>
        <a:lstStyle/>
        <a:p>
          <a:pPr rtl="0"/>
          <a:r>
            <a:rPr lang="en-IN" sz="2000" dirty="0" smtClean="0"/>
            <a:t>Subsequent confirmation testing checks whether the fixes resolved the defects. </a:t>
          </a:r>
          <a:endParaRPr lang="en-IN" sz="2000" dirty="0"/>
        </a:p>
      </dgm:t>
    </dgm:pt>
    <dgm:pt modelId="{51A322F4-6C9A-4B03-A6E8-BAC1FB068A94}" type="parTrans" cxnId="{3D4510CC-8B17-4FA9-99F4-9E3D64794791}">
      <dgm:prSet/>
      <dgm:spPr/>
      <dgm:t>
        <a:bodyPr/>
        <a:lstStyle/>
        <a:p>
          <a:endParaRPr lang="en-US" sz="2000"/>
        </a:p>
      </dgm:t>
    </dgm:pt>
    <dgm:pt modelId="{4A7614E4-3494-489B-BC3D-D600D92C2FD8}" type="sibTrans" cxnId="{3D4510CC-8B17-4FA9-99F4-9E3D64794791}">
      <dgm:prSet/>
      <dgm:spPr/>
      <dgm:t>
        <a:bodyPr/>
        <a:lstStyle/>
        <a:p>
          <a:endParaRPr lang="en-US" sz="2000"/>
        </a:p>
      </dgm:t>
    </dgm:pt>
    <dgm:pt modelId="{C8328CDF-8E7D-42E5-8637-2235110D3185}">
      <dgm:prSet custT="1"/>
      <dgm:spPr/>
      <dgm:t>
        <a:bodyPr/>
        <a:lstStyle/>
        <a:p>
          <a:pPr rtl="0"/>
          <a:r>
            <a:rPr lang="en-IN" sz="2000" dirty="0" smtClean="0"/>
            <a:t>In some cases, testers are responsible for the initial test and the final confirmation test, while developers do the debugging, associated component and component integration testing (continues integration). </a:t>
          </a:r>
          <a:endParaRPr lang="en-IN" sz="2000" dirty="0"/>
        </a:p>
      </dgm:t>
    </dgm:pt>
    <dgm:pt modelId="{024B3663-BBD4-4F1B-B5F3-70436702AC2C}" type="parTrans" cxnId="{0D5C77C5-6735-4D27-9EB9-A4A8D2C13846}">
      <dgm:prSet/>
      <dgm:spPr/>
      <dgm:t>
        <a:bodyPr/>
        <a:lstStyle/>
        <a:p>
          <a:endParaRPr lang="en-US" sz="2000"/>
        </a:p>
      </dgm:t>
    </dgm:pt>
    <dgm:pt modelId="{56BCA550-B8C4-4B7D-B8FA-0A6EB7513713}" type="sibTrans" cxnId="{0D5C77C5-6735-4D27-9EB9-A4A8D2C13846}">
      <dgm:prSet/>
      <dgm:spPr/>
      <dgm:t>
        <a:bodyPr/>
        <a:lstStyle/>
        <a:p>
          <a:endParaRPr lang="en-US" sz="2000"/>
        </a:p>
      </dgm:t>
    </dgm:pt>
    <dgm:pt modelId="{FF709C4F-68B0-441E-AF78-6EBB50137DF4}">
      <dgm:prSet custT="1"/>
      <dgm:spPr/>
      <dgm:t>
        <a:bodyPr/>
        <a:lstStyle/>
        <a:p>
          <a:pPr rtl="0"/>
          <a:r>
            <a:rPr lang="en-IN" sz="2000" dirty="0" smtClean="0"/>
            <a:t>However, in Agile development and in some other software development lifecycles, testers may be involved in debugging </a:t>
          </a:r>
          <a:r>
            <a:rPr lang="en-US" sz="2000" dirty="0" smtClean="0"/>
            <a:t>and component testing.</a:t>
          </a:r>
          <a:endParaRPr lang="en-IN" sz="2000" dirty="0"/>
        </a:p>
      </dgm:t>
    </dgm:pt>
    <dgm:pt modelId="{3A86390E-CE57-42AE-8492-7FC566F0B7D6}" type="parTrans" cxnId="{DCD6AFA3-E65E-4F69-963D-45361EC252D6}">
      <dgm:prSet/>
      <dgm:spPr/>
      <dgm:t>
        <a:bodyPr/>
        <a:lstStyle/>
        <a:p>
          <a:endParaRPr lang="en-US" sz="2000"/>
        </a:p>
      </dgm:t>
    </dgm:pt>
    <dgm:pt modelId="{28641F35-4525-4E87-9F6A-D77ED95E2831}" type="sibTrans" cxnId="{DCD6AFA3-E65E-4F69-963D-45361EC252D6}">
      <dgm:prSet/>
      <dgm:spPr/>
      <dgm:t>
        <a:bodyPr/>
        <a:lstStyle/>
        <a:p>
          <a:endParaRPr lang="en-US" sz="2000"/>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5">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AA7C4C45-7FB8-4E14-AEB2-0C6BA7823687}" type="pres">
      <dgm:prSet presAssocID="{599FAEB3-C184-45BB-AA08-BB0916ADC796}" presName="parentText" presStyleLbl="node1" presStyleIdx="1" presStyleCnt="5">
        <dgm:presLayoutVars>
          <dgm:chMax val="0"/>
          <dgm:bulletEnabled val="1"/>
        </dgm:presLayoutVars>
      </dgm:prSet>
      <dgm:spPr/>
      <dgm:t>
        <a:bodyPr/>
        <a:lstStyle/>
        <a:p>
          <a:endParaRPr lang="en-US"/>
        </a:p>
      </dgm:t>
    </dgm:pt>
    <dgm:pt modelId="{197A7E46-7B07-4B16-8503-6FDAF2F7D278}" type="pres">
      <dgm:prSet presAssocID="{95881A7B-093C-45F5-8B5B-5DADE6F88516}" presName="spacer" presStyleCnt="0"/>
      <dgm:spPr/>
    </dgm:pt>
    <dgm:pt modelId="{13770C26-B63C-4C84-96D4-37EA71A5B81E}" type="pres">
      <dgm:prSet presAssocID="{7FA48FD8-F225-4430-8CED-C0B66D7F0517}" presName="parentText" presStyleLbl="node1" presStyleIdx="2" presStyleCnt="5">
        <dgm:presLayoutVars>
          <dgm:chMax val="0"/>
          <dgm:bulletEnabled val="1"/>
        </dgm:presLayoutVars>
      </dgm:prSet>
      <dgm:spPr/>
      <dgm:t>
        <a:bodyPr/>
        <a:lstStyle/>
        <a:p>
          <a:endParaRPr lang="en-US"/>
        </a:p>
      </dgm:t>
    </dgm:pt>
    <dgm:pt modelId="{E2FCC792-A73A-431D-B76A-8E23D4CDBA82}" type="pres">
      <dgm:prSet presAssocID="{4A7614E4-3494-489B-BC3D-D600D92C2FD8}" presName="spacer" presStyleCnt="0"/>
      <dgm:spPr/>
    </dgm:pt>
    <dgm:pt modelId="{5B82C0E6-C832-48D8-999E-E4D13967927E}" type="pres">
      <dgm:prSet presAssocID="{C8328CDF-8E7D-42E5-8637-2235110D3185}" presName="parentText" presStyleLbl="node1" presStyleIdx="3" presStyleCnt="5">
        <dgm:presLayoutVars>
          <dgm:chMax val="0"/>
          <dgm:bulletEnabled val="1"/>
        </dgm:presLayoutVars>
      </dgm:prSet>
      <dgm:spPr/>
      <dgm:t>
        <a:bodyPr/>
        <a:lstStyle/>
        <a:p>
          <a:endParaRPr lang="en-US"/>
        </a:p>
      </dgm:t>
    </dgm:pt>
    <dgm:pt modelId="{A32EBD6C-3E6D-4621-9A42-38EEB444037C}" type="pres">
      <dgm:prSet presAssocID="{56BCA550-B8C4-4B7D-B8FA-0A6EB7513713}" presName="spacer" presStyleCnt="0"/>
      <dgm:spPr/>
    </dgm:pt>
    <dgm:pt modelId="{18F0C819-25E5-4FC4-8B36-C95DE80F066C}" type="pres">
      <dgm:prSet presAssocID="{FF709C4F-68B0-441E-AF78-6EBB50137DF4}" presName="parentText" presStyleLbl="node1" presStyleIdx="4" presStyleCnt="5">
        <dgm:presLayoutVars>
          <dgm:chMax val="0"/>
          <dgm:bulletEnabled val="1"/>
        </dgm:presLayoutVars>
      </dgm:prSet>
      <dgm:spPr/>
      <dgm:t>
        <a:bodyPr/>
        <a:lstStyle/>
        <a:p>
          <a:endParaRPr lang="en-US"/>
        </a:p>
      </dgm:t>
    </dgm:pt>
  </dgm:ptLst>
  <dgm:cxnLst>
    <dgm:cxn modelId="{0B175B8F-6E39-4301-B62A-DC026533649E}" type="presOf" srcId="{7FA48FD8-F225-4430-8CED-C0B66D7F0517}" destId="{13770C26-B63C-4C84-96D4-37EA71A5B81E}" srcOrd="0" destOrd="0" presId="urn:microsoft.com/office/officeart/2005/8/layout/vList2"/>
    <dgm:cxn modelId="{03CFF46D-D383-4FA1-8DA2-5BA0FC0325AE}" type="presOf" srcId="{FF709C4F-68B0-441E-AF78-6EBB50137DF4}" destId="{18F0C819-25E5-4FC4-8B36-C95DE80F066C}" srcOrd="0" destOrd="0" presId="urn:microsoft.com/office/officeart/2005/8/layout/vList2"/>
    <dgm:cxn modelId="{6784979E-3A5D-4EEC-89F4-6CD3C15AF94E}" type="presOf" srcId="{599FAEB3-C184-45BB-AA08-BB0916ADC796}" destId="{AA7C4C45-7FB8-4E14-AEB2-0C6BA7823687}" srcOrd="0" destOrd="0" presId="urn:microsoft.com/office/officeart/2005/8/layout/vList2"/>
    <dgm:cxn modelId="{766311B0-6915-4398-9581-55F2BE4B3632}" type="presOf" srcId="{C8328CDF-8E7D-42E5-8637-2235110D3185}" destId="{5B82C0E6-C832-48D8-999E-E4D13967927E}" srcOrd="0" destOrd="0" presId="urn:microsoft.com/office/officeart/2005/8/layout/vList2"/>
    <dgm:cxn modelId="{04F13A24-DDC0-4710-8A37-1E3EDABFA557}" type="presOf" srcId="{6AC2B0ED-243B-4180-8511-F656088370A1}" destId="{EE1C997A-AB8E-46AC-9CC4-66C1898F49A8}" srcOrd="0" destOrd="0" presId="urn:microsoft.com/office/officeart/2005/8/layout/vList2"/>
    <dgm:cxn modelId="{0D5C77C5-6735-4D27-9EB9-A4A8D2C13846}" srcId="{7C292185-5913-473A-AAEB-62C1C073755F}" destId="{C8328CDF-8E7D-42E5-8637-2235110D3185}" srcOrd="3" destOrd="0" parTransId="{024B3663-BBD4-4F1B-B5F3-70436702AC2C}" sibTransId="{56BCA550-B8C4-4B7D-B8FA-0A6EB7513713}"/>
    <dgm:cxn modelId="{71C0A34F-8636-4EEE-A061-3E4B8E23F13C}" type="presOf" srcId="{7C292185-5913-473A-AAEB-62C1C073755F}" destId="{3B9E4249-9477-484B-9CC1-88561D0EBD4F}" srcOrd="0" destOrd="0" presId="urn:microsoft.com/office/officeart/2005/8/layout/vList2"/>
    <dgm:cxn modelId="{2DFC1F5D-F640-426A-91B1-717EC3202183}" srcId="{7C292185-5913-473A-AAEB-62C1C073755F}" destId="{599FAEB3-C184-45BB-AA08-BB0916ADC796}" srcOrd="1" destOrd="0" parTransId="{7D754796-9C11-498C-9ADC-495C4050AC2C}" sibTransId="{95881A7B-093C-45F5-8B5B-5DADE6F88516}"/>
    <dgm:cxn modelId="{3D4510CC-8B17-4FA9-99F4-9E3D64794791}" srcId="{7C292185-5913-473A-AAEB-62C1C073755F}" destId="{7FA48FD8-F225-4430-8CED-C0B66D7F0517}" srcOrd="2" destOrd="0" parTransId="{51A322F4-6C9A-4B03-A6E8-BAC1FB068A94}" sibTransId="{4A7614E4-3494-489B-BC3D-D600D92C2FD8}"/>
    <dgm:cxn modelId="{F9F8E4B2-1668-4086-A181-F44A03529131}" srcId="{7C292185-5913-473A-AAEB-62C1C073755F}" destId="{6AC2B0ED-243B-4180-8511-F656088370A1}" srcOrd="0" destOrd="0" parTransId="{83D49A06-8EB9-4A51-959D-38799342947C}" sibTransId="{84E6D229-5C46-4F16-B3B9-E8CA8CA0F6A9}"/>
    <dgm:cxn modelId="{DCD6AFA3-E65E-4F69-963D-45361EC252D6}" srcId="{7C292185-5913-473A-AAEB-62C1C073755F}" destId="{FF709C4F-68B0-441E-AF78-6EBB50137DF4}" srcOrd="4" destOrd="0" parTransId="{3A86390E-CE57-42AE-8492-7FC566F0B7D6}" sibTransId="{28641F35-4525-4E87-9F6A-D77ED95E2831}"/>
    <dgm:cxn modelId="{F3D6F94F-EC55-439A-9F69-3F476B02C49B}" type="presParOf" srcId="{3B9E4249-9477-484B-9CC1-88561D0EBD4F}" destId="{EE1C997A-AB8E-46AC-9CC4-66C1898F49A8}" srcOrd="0" destOrd="0" presId="urn:microsoft.com/office/officeart/2005/8/layout/vList2"/>
    <dgm:cxn modelId="{0F62D3BF-774C-4C7F-A508-85073FEADBAC}" type="presParOf" srcId="{3B9E4249-9477-484B-9CC1-88561D0EBD4F}" destId="{38B5D7CC-EF93-422C-A8C3-BA9889848567}" srcOrd="1" destOrd="0" presId="urn:microsoft.com/office/officeart/2005/8/layout/vList2"/>
    <dgm:cxn modelId="{D43C9DDB-8B42-49ED-8674-624B43651B37}" type="presParOf" srcId="{3B9E4249-9477-484B-9CC1-88561D0EBD4F}" destId="{AA7C4C45-7FB8-4E14-AEB2-0C6BA7823687}" srcOrd="2" destOrd="0" presId="urn:microsoft.com/office/officeart/2005/8/layout/vList2"/>
    <dgm:cxn modelId="{C38981B2-1A00-499C-9A6D-B80E977C0318}" type="presParOf" srcId="{3B9E4249-9477-484B-9CC1-88561D0EBD4F}" destId="{197A7E46-7B07-4B16-8503-6FDAF2F7D278}" srcOrd="3" destOrd="0" presId="urn:microsoft.com/office/officeart/2005/8/layout/vList2"/>
    <dgm:cxn modelId="{5597D567-4ABE-490C-BA91-6694EF583B85}" type="presParOf" srcId="{3B9E4249-9477-484B-9CC1-88561D0EBD4F}" destId="{13770C26-B63C-4C84-96D4-37EA71A5B81E}" srcOrd="4" destOrd="0" presId="urn:microsoft.com/office/officeart/2005/8/layout/vList2"/>
    <dgm:cxn modelId="{C195D4A1-4AF7-4810-A211-853056D21DF3}" type="presParOf" srcId="{3B9E4249-9477-484B-9CC1-88561D0EBD4F}" destId="{E2FCC792-A73A-431D-B76A-8E23D4CDBA82}" srcOrd="5" destOrd="0" presId="urn:microsoft.com/office/officeart/2005/8/layout/vList2"/>
    <dgm:cxn modelId="{5383BF51-0D4D-4B87-ADC3-D6D3F174E0E4}" type="presParOf" srcId="{3B9E4249-9477-484B-9CC1-88561D0EBD4F}" destId="{5B82C0E6-C832-48D8-999E-E4D13967927E}" srcOrd="6" destOrd="0" presId="urn:microsoft.com/office/officeart/2005/8/layout/vList2"/>
    <dgm:cxn modelId="{970D57D1-C579-4576-8523-85CB88B25ECE}" type="presParOf" srcId="{3B9E4249-9477-484B-9CC1-88561D0EBD4F}" destId="{A32EBD6C-3E6D-4621-9A42-38EEB444037C}" srcOrd="7" destOrd="0" presId="urn:microsoft.com/office/officeart/2005/8/layout/vList2"/>
    <dgm:cxn modelId="{3C34DAE3-F98D-475C-8CE4-77DCC534D94C}" type="presParOf" srcId="{3B9E4249-9477-484B-9CC1-88561D0EBD4F}" destId="{18F0C819-25E5-4FC4-8B36-C95DE80F066C}" srcOrd="8"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FBFD5A-CEF4-470A-B3AF-E8197A7864F6}">
      <dgm:prSet custT="1"/>
      <dgm:spPr/>
      <dgm:t>
        <a:bodyPr/>
        <a:lstStyle/>
        <a:p>
          <a:pPr rtl="0"/>
          <a:r>
            <a:rPr lang="en-IN" sz="2000" dirty="0" smtClean="0"/>
            <a:t>Rigorous testing of components and systems, and their associated documentation, can help reduce the risk of failures occurring during operation. </a:t>
          </a:r>
          <a:endParaRPr lang="en-IN" sz="2000" dirty="0"/>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83B2B34A-71E6-4EB1-8421-A93CD13E61DC}">
      <dgm:prSet custT="1"/>
      <dgm:spPr/>
      <dgm:t>
        <a:bodyPr/>
        <a:lstStyle/>
        <a:p>
          <a:pPr rtl="0"/>
          <a:r>
            <a:rPr lang="en-IN" sz="2000" dirty="0" smtClean="0"/>
            <a:t>When defects are detected, and subsequently fixed, this contributes to the quality of the components or systems. </a:t>
          </a:r>
          <a:endParaRPr lang="en-IN" sz="2000" dirty="0"/>
        </a:p>
      </dgm:t>
    </dgm:pt>
    <dgm:pt modelId="{1B95DA96-E1B9-4A54-AB19-0330886A4C6D}" type="parTrans" cxnId="{A08D6725-82DA-4156-A9D6-F18B37767350}">
      <dgm:prSet/>
      <dgm:spPr/>
      <dgm:t>
        <a:bodyPr/>
        <a:lstStyle/>
        <a:p>
          <a:endParaRPr lang="en-US"/>
        </a:p>
      </dgm:t>
    </dgm:pt>
    <dgm:pt modelId="{20AEE586-4D71-4F71-9F94-A64C31EE5EE5}" type="sibTrans" cxnId="{A08D6725-82DA-4156-A9D6-F18B37767350}">
      <dgm:prSet/>
      <dgm:spPr/>
      <dgm:t>
        <a:bodyPr/>
        <a:lstStyle/>
        <a:p>
          <a:endParaRPr lang="en-US"/>
        </a:p>
      </dgm:t>
    </dgm:pt>
    <dgm:pt modelId="{9B486328-511F-41B6-9EAB-2E820A8D2F60}">
      <dgm:prSet custT="1"/>
      <dgm:spPr/>
      <dgm:t>
        <a:bodyPr/>
        <a:lstStyle/>
        <a:p>
          <a:pPr rtl="0"/>
          <a:r>
            <a:rPr lang="en-IN" sz="2000" dirty="0" smtClean="0"/>
            <a:t>Software testing may also be required to meet contractual or legal requirements or industry-specific standards.</a:t>
          </a:r>
          <a:endParaRPr lang="en-US" sz="2000" dirty="0"/>
        </a:p>
      </dgm:t>
    </dgm:pt>
    <dgm:pt modelId="{B812D7F2-7C9D-41B4-AD32-CB1C2ADDE8BC}" type="parTrans" cxnId="{E6F21A9D-6C01-438A-96E3-CC6F3793F276}">
      <dgm:prSet/>
      <dgm:spPr/>
      <dgm:t>
        <a:bodyPr/>
        <a:lstStyle/>
        <a:p>
          <a:endParaRPr lang="en-US"/>
        </a:p>
      </dgm:t>
    </dgm:pt>
    <dgm:pt modelId="{36CF2737-84F0-457D-895D-42875C43F07E}" type="sibTrans" cxnId="{E6F21A9D-6C01-438A-96E3-CC6F3793F276}">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t>
        <a:bodyPr/>
        <a:lstStyle/>
        <a:p>
          <a:endParaRPr lang="en-US"/>
        </a:p>
      </dgm:t>
    </dgm:pt>
    <dgm:pt modelId="{BD95711D-F14E-4642-B568-D92681BD6BC5}" type="pres">
      <dgm:prSet presAssocID="{B0FBFD5A-CEF4-470A-B3AF-E8197A7864F6}" presName="parentText" presStyleLbl="node1" presStyleIdx="0" presStyleCnt="3">
        <dgm:presLayoutVars>
          <dgm:chMax val="0"/>
          <dgm:bulletEnabled val="1"/>
        </dgm:presLayoutVars>
      </dgm:prSet>
      <dgm:spPr/>
      <dgm:t>
        <a:bodyPr/>
        <a:lstStyle/>
        <a:p>
          <a:endParaRPr lang="en-US"/>
        </a:p>
      </dgm:t>
    </dgm:pt>
    <dgm:pt modelId="{F2521982-F5C5-48F3-921A-05B86F7E2D89}" type="pres">
      <dgm:prSet presAssocID="{E80C753D-6333-4ADC-98B7-DD97F8F59A51}" presName="spacer" presStyleCnt="0"/>
      <dgm:spPr/>
    </dgm:pt>
    <dgm:pt modelId="{A5D1B67C-87EB-46AC-B8C5-CE7C28F09B24}" type="pres">
      <dgm:prSet presAssocID="{83B2B34A-71E6-4EB1-8421-A93CD13E61DC}" presName="parentText" presStyleLbl="node1" presStyleIdx="1" presStyleCnt="3">
        <dgm:presLayoutVars>
          <dgm:chMax val="0"/>
          <dgm:bulletEnabled val="1"/>
        </dgm:presLayoutVars>
      </dgm:prSet>
      <dgm:spPr/>
      <dgm:t>
        <a:bodyPr/>
        <a:lstStyle/>
        <a:p>
          <a:endParaRPr lang="en-US"/>
        </a:p>
      </dgm:t>
    </dgm:pt>
    <dgm:pt modelId="{871EF29F-C01D-4948-91EB-00867283F3B8}" type="pres">
      <dgm:prSet presAssocID="{20AEE586-4D71-4F71-9F94-A64C31EE5EE5}" presName="spacer" presStyleCnt="0"/>
      <dgm:spPr/>
    </dgm:pt>
    <dgm:pt modelId="{470455B5-1AF9-49F6-A060-6CAF6C6A3A52}" type="pres">
      <dgm:prSet presAssocID="{9B486328-511F-41B6-9EAB-2E820A8D2F60}" presName="parentText" presStyleLbl="node1" presStyleIdx="2" presStyleCnt="3">
        <dgm:presLayoutVars>
          <dgm:chMax val="0"/>
          <dgm:bulletEnabled val="1"/>
        </dgm:presLayoutVars>
      </dgm:prSet>
      <dgm:spPr/>
      <dgm:t>
        <a:bodyPr/>
        <a:lstStyle/>
        <a:p>
          <a:endParaRPr lang="en-US"/>
        </a:p>
      </dgm:t>
    </dgm:pt>
  </dgm:ptLst>
  <dgm:cxnLst>
    <dgm:cxn modelId="{A08D6725-82DA-4156-A9D6-F18B37767350}" srcId="{2586F31F-B02A-4196-AFF8-58E01C34BCCD}" destId="{83B2B34A-71E6-4EB1-8421-A93CD13E61DC}" srcOrd="1" destOrd="0" parTransId="{1B95DA96-E1B9-4A54-AB19-0330886A4C6D}" sibTransId="{20AEE586-4D71-4F71-9F94-A64C31EE5EE5}"/>
    <dgm:cxn modelId="{3A5236FF-4C3F-4356-BFED-517CE3D9FFC9}" type="presOf" srcId="{83B2B34A-71E6-4EB1-8421-A93CD13E61DC}" destId="{A5D1B67C-87EB-46AC-B8C5-CE7C28F09B24}" srcOrd="0" destOrd="0" presId="urn:microsoft.com/office/officeart/2005/8/layout/vList2"/>
    <dgm:cxn modelId="{A80A93BB-A529-4912-8136-02748B0FFE87}" type="presOf" srcId="{B0FBFD5A-CEF4-470A-B3AF-E8197A7864F6}" destId="{BD95711D-F14E-4642-B568-D92681BD6BC5}" srcOrd="0" destOrd="0" presId="urn:microsoft.com/office/officeart/2005/8/layout/vList2"/>
    <dgm:cxn modelId="{BAADE359-AB57-4F97-BEDD-832DAECA7644}" type="presOf" srcId="{2586F31F-B02A-4196-AFF8-58E01C34BCCD}" destId="{A581099C-5BBA-4A80-9B90-DDAAF43ABF3F}" srcOrd="0" destOrd="0" presId="urn:microsoft.com/office/officeart/2005/8/layout/vList2"/>
    <dgm:cxn modelId="{CB335B94-4951-4A4E-B944-4E5B4B4064DE}" type="presOf" srcId="{9B486328-511F-41B6-9EAB-2E820A8D2F60}" destId="{470455B5-1AF9-49F6-A060-6CAF6C6A3A52}" srcOrd="0" destOrd="0" presId="urn:microsoft.com/office/officeart/2005/8/layout/vList2"/>
    <dgm:cxn modelId="{77F03BDC-6B52-4695-AFAF-B39ABE8235E0}" srcId="{2586F31F-B02A-4196-AFF8-58E01C34BCCD}" destId="{B0FBFD5A-CEF4-470A-B3AF-E8197A7864F6}" srcOrd="0" destOrd="0" parTransId="{68C97C34-D484-44B6-BE58-DFDDC31D1052}" sibTransId="{E80C753D-6333-4ADC-98B7-DD97F8F59A51}"/>
    <dgm:cxn modelId="{E6F21A9D-6C01-438A-96E3-CC6F3793F276}" srcId="{2586F31F-B02A-4196-AFF8-58E01C34BCCD}" destId="{9B486328-511F-41B6-9EAB-2E820A8D2F60}" srcOrd="2" destOrd="0" parTransId="{B812D7F2-7C9D-41B4-AD32-CB1C2ADDE8BC}" sibTransId="{36CF2737-84F0-457D-895D-42875C43F07E}"/>
    <dgm:cxn modelId="{37CAD05C-8969-4737-84F0-9CC248479EF2}" type="presParOf" srcId="{A581099C-5BBA-4A80-9B90-DDAAF43ABF3F}" destId="{BD95711D-F14E-4642-B568-D92681BD6BC5}" srcOrd="0" destOrd="0" presId="urn:microsoft.com/office/officeart/2005/8/layout/vList2"/>
    <dgm:cxn modelId="{F57DAB85-86C0-4ADE-8F4D-AAE17BD7C09C}" type="presParOf" srcId="{A581099C-5BBA-4A80-9B90-DDAAF43ABF3F}" destId="{F2521982-F5C5-48F3-921A-05B86F7E2D89}" srcOrd="1" destOrd="0" presId="urn:microsoft.com/office/officeart/2005/8/layout/vList2"/>
    <dgm:cxn modelId="{DEF75E90-F3DF-49CA-8CAD-BB773A2F82DB}" type="presParOf" srcId="{A581099C-5BBA-4A80-9B90-DDAAF43ABF3F}" destId="{A5D1B67C-87EB-46AC-B8C5-CE7C28F09B24}" srcOrd="2" destOrd="0" presId="urn:microsoft.com/office/officeart/2005/8/layout/vList2"/>
    <dgm:cxn modelId="{02362C5C-FAAD-47A5-BC8E-05633A7E1ADA}" type="presParOf" srcId="{A581099C-5BBA-4A80-9B90-DDAAF43ABF3F}" destId="{871EF29F-C01D-4948-91EB-00867283F3B8}" srcOrd="3" destOrd="0" presId="urn:microsoft.com/office/officeart/2005/8/layout/vList2"/>
    <dgm:cxn modelId="{769B3C89-1FCD-4FB3-BA3C-4E1401CAC2AD}" type="presParOf" srcId="{A581099C-5BBA-4A80-9B90-DDAAF43ABF3F}" destId="{470455B5-1AF9-49F6-A060-6CAF6C6A3A52}" srcOrd="4"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0FBFD5A-CEF4-470A-B3AF-E8197A7864F6}">
      <dgm:prSet custT="1"/>
      <dgm:spPr/>
      <dgm:t>
        <a:bodyPr/>
        <a:lstStyle/>
        <a:p>
          <a:pPr rtl="0"/>
          <a:r>
            <a:rPr lang="en-IN" sz="1600" dirty="0" smtClean="0"/>
            <a:t>Having testers involved in requirements reviews or user story refinement could detect defects in these work products. The identification and removal of requirements defects reduces the risk of incorrect or un-testable features being developed.</a:t>
          </a:r>
          <a:endParaRPr lang="en-IN" sz="1600" dirty="0"/>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913C38E2-0154-4AF8-84FB-5AFE0C86FBB2}">
      <dgm:prSet custT="1"/>
      <dgm:spPr/>
      <dgm:t>
        <a:bodyPr/>
        <a:lstStyle/>
        <a:p>
          <a:r>
            <a:rPr lang="en-IN" sz="1600" dirty="0" smtClean="0"/>
            <a:t>Having testers work closely with system designers while the system is being designed can increase each party’s understanding of the design and how to test it. This increased understanding can reduce the risk of fundamental design defects and enable tests to be identified </a:t>
          </a:r>
          <a:r>
            <a:rPr lang="en-US" sz="1600" dirty="0" smtClean="0"/>
            <a:t>at an early stage.</a:t>
          </a:r>
        </a:p>
      </dgm:t>
    </dgm:pt>
    <dgm:pt modelId="{833FEDA0-4728-4D10-B06F-4517AE8B619F}" type="parTrans" cxnId="{A1C36064-CE39-4D34-8F53-74C70235BEEE}">
      <dgm:prSet/>
      <dgm:spPr/>
      <dgm:t>
        <a:bodyPr/>
        <a:lstStyle/>
        <a:p>
          <a:endParaRPr lang="en-US"/>
        </a:p>
      </dgm:t>
    </dgm:pt>
    <dgm:pt modelId="{DC173033-98AF-49DF-86B0-C5DDAF71B27B}" type="sibTrans" cxnId="{A1C36064-CE39-4D34-8F53-74C70235BEEE}">
      <dgm:prSet/>
      <dgm:spPr/>
      <dgm:t>
        <a:bodyPr/>
        <a:lstStyle/>
        <a:p>
          <a:endParaRPr lang="en-US"/>
        </a:p>
      </dgm:t>
    </dgm:pt>
    <dgm:pt modelId="{01FD5DBE-54FB-489E-8E80-408AB1D1B91E}">
      <dgm:prSet custT="1"/>
      <dgm:spPr/>
      <dgm:t>
        <a:bodyPr/>
        <a:lstStyle/>
        <a:p>
          <a:r>
            <a:rPr lang="en-IN" sz="1600" dirty="0" smtClean="0"/>
            <a:t>Having testers work closely with developers while the code is under development can increase each party’s understanding of the code and how to test it. This increased understanding can reduce the risk of defects within the code and the tests.</a:t>
          </a:r>
          <a:endParaRPr lang="en-US" sz="1600" dirty="0" smtClean="0"/>
        </a:p>
      </dgm:t>
    </dgm:pt>
    <dgm:pt modelId="{9A31CAD0-4E97-4534-B08E-2D54CB359AE4}" type="parTrans" cxnId="{02CCCEA1-5831-45D4-90B6-775A79736307}">
      <dgm:prSet/>
      <dgm:spPr/>
      <dgm:t>
        <a:bodyPr/>
        <a:lstStyle/>
        <a:p>
          <a:endParaRPr lang="en-US"/>
        </a:p>
      </dgm:t>
    </dgm:pt>
    <dgm:pt modelId="{DEA14D46-93C6-4C11-ADD9-B6DFFCD40651}" type="sibTrans" cxnId="{02CCCEA1-5831-45D4-90B6-775A79736307}">
      <dgm:prSet/>
      <dgm:spPr/>
      <dgm:t>
        <a:bodyPr/>
        <a:lstStyle/>
        <a:p>
          <a:endParaRPr lang="en-US"/>
        </a:p>
      </dgm:t>
    </dgm:pt>
    <dgm:pt modelId="{304A5956-1152-40F2-9933-C7C8255FF88C}">
      <dgm:prSet custT="1"/>
      <dgm:spPr/>
      <dgm:t>
        <a:bodyPr/>
        <a:lstStyle/>
        <a:p>
          <a:r>
            <a:rPr lang="en-IN" sz="1600" dirty="0" smtClean="0"/>
            <a:t>Having testers verify and validate the software prior to release can detect failures that might otherwise have been missed, and support the process of removing the defects that caused the failures (i.e., debugging). This increases the likelihood that the software meets stakeholder needs </a:t>
          </a:r>
          <a:r>
            <a:rPr lang="en-US" sz="1600" dirty="0" smtClean="0"/>
            <a:t>and satisfies requirements.</a:t>
          </a:r>
        </a:p>
      </dgm:t>
    </dgm:pt>
    <dgm:pt modelId="{5139FD3B-F3DF-4389-8079-223197F35292}" type="parTrans" cxnId="{72A0ED35-F6AB-4EB3-9078-06A6D70CCFAA}">
      <dgm:prSet/>
      <dgm:spPr/>
      <dgm:t>
        <a:bodyPr/>
        <a:lstStyle/>
        <a:p>
          <a:endParaRPr lang="en-US"/>
        </a:p>
      </dgm:t>
    </dgm:pt>
    <dgm:pt modelId="{E9D341F1-E9F9-40D1-AD8D-14538C146C8E}" type="sibTrans" cxnId="{72A0ED35-F6AB-4EB3-9078-06A6D70CCFAA}">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t>
        <a:bodyPr/>
        <a:lstStyle/>
        <a:p>
          <a:endParaRPr lang="en-US"/>
        </a:p>
      </dgm:t>
    </dgm:pt>
    <dgm:pt modelId="{BD95711D-F14E-4642-B568-D92681BD6BC5}" type="pres">
      <dgm:prSet presAssocID="{B0FBFD5A-CEF4-470A-B3AF-E8197A7864F6}" presName="parentText" presStyleLbl="node1" presStyleIdx="0" presStyleCnt="4">
        <dgm:presLayoutVars>
          <dgm:chMax val="0"/>
          <dgm:bulletEnabled val="1"/>
        </dgm:presLayoutVars>
      </dgm:prSet>
      <dgm:spPr/>
      <dgm:t>
        <a:bodyPr/>
        <a:lstStyle/>
        <a:p>
          <a:endParaRPr lang="en-US"/>
        </a:p>
      </dgm:t>
    </dgm:pt>
    <dgm:pt modelId="{F2521982-F5C5-48F3-921A-05B86F7E2D89}" type="pres">
      <dgm:prSet presAssocID="{E80C753D-6333-4ADC-98B7-DD97F8F59A51}" presName="spacer" presStyleCnt="0"/>
      <dgm:spPr/>
    </dgm:pt>
    <dgm:pt modelId="{A458853A-827A-44F5-8DD8-BE2BCBAE6916}" type="pres">
      <dgm:prSet presAssocID="{913C38E2-0154-4AF8-84FB-5AFE0C86FBB2}" presName="parentText" presStyleLbl="node1" presStyleIdx="1" presStyleCnt="4">
        <dgm:presLayoutVars>
          <dgm:chMax val="0"/>
          <dgm:bulletEnabled val="1"/>
        </dgm:presLayoutVars>
      </dgm:prSet>
      <dgm:spPr/>
      <dgm:t>
        <a:bodyPr/>
        <a:lstStyle/>
        <a:p>
          <a:endParaRPr lang="en-US"/>
        </a:p>
      </dgm:t>
    </dgm:pt>
    <dgm:pt modelId="{A56D6BE9-7F00-4EF9-8159-440EB23FFFFE}" type="pres">
      <dgm:prSet presAssocID="{DC173033-98AF-49DF-86B0-C5DDAF71B27B}" presName="spacer" presStyleCnt="0"/>
      <dgm:spPr/>
    </dgm:pt>
    <dgm:pt modelId="{890968FC-B387-40D6-8D6D-B21723708AE6}" type="pres">
      <dgm:prSet presAssocID="{01FD5DBE-54FB-489E-8E80-408AB1D1B91E}" presName="parentText" presStyleLbl="node1" presStyleIdx="2" presStyleCnt="4">
        <dgm:presLayoutVars>
          <dgm:chMax val="0"/>
          <dgm:bulletEnabled val="1"/>
        </dgm:presLayoutVars>
      </dgm:prSet>
      <dgm:spPr/>
      <dgm:t>
        <a:bodyPr/>
        <a:lstStyle/>
        <a:p>
          <a:endParaRPr lang="en-US"/>
        </a:p>
      </dgm:t>
    </dgm:pt>
    <dgm:pt modelId="{EA8E9FA1-97AE-40BA-8290-FC0EE0FF3EF1}" type="pres">
      <dgm:prSet presAssocID="{DEA14D46-93C6-4C11-ADD9-B6DFFCD40651}" presName="spacer" presStyleCnt="0"/>
      <dgm:spPr/>
    </dgm:pt>
    <dgm:pt modelId="{A7A650CB-7383-4621-85BC-4ECC93006E8E}" type="pres">
      <dgm:prSet presAssocID="{304A5956-1152-40F2-9933-C7C8255FF88C}" presName="parentText" presStyleLbl="node1" presStyleIdx="3" presStyleCnt="4">
        <dgm:presLayoutVars>
          <dgm:chMax val="0"/>
          <dgm:bulletEnabled val="1"/>
        </dgm:presLayoutVars>
      </dgm:prSet>
      <dgm:spPr/>
      <dgm:t>
        <a:bodyPr/>
        <a:lstStyle/>
        <a:p>
          <a:endParaRPr lang="en-US"/>
        </a:p>
      </dgm:t>
    </dgm:pt>
  </dgm:ptLst>
  <dgm:cxnLst>
    <dgm:cxn modelId="{02CCCEA1-5831-45D4-90B6-775A79736307}" srcId="{2586F31F-B02A-4196-AFF8-58E01C34BCCD}" destId="{01FD5DBE-54FB-489E-8E80-408AB1D1B91E}" srcOrd="2" destOrd="0" parTransId="{9A31CAD0-4E97-4534-B08E-2D54CB359AE4}" sibTransId="{DEA14D46-93C6-4C11-ADD9-B6DFFCD40651}"/>
    <dgm:cxn modelId="{A1C36064-CE39-4D34-8F53-74C70235BEEE}" srcId="{2586F31F-B02A-4196-AFF8-58E01C34BCCD}" destId="{913C38E2-0154-4AF8-84FB-5AFE0C86FBB2}" srcOrd="1" destOrd="0" parTransId="{833FEDA0-4728-4D10-B06F-4517AE8B619F}" sibTransId="{DC173033-98AF-49DF-86B0-C5DDAF71B27B}"/>
    <dgm:cxn modelId="{A9C5A6D2-A0C7-4A54-A49D-023A1CFF4BB0}" type="presOf" srcId="{304A5956-1152-40F2-9933-C7C8255FF88C}" destId="{A7A650CB-7383-4621-85BC-4ECC93006E8E}" srcOrd="0" destOrd="0" presId="urn:microsoft.com/office/officeart/2005/8/layout/vList2"/>
    <dgm:cxn modelId="{BB6F65BD-CF64-4493-99B5-8EAE1E924FBC}" type="presOf" srcId="{B0FBFD5A-CEF4-470A-B3AF-E8197A7864F6}" destId="{BD95711D-F14E-4642-B568-D92681BD6BC5}" srcOrd="0" destOrd="0" presId="urn:microsoft.com/office/officeart/2005/8/layout/vList2"/>
    <dgm:cxn modelId="{C42F10FF-76A2-4BD0-9E9B-95B991FFAE14}" type="presOf" srcId="{01FD5DBE-54FB-489E-8E80-408AB1D1B91E}" destId="{890968FC-B387-40D6-8D6D-B21723708AE6}" srcOrd="0" destOrd="0" presId="urn:microsoft.com/office/officeart/2005/8/layout/vList2"/>
    <dgm:cxn modelId="{72A0ED35-F6AB-4EB3-9078-06A6D70CCFAA}" srcId="{2586F31F-B02A-4196-AFF8-58E01C34BCCD}" destId="{304A5956-1152-40F2-9933-C7C8255FF88C}" srcOrd="3" destOrd="0" parTransId="{5139FD3B-F3DF-4389-8079-223197F35292}" sibTransId="{E9D341F1-E9F9-40D1-AD8D-14538C146C8E}"/>
    <dgm:cxn modelId="{77F03BDC-6B52-4695-AFAF-B39ABE8235E0}" srcId="{2586F31F-B02A-4196-AFF8-58E01C34BCCD}" destId="{B0FBFD5A-CEF4-470A-B3AF-E8197A7864F6}" srcOrd="0" destOrd="0" parTransId="{68C97C34-D484-44B6-BE58-DFDDC31D1052}" sibTransId="{E80C753D-6333-4ADC-98B7-DD97F8F59A51}"/>
    <dgm:cxn modelId="{0E76FC0A-B2B1-4666-A367-8E74E2E53961}" type="presOf" srcId="{2586F31F-B02A-4196-AFF8-58E01C34BCCD}" destId="{A581099C-5BBA-4A80-9B90-DDAAF43ABF3F}" srcOrd="0" destOrd="0" presId="urn:microsoft.com/office/officeart/2005/8/layout/vList2"/>
    <dgm:cxn modelId="{72F96DD9-A020-47C5-BE1D-4A47F3D784FE}" type="presOf" srcId="{913C38E2-0154-4AF8-84FB-5AFE0C86FBB2}" destId="{A458853A-827A-44F5-8DD8-BE2BCBAE6916}" srcOrd="0" destOrd="0" presId="urn:microsoft.com/office/officeart/2005/8/layout/vList2"/>
    <dgm:cxn modelId="{4701E40F-8DBD-4C35-ADFD-15FF64457775}" type="presParOf" srcId="{A581099C-5BBA-4A80-9B90-DDAAF43ABF3F}" destId="{BD95711D-F14E-4642-B568-D92681BD6BC5}" srcOrd="0" destOrd="0" presId="urn:microsoft.com/office/officeart/2005/8/layout/vList2"/>
    <dgm:cxn modelId="{745F9912-3020-447C-8F25-7F58C1134409}" type="presParOf" srcId="{A581099C-5BBA-4A80-9B90-DDAAF43ABF3F}" destId="{F2521982-F5C5-48F3-921A-05B86F7E2D89}" srcOrd="1" destOrd="0" presId="urn:microsoft.com/office/officeart/2005/8/layout/vList2"/>
    <dgm:cxn modelId="{0461D605-7780-4688-B610-E9EC42CC54D6}" type="presParOf" srcId="{A581099C-5BBA-4A80-9B90-DDAAF43ABF3F}" destId="{A458853A-827A-44F5-8DD8-BE2BCBAE6916}" srcOrd="2" destOrd="0" presId="urn:microsoft.com/office/officeart/2005/8/layout/vList2"/>
    <dgm:cxn modelId="{3B39166A-9AE4-451C-9B3D-25EA1FB094E3}" type="presParOf" srcId="{A581099C-5BBA-4A80-9B90-DDAAF43ABF3F}" destId="{A56D6BE9-7F00-4EF9-8159-440EB23FFFFE}" srcOrd="3" destOrd="0" presId="urn:microsoft.com/office/officeart/2005/8/layout/vList2"/>
    <dgm:cxn modelId="{86EA6D78-C41E-4617-B76E-1DB55157F3B6}" type="presParOf" srcId="{A581099C-5BBA-4A80-9B90-DDAAF43ABF3F}" destId="{890968FC-B387-40D6-8D6D-B21723708AE6}" srcOrd="4" destOrd="0" presId="urn:microsoft.com/office/officeart/2005/8/layout/vList2"/>
    <dgm:cxn modelId="{30F33354-F6C9-40A9-9205-203720022E42}" type="presParOf" srcId="{A581099C-5BBA-4A80-9B90-DDAAF43ABF3F}" destId="{EA8E9FA1-97AE-40BA-8290-FC0EE0FF3EF1}" srcOrd="5" destOrd="0" presId="urn:microsoft.com/office/officeart/2005/8/layout/vList2"/>
    <dgm:cxn modelId="{0C2FE13A-7FBA-40B8-BF4D-51B4A1851191}" type="presParOf" srcId="{A581099C-5BBA-4A80-9B90-DDAAF43ABF3F}" destId="{A7A650CB-7383-4621-85BC-4ECC93006E8E}" srcOrd="6"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55EF5EC8-A588-437B-9B81-CB07D3C45B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FA2629-8637-4B7A-8F8D-E9DCE458021F}">
      <dgm:prSet/>
      <dgm:spPr/>
      <dgm:t>
        <a:bodyPr/>
        <a:lstStyle/>
        <a:p>
          <a:pPr rtl="0"/>
          <a:r>
            <a:rPr lang="en-IN" b="1" dirty="0" smtClean="0"/>
            <a:t>Testing shows the presence of defects, not their absence</a:t>
          </a:r>
          <a:endParaRPr lang="en-IN" b="1" dirty="0"/>
        </a:p>
      </dgm:t>
    </dgm:pt>
    <dgm:pt modelId="{44984CBC-CB4C-4358-BF09-B2B7B8F5802E}" type="parTrans" cxnId="{70ECFBC9-E738-4BF2-BBCB-F2056809ACBE}">
      <dgm:prSet/>
      <dgm:spPr/>
      <dgm:t>
        <a:bodyPr/>
        <a:lstStyle/>
        <a:p>
          <a:endParaRPr lang="en-US"/>
        </a:p>
      </dgm:t>
    </dgm:pt>
    <dgm:pt modelId="{A39B9674-1169-44F7-8869-ED9FBD43F11E}" type="sibTrans" cxnId="{70ECFBC9-E738-4BF2-BBCB-F2056809ACBE}">
      <dgm:prSet/>
      <dgm:spPr/>
      <dgm:t>
        <a:bodyPr/>
        <a:lstStyle/>
        <a:p>
          <a:endParaRPr lang="en-US"/>
        </a:p>
      </dgm:t>
    </dgm:pt>
    <dgm:pt modelId="{784744E4-429A-493A-BDB7-0D07923B054F}">
      <dgm:prSet/>
      <dgm:spPr/>
      <dgm:t>
        <a:bodyPr/>
        <a:lstStyle/>
        <a:p>
          <a:pPr rtl="0"/>
          <a:r>
            <a:rPr lang="en-IN" dirty="0" smtClean="0"/>
            <a:t>Testing can show that defects are present, but cannot prove that there are no defects. Testing reduces the probability of undiscovered defects remaining in the software but, even if no defects are found, testing is not a proof of correctness.</a:t>
          </a:r>
          <a:endParaRPr lang="en-IN" dirty="0"/>
        </a:p>
      </dgm:t>
    </dgm:pt>
    <dgm:pt modelId="{FB4FF29F-5EC1-4090-B986-63988348D12E}" type="parTrans" cxnId="{BF47944B-2FBD-4DA1-9246-E8705A8286A2}">
      <dgm:prSet/>
      <dgm:spPr/>
      <dgm:t>
        <a:bodyPr/>
        <a:lstStyle/>
        <a:p>
          <a:endParaRPr lang="en-US"/>
        </a:p>
      </dgm:t>
    </dgm:pt>
    <dgm:pt modelId="{DAA23348-E36E-4690-9C4E-D461DF9B9BB9}" type="sibTrans" cxnId="{BF47944B-2FBD-4DA1-9246-E8705A8286A2}">
      <dgm:prSet/>
      <dgm:spPr/>
      <dgm:t>
        <a:bodyPr/>
        <a:lstStyle/>
        <a:p>
          <a:endParaRPr lang="en-US"/>
        </a:p>
      </dgm:t>
    </dgm:pt>
    <dgm:pt modelId="{F509A7CD-A0B9-46F5-8B47-1BE6D46CD6EB}">
      <dgm:prSet/>
      <dgm:spPr/>
      <dgm:t>
        <a:bodyPr/>
        <a:lstStyle/>
        <a:p>
          <a:pPr rtl="0"/>
          <a:r>
            <a:rPr lang="en-US" b="1" dirty="0" smtClean="0"/>
            <a:t>Exhaustive testing is impossible</a:t>
          </a:r>
          <a:endParaRPr lang="en-IN" b="1" dirty="0"/>
        </a:p>
      </dgm:t>
    </dgm:pt>
    <dgm:pt modelId="{BC19A0D0-CC8D-4892-98F6-2567FD93CD82}" type="parTrans" cxnId="{06C1E225-5C5C-442D-BB09-DB831E1360F6}">
      <dgm:prSet/>
      <dgm:spPr/>
      <dgm:t>
        <a:bodyPr/>
        <a:lstStyle/>
        <a:p>
          <a:endParaRPr lang="en-US"/>
        </a:p>
      </dgm:t>
    </dgm:pt>
    <dgm:pt modelId="{34B87864-6C5A-43A3-9BBB-67F358D4E6CF}" type="sibTrans" cxnId="{06C1E225-5C5C-442D-BB09-DB831E1360F6}">
      <dgm:prSet/>
      <dgm:spPr/>
      <dgm:t>
        <a:bodyPr/>
        <a:lstStyle/>
        <a:p>
          <a:endParaRPr lang="en-US"/>
        </a:p>
      </dgm:t>
    </dgm:pt>
    <dgm:pt modelId="{C1DD0C56-14A6-4985-AF6B-2EA7C9415B97}">
      <dgm:prSet/>
      <dgm:spPr/>
      <dgm:t>
        <a:bodyPr/>
        <a:lstStyle/>
        <a:p>
          <a:pPr rtl="0"/>
          <a:r>
            <a:rPr lang="en-IN" dirty="0" smtClean="0"/>
            <a:t>Testing everything (all combinations of inputs and preconditions) is not feasible except for trivial cases. Rather than attempting to test exhaustively, risk analysis, test techniques, and priorities should be used to </a:t>
          </a:r>
          <a:r>
            <a:rPr lang="en-US" dirty="0" smtClean="0"/>
            <a:t>focus test efforts.</a:t>
          </a:r>
          <a:endParaRPr lang="en-US" dirty="0"/>
        </a:p>
      </dgm:t>
    </dgm:pt>
    <dgm:pt modelId="{C759C2BF-C039-47C6-BCD6-9A2465CADAB7}" type="parTrans" cxnId="{F9BEA6B4-EF67-494D-B087-998286CB7458}">
      <dgm:prSet/>
      <dgm:spPr/>
      <dgm:t>
        <a:bodyPr/>
        <a:lstStyle/>
        <a:p>
          <a:endParaRPr lang="en-US"/>
        </a:p>
      </dgm:t>
    </dgm:pt>
    <dgm:pt modelId="{F0B54E79-74BE-4C0F-A5EC-A48C81DD7DDC}" type="sibTrans" cxnId="{F9BEA6B4-EF67-494D-B087-998286CB7458}">
      <dgm:prSet/>
      <dgm:spPr/>
      <dgm:t>
        <a:bodyPr/>
        <a:lstStyle/>
        <a:p>
          <a:endParaRPr lang="en-US"/>
        </a:p>
      </dgm:t>
    </dgm:pt>
    <dgm:pt modelId="{EECFE087-EF2C-476D-827A-51540A69A468}">
      <dgm:prSet/>
      <dgm:spPr/>
      <dgm:t>
        <a:bodyPr/>
        <a:lstStyle/>
        <a:p>
          <a:pPr rtl="0"/>
          <a:r>
            <a:rPr lang="en-IN" b="1" dirty="0" smtClean="0"/>
            <a:t>Early testing saves time and money</a:t>
          </a:r>
          <a:endParaRPr lang="en-US" b="1" dirty="0"/>
        </a:p>
      </dgm:t>
    </dgm:pt>
    <dgm:pt modelId="{3ACE1679-CB49-41FF-8328-2EBCB676C77A}" type="parTrans" cxnId="{8AE28643-1E7D-47C0-B1F9-F2CE2256B725}">
      <dgm:prSet/>
      <dgm:spPr/>
      <dgm:t>
        <a:bodyPr/>
        <a:lstStyle/>
        <a:p>
          <a:endParaRPr lang="en-US"/>
        </a:p>
      </dgm:t>
    </dgm:pt>
    <dgm:pt modelId="{03D66E1D-182E-4DFA-8A84-BADE60F0853D}" type="sibTrans" cxnId="{8AE28643-1E7D-47C0-B1F9-F2CE2256B725}">
      <dgm:prSet/>
      <dgm:spPr/>
      <dgm:t>
        <a:bodyPr/>
        <a:lstStyle/>
        <a:p>
          <a:endParaRPr lang="en-US"/>
        </a:p>
      </dgm:t>
    </dgm:pt>
    <dgm:pt modelId="{76B0742D-BF47-4B5C-8FA8-56CEF8D10F46}">
      <dgm:prSet/>
      <dgm:spPr/>
      <dgm:t>
        <a:bodyPr/>
        <a:lstStyle/>
        <a:p>
          <a:pPr rtl="0"/>
          <a:r>
            <a:rPr lang="en-IN" dirty="0" smtClean="0"/>
            <a:t>To find defects early, both static and dynamic test activities should be started as early as possible in the software development lifecycle. Early testing is sometimes referred to as shift left. Testing early in the software development lifecycle helps reduce or eliminate costly changes.</a:t>
          </a:r>
          <a:endParaRPr lang="en-IN" dirty="0"/>
        </a:p>
      </dgm:t>
    </dgm:pt>
    <dgm:pt modelId="{C5AACE21-2FBC-4F5E-B5E6-FED690D18BE8}" type="parTrans" cxnId="{CD77BA5F-8529-4837-9A92-696E121A8528}">
      <dgm:prSet/>
      <dgm:spPr/>
      <dgm:t>
        <a:bodyPr/>
        <a:lstStyle/>
        <a:p>
          <a:endParaRPr lang="en-US"/>
        </a:p>
      </dgm:t>
    </dgm:pt>
    <dgm:pt modelId="{4C7ACA3D-646B-4319-B9FC-AF3108B99865}" type="sibTrans" cxnId="{CD77BA5F-8529-4837-9A92-696E121A8528}">
      <dgm:prSet/>
      <dgm:spPr/>
      <dgm:t>
        <a:bodyPr/>
        <a:lstStyle/>
        <a:p>
          <a:endParaRPr lang="en-US"/>
        </a:p>
      </dgm:t>
    </dgm:pt>
    <dgm:pt modelId="{AD6F8AA3-F9AE-4F38-9223-380877786A1C}">
      <dgm:prSet/>
      <dgm:spPr/>
      <dgm:t>
        <a:bodyPr/>
        <a:lstStyle/>
        <a:p>
          <a:pPr rtl="0"/>
          <a:r>
            <a:rPr lang="en-US" b="1" dirty="0" smtClean="0"/>
            <a:t>Defects cluster together</a:t>
          </a:r>
          <a:endParaRPr lang="en-IN" b="1" dirty="0"/>
        </a:p>
      </dgm:t>
    </dgm:pt>
    <dgm:pt modelId="{865D8C2C-C320-4148-A7FC-79DBB3D0F3F1}" type="parTrans" cxnId="{6E49F900-7C5A-4544-B4D7-22741E6F9D59}">
      <dgm:prSet/>
      <dgm:spPr/>
      <dgm:t>
        <a:bodyPr/>
        <a:lstStyle/>
        <a:p>
          <a:endParaRPr lang="en-US"/>
        </a:p>
      </dgm:t>
    </dgm:pt>
    <dgm:pt modelId="{6FF2FD06-62CF-48BC-A1A1-A50B0910C694}" type="sibTrans" cxnId="{6E49F900-7C5A-4544-B4D7-22741E6F9D59}">
      <dgm:prSet/>
      <dgm:spPr/>
      <dgm:t>
        <a:bodyPr/>
        <a:lstStyle/>
        <a:p>
          <a:endParaRPr lang="en-US"/>
        </a:p>
      </dgm:t>
    </dgm:pt>
    <dgm:pt modelId="{7748FA95-4F2E-45E7-BFFA-B2E57895B826}">
      <dgm:prSet/>
      <dgm:spPr/>
      <dgm:t>
        <a:bodyPr/>
        <a:lstStyle/>
        <a:p>
          <a:pPr rtl="0"/>
          <a:r>
            <a:rPr lang="en-IN" dirty="0" smtClean="0"/>
            <a:t>A small number of modules usually contains most of the defects discovered during pre-release testing, or is responsible for most of the operational failures. Predicted defect clusters, and the actual observed defect clusters in test or operation, are an important input into a risk analysis used to focus the test effort.</a:t>
          </a:r>
          <a:endParaRPr lang="en-IN" dirty="0"/>
        </a:p>
      </dgm:t>
    </dgm:pt>
    <dgm:pt modelId="{8944174A-9C3E-49E4-888B-F05034ACB795}" type="parTrans" cxnId="{E3CC7C77-C306-4E2A-B80F-2E87D3146D3C}">
      <dgm:prSet/>
      <dgm:spPr/>
      <dgm:t>
        <a:bodyPr/>
        <a:lstStyle/>
        <a:p>
          <a:endParaRPr lang="en-US"/>
        </a:p>
      </dgm:t>
    </dgm:pt>
    <dgm:pt modelId="{38445EC2-E259-4CD9-BE05-582413F24527}" type="sibTrans" cxnId="{E3CC7C77-C306-4E2A-B80F-2E87D3146D3C}">
      <dgm:prSet/>
      <dgm:spPr/>
      <dgm:t>
        <a:bodyPr/>
        <a:lstStyle/>
        <a:p>
          <a:endParaRPr lang="en-US"/>
        </a:p>
      </dgm:t>
    </dgm:pt>
    <dgm:pt modelId="{B37A071C-7C77-4E53-8E29-CCA2417E01AF}">
      <dgm:prSet/>
      <dgm:spPr/>
      <dgm:t>
        <a:bodyPr/>
        <a:lstStyle/>
        <a:p>
          <a:pPr rtl="0"/>
          <a:r>
            <a:rPr lang="en-IN" b="1" dirty="0" smtClean="0"/>
            <a:t>Beware of the pesticide paradox</a:t>
          </a:r>
          <a:endParaRPr lang="en-IN" b="1" dirty="0"/>
        </a:p>
      </dgm:t>
    </dgm:pt>
    <dgm:pt modelId="{3CF2C316-6A38-4485-8F44-AC0570AC88DD}" type="parTrans" cxnId="{64DE51BB-CC2F-45C1-8239-CE57E29F139F}">
      <dgm:prSet/>
      <dgm:spPr/>
      <dgm:t>
        <a:bodyPr/>
        <a:lstStyle/>
        <a:p>
          <a:endParaRPr lang="en-US"/>
        </a:p>
      </dgm:t>
    </dgm:pt>
    <dgm:pt modelId="{6B56E7E1-7867-48EB-8FF9-2EBA565382FD}" type="sibTrans" cxnId="{64DE51BB-CC2F-45C1-8239-CE57E29F139F}">
      <dgm:prSet/>
      <dgm:spPr/>
      <dgm:t>
        <a:bodyPr/>
        <a:lstStyle/>
        <a:p>
          <a:endParaRPr lang="en-US"/>
        </a:p>
      </dgm:t>
    </dgm:pt>
    <dgm:pt modelId="{74D3B449-77B5-4E18-AED1-7CC6B98C7035}">
      <dgm:prSet/>
      <dgm:spPr/>
      <dgm:t>
        <a:bodyPr/>
        <a:lstStyle/>
        <a:p>
          <a:pPr rtl="0"/>
          <a:r>
            <a:rPr lang="en-IN" dirty="0" smtClean="0"/>
            <a:t>If the same tests are repeated over and over again, eventually these tests no longer find any new defects. To detect new defects, existing tests and test data may need changing, and new tests may need to be written (Tests are no longer effective at finding defects, just as pesticides are no longer effective at killing insects after a while). In some cases, such as automated regression testing, the pesticide paradox has a beneficial outcome, which is the relatively low number of regression defects.</a:t>
          </a:r>
          <a:endParaRPr lang="en-IN" dirty="0"/>
        </a:p>
      </dgm:t>
    </dgm:pt>
    <dgm:pt modelId="{3BB28B01-E393-4137-85B0-F1B038DE6AF3}" type="parTrans" cxnId="{B9595F6B-E92E-4CC4-8BD1-425DCD3AB7C9}">
      <dgm:prSet/>
      <dgm:spPr/>
      <dgm:t>
        <a:bodyPr/>
        <a:lstStyle/>
        <a:p>
          <a:endParaRPr lang="en-US"/>
        </a:p>
      </dgm:t>
    </dgm:pt>
    <dgm:pt modelId="{3BD63605-A321-4BC3-B528-D577D45B025A}" type="sibTrans" cxnId="{B9595F6B-E92E-4CC4-8BD1-425DCD3AB7C9}">
      <dgm:prSet/>
      <dgm:spPr/>
      <dgm:t>
        <a:bodyPr/>
        <a:lstStyle/>
        <a:p>
          <a:endParaRPr lang="en-US"/>
        </a:p>
      </dgm:t>
    </dgm:pt>
    <dgm:pt modelId="{B94A5AB3-C4F5-4ED8-A7CA-8C1F7A5E8D08}">
      <dgm:prSet/>
      <dgm:spPr/>
      <dgm:t>
        <a:bodyPr/>
        <a:lstStyle/>
        <a:p>
          <a:pPr rtl="0"/>
          <a:r>
            <a:rPr lang="en-US" b="1" dirty="0" smtClean="0"/>
            <a:t>Testing is context dependent</a:t>
          </a:r>
          <a:endParaRPr lang="en-IN" b="1" dirty="0"/>
        </a:p>
      </dgm:t>
    </dgm:pt>
    <dgm:pt modelId="{72C26C4E-9F6A-42FD-B351-C6945A3A5BA2}" type="parTrans" cxnId="{CA676575-3E86-4DA9-BAA8-0126849485B5}">
      <dgm:prSet/>
      <dgm:spPr/>
      <dgm:t>
        <a:bodyPr/>
        <a:lstStyle/>
        <a:p>
          <a:endParaRPr lang="en-US"/>
        </a:p>
      </dgm:t>
    </dgm:pt>
    <dgm:pt modelId="{70A9BC0E-A8D9-4590-BEC4-B04DD5261FB3}" type="sibTrans" cxnId="{CA676575-3E86-4DA9-BAA8-0126849485B5}">
      <dgm:prSet/>
      <dgm:spPr/>
      <dgm:t>
        <a:bodyPr/>
        <a:lstStyle/>
        <a:p>
          <a:endParaRPr lang="en-US"/>
        </a:p>
      </dgm:t>
    </dgm:pt>
    <dgm:pt modelId="{25C00486-0462-422B-9A75-6090FD0A9F58}">
      <dgm:prSet/>
      <dgm:spPr/>
      <dgm:t>
        <a:bodyPr/>
        <a:lstStyle/>
        <a:p>
          <a:pPr rtl="0"/>
          <a:r>
            <a:rPr lang="en-IN" dirty="0" smtClean="0"/>
            <a:t>Testing is done differently in different contexts. For example, safety-critical industrial control software is tested differently from an e-commerce mobile app. As another example, testing in an Agile project is done differently than testing in a sequential software development lifecycle project.</a:t>
          </a:r>
          <a:endParaRPr lang="en-IN" dirty="0"/>
        </a:p>
      </dgm:t>
    </dgm:pt>
    <dgm:pt modelId="{FCA8E05C-E5F4-47F7-A2EB-C3AC10497213}" type="parTrans" cxnId="{94FD5A54-6F3C-4E7C-8FAB-6315E57A2EA1}">
      <dgm:prSet/>
      <dgm:spPr/>
      <dgm:t>
        <a:bodyPr/>
        <a:lstStyle/>
        <a:p>
          <a:endParaRPr lang="en-US"/>
        </a:p>
      </dgm:t>
    </dgm:pt>
    <dgm:pt modelId="{B8B15A22-2015-44B1-A921-9558FCBD4198}" type="sibTrans" cxnId="{94FD5A54-6F3C-4E7C-8FAB-6315E57A2EA1}">
      <dgm:prSet/>
      <dgm:spPr/>
      <dgm:t>
        <a:bodyPr/>
        <a:lstStyle/>
        <a:p>
          <a:endParaRPr lang="en-US"/>
        </a:p>
      </dgm:t>
    </dgm:pt>
    <dgm:pt modelId="{2B8FA0E2-FA4C-4F88-BBDA-F833828C041E}">
      <dgm:prSet/>
      <dgm:spPr/>
      <dgm:t>
        <a:bodyPr/>
        <a:lstStyle/>
        <a:p>
          <a:pPr rtl="0"/>
          <a:r>
            <a:rPr lang="en-US" b="1" dirty="0" smtClean="0"/>
            <a:t>Absence-of-errors is a fallacy</a:t>
          </a:r>
          <a:endParaRPr lang="en-IN" b="1" dirty="0"/>
        </a:p>
      </dgm:t>
    </dgm:pt>
    <dgm:pt modelId="{9782C957-15F4-4F48-9ACD-174A9B28C5E8}" type="parTrans" cxnId="{EFA802E4-3D02-4151-8EC5-3277CCE17587}">
      <dgm:prSet/>
      <dgm:spPr/>
      <dgm:t>
        <a:bodyPr/>
        <a:lstStyle/>
        <a:p>
          <a:endParaRPr lang="en-US"/>
        </a:p>
      </dgm:t>
    </dgm:pt>
    <dgm:pt modelId="{54328F36-8263-4E71-AD5E-F138C4F212D6}" type="sibTrans" cxnId="{EFA802E4-3D02-4151-8EC5-3277CCE17587}">
      <dgm:prSet/>
      <dgm:spPr/>
      <dgm:t>
        <a:bodyPr/>
        <a:lstStyle/>
        <a:p>
          <a:endParaRPr lang="en-US"/>
        </a:p>
      </dgm:t>
    </dgm:pt>
    <dgm:pt modelId="{BB6700A8-0195-4E47-8F19-D08505202DE2}">
      <dgm:prSet/>
      <dgm:spPr/>
      <dgm:t>
        <a:bodyPr/>
        <a:lstStyle/>
        <a:p>
          <a:pPr rtl="0"/>
          <a:r>
            <a:rPr lang="en-IN" dirty="0" smtClean="0"/>
            <a:t>Some organizations expect that testers can run all possible tests and find all possible defects, but principles 2 and 1, respectively, tell us that this is impossible. Further, it is a fallacy (i.e., a mistaken belief) to expect that just finding and fixing a large number of defects will ensure the success of a system. For example, thoroughly testing all specified requirements and fixing all defects found could still produce a system that is difficult to use, that does not </a:t>
          </a:r>
          <a:r>
            <a:rPr lang="en-IN" dirty="0" err="1" smtClean="0"/>
            <a:t>fulfill</a:t>
          </a:r>
          <a:r>
            <a:rPr lang="en-IN" dirty="0" smtClean="0"/>
            <a:t> the users’ needs and expectations, or that is inferior compared to other competing systems.</a:t>
          </a:r>
          <a:endParaRPr lang="en-US" dirty="0"/>
        </a:p>
      </dgm:t>
    </dgm:pt>
    <dgm:pt modelId="{607EFCF6-6CDD-4115-B059-92CF1370F9B6}" type="parTrans" cxnId="{A02193B4-4C41-46A6-84D0-02F067B4AD38}">
      <dgm:prSet/>
      <dgm:spPr/>
      <dgm:t>
        <a:bodyPr/>
        <a:lstStyle/>
        <a:p>
          <a:endParaRPr lang="en-US"/>
        </a:p>
      </dgm:t>
    </dgm:pt>
    <dgm:pt modelId="{6D26C469-9FE0-4CBF-89A3-C4C6044BE31D}" type="sibTrans" cxnId="{A02193B4-4C41-46A6-84D0-02F067B4AD38}">
      <dgm:prSet/>
      <dgm:spPr/>
      <dgm:t>
        <a:bodyPr/>
        <a:lstStyle/>
        <a:p>
          <a:endParaRPr lang="en-US"/>
        </a:p>
      </dgm:t>
    </dgm:pt>
    <dgm:pt modelId="{259E7FBF-AF54-4E00-87B2-0F8EB120F823}" type="pres">
      <dgm:prSet presAssocID="{55EF5EC8-A588-437B-9B81-CB07D3C45BC0}" presName="linear" presStyleCnt="0">
        <dgm:presLayoutVars>
          <dgm:animLvl val="lvl"/>
          <dgm:resizeHandles val="exact"/>
        </dgm:presLayoutVars>
      </dgm:prSet>
      <dgm:spPr/>
      <dgm:t>
        <a:bodyPr/>
        <a:lstStyle/>
        <a:p>
          <a:endParaRPr lang="en-US"/>
        </a:p>
      </dgm:t>
    </dgm:pt>
    <dgm:pt modelId="{6A73BA83-FDD9-47A1-81B7-D9A3F757E0CE}" type="pres">
      <dgm:prSet presAssocID="{9FFA2629-8637-4B7A-8F8D-E9DCE458021F}" presName="parentText" presStyleLbl="node1" presStyleIdx="0" presStyleCnt="7">
        <dgm:presLayoutVars>
          <dgm:chMax val="0"/>
          <dgm:bulletEnabled val="1"/>
        </dgm:presLayoutVars>
      </dgm:prSet>
      <dgm:spPr/>
      <dgm:t>
        <a:bodyPr/>
        <a:lstStyle/>
        <a:p>
          <a:endParaRPr lang="en-US"/>
        </a:p>
      </dgm:t>
    </dgm:pt>
    <dgm:pt modelId="{52741653-E50B-4103-9491-11705CEEC95D}" type="pres">
      <dgm:prSet presAssocID="{9FFA2629-8637-4B7A-8F8D-E9DCE458021F}" presName="childText" presStyleLbl="revTx" presStyleIdx="0" presStyleCnt="7">
        <dgm:presLayoutVars>
          <dgm:bulletEnabled val="1"/>
        </dgm:presLayoutVars>
      </dgm:prSet>
      <dgm:spPr/>
      <dgm:t>
        <a:bodyPr/>
        <a:lstStyle/>
        <a:p>
          <a:endParaRPr lang="en-US"/>
        </a:p>
      </dgm:t>
    </dgm:pt>
    <dgm:pt modelId="{A90E83E6-57AE-468C-98E1-A8FB106608A5}" type="pres">
      <dgm:prSet presAssocID="{F509A7CD-A0B9-46F5-8B47-1BE6D46CD6EB}" presName="parentText" presStyleLbl="node1" presStyleIdx="1" presStyleCnt="7">
        <dgm:presLayoutVars>
          <dgm:chMax val="0"/>
          <dgm:bulletEnabled val="1"/>
        </dgm:presLayoutVars>
      </dgm:prSet>
      <dgm:spPr/>
      <dgm:t>
        <a:bodyPr/>
        <a:lstStyle/>
        <a:p>
          <a:endParaRPr lang="en-US"/>
        </a:p>
      </dgm:t>
    </dgm:pt>
    <dgm:pt modelId="{3365E506-0B05-4F38-8ED6-6FA07F1A1019}" type="pres">
      <dgm:prSet presAssocID="{F509A7CD-A0B9-46F5-8B47-1BE6D46CD6EB}" presName="childText" presStyleLbl="revTx" presStyleIdx="1" presStyleCnt="7">
        <dgm:presLayoutVars>
          <dgm:bulletEnabled val="1"/>
        </dgm:presLayoutVars>
      </dgm:prSet>
      <dgm:spPr/>
      <dgm:t>
        <a:bodyPr/>
        <a:lstStyle/>
        <a:p>
          <a:endParaRPr lang="en-US"/>
        </a:p>
      </dgm:t>
    </dgm:pt>
    <dgm:pt modelId="{EDD652F1-BCE7-4DF1-A739-1333F511519D}" type="pres">
      <dgm:prSet presAssocID="{EECFE087-EF2C-476D-827A-51540A69A468}" presName="parentText" presStyleLbl="node1" presStyleIdx="2" presStyleCnt="7">
        <dgm:presLayoutVars>
          <dgm:chMax val="0"/>
          <dgm:bulletEnabled val="1"/>
        </dgm:presLayoutVars>
      </dgm:prSet>
      <dgm:spPr/>
      <dgm:t>
        <a:bodyPr/>
        <a:lstStyle/>
        <a:p>
          <a:endParaRPr lang="en-US"/>
        </a:p>
      </dgm:t>
    </dgm:pt>
    <dgm:pt modelId="{9509D69F-86F3-4CAB-A0DD-1B2BC5F4AE40}" type="pres">
      <dgm:prSet presAssocID="{EECFE087-EF2C-476D-827A-51540A69A468}" presName="childText" presStyleLbl="revTx" presStyleIdx="2" presStyleCnt="7">
        <dgm:presLayoutVars>
          <dgm:bulletEnabled val="1"/>
        </dgm:presLayoutVars>
      </dgm:prSet>
      <dgm:spPr/>
      <dgm:t>
        <a:bodyPr/>
        <a:lstStyle/>
        <a:p>
          <a:endParaRPr lang="en-US"/>
        </a:p>
      </dgm:t>
    </dgm:pt>
    <dgm:pt modelId="{A99308D5-21BF-4E91-B0CB-F5B8991163FB}" type="pres">
      <dgm:prSet presAssocID="{AD6F8AA3-F9AE-4F38-9223-380877786A1C}" presName="parentText" presStyleLbl="node1" presStyleIdx="3" presStyleCnt="7">
        <dgm:presLayoutVars>
          <dgm:chMax val="0"/>
          <dgm:bulletEnabled val="1"/>
        </dgm:presLayoutVars>
      </dgm:prSet>
      <dgm:spPr/>
      <dgm:t>
        <a:bodyPr/>
        <a:lstStyle/>
        <a:p>
          <a:endParaRPr lang="en-US"/>
        </a:p>
      </dgm:t>
    </dgm:pt>
    <dgm:pt modelId="{AFA6CDBE-4670-4D16-BF7D-9EEBA8D6D44F}" type="pres">
      <dgm:prSet presAssocID="{AD6F8AA3-F9AE-4F38-9223-380877786A1C}" presName="childText" presStyleLbl="revTx" presStyleIdx="3" presStyleCnt="7">
        <dgm:presLayoutVars>
          <dgm:bulletEnabled val="1"/>
        </dgm:presLayoutVars>
      </dgm:prSet>
      <dgm:spPr/>
      <dgm:t>
        <a:bodyPr/>
        <a:lstStyle/>
        <a:p>
          <a:endParaRPr lang="en-US"/>
        </a:p>
      </dgm:t>
    </dgm:pt>
    <dgm:pt modelId="{B9ABEB92-155F-4164-94F9-0FD8892AA994}" type="pres">
      <dgm:prSet presAssocID="{B37A071C-7C77-4E53-8E29-CCA2417E01AF}" presName="parentText" presStyleLbl="node1" presStyleIdx="4" presStyleCnt="7">
        <dgm:presLayoutVars>
          <dgm:chMax val="0"/>
          <dgm:bulletEnabled val="1"/>
        </dgm:presLayoutVars>
      </dgm:prSet>
      <dgm:spPr/>
      <dgm:t>
        <a:bodyPr/>
        <a:lstStyle/>
        <a:p>
          <a:endParaRPr lang="en-US"/>
        </a:p>
      </dgm:t>
    </dgm:pt>
    <dgm:pt modelId="{3B8F3E07-3B81-428B-B16C-74D2B424949E}" type="pres">
      <dgm:prSet presAssocID="{B37A071C-7C77-4E53-8E29-CCA2417E01AF}" presName="childText" presStyleLbl="revTx" presStyleIdx="4" presStyleCnt="7">
        <dgm:presLayoutVars>
          <dgm:bulletEnabled val="1"/>
        </dgm:presLayoutVars>
      </dgm:prSet>
      <dgm:spPr/>
      <dgm:t>
        <a:bodyPr/>
        <a:lstStyle/>
        <a:p>
          <a:endParaRPr lang="en-US"/>
        </a:p>
      </dgm:t>
    </dgm:pt>
    <dgm:pt modelId="{6BEA3A96-5822-4C27-AD4A-6F9BFA4DE79D}" type="pres">
      <dgm:prSet presAssocID="{B94A5AB3-C4F5-4ED8-A7CA-8C1F7A5E8D08}" presName="parentText" presStyleLbl="node1" presStyleIdx="5" presStyleCnt="7">
        <dgm:presLayoutVars>
          <dgm:chMax val="0"/>
          <dgm:bulletEnabled val="1"/>
        </dgm:presLayoutVars>
      </dgm:prSet>
      <dgm:spPr/>
      <dgm:t>
        <a:bodyPr/>
        <a:lstStyle/>
        <a:p>
          <a:endParaRPr lang="en-US"/>
        </a:p>
      </dgm:t>
    </dgm:pt>
    <dgm:pt modelId="{73642697-62A2-42FA-BE5B-A3827C9237A6}" type="pres">
      <dgm:prSet presAssocID="{B94A5AB3-C4F5-4ED8-A7CA-8C1F7A5E8D08}" presName="childText" presStyleLbl="revTx" presStyleIdx="5" presStyleCnt="7">
        <dgm:presLayoutVars>
          <dgm:bulletEnabled val="1"/>
        </dgm:presLayoutVars>
      </dgm:prSet>
      <dgm:spPr/>
      <dgm:t>
        <a:bodyPr/>
        <a:lstStyle/>
        <a:p>
          <a:endParaRPr lang="en-US"/>
        </a:p>
      </dgm:t>
    </dgm:pt>
    <dgm:pt modelId="{F2DE50C4-CEEC-4417-AF34-F88A3DD3FAC9}" type="pres">
      <dgm:prSet presAssocID="{2B8FA0E2-FA4C-4F88-BBDA-F833828C041E}" presName="parentText" presStyleLbl="node1" presStyleIdx="6" presStyleCnt="7">
        <dgm:presLayoutVars>
          <dgm:chMax val="0"/>
          <dgm:bulletEnabled val="1"/>
        </dgm:presLayoutVars>
      </dgm:prSet>
      <dgm:spPr/>
      <dgm:t>
        <a:bodyPr/>
        <a:lstStyle/>
        <a:p>
          <a:endParaRPr lang="en-US"/>
        </a:p>
      </dgm:t>
    </dgm:pt>
    <dgm:pt modelId="{DEEA59B8-5D90-47C9-9456-757DEA68FF0A}" type="pres">
      <dgm:prSet presAssocID="{2B8FA0E2-FA4C-4F88-BBDA-F833828C041E}" presName="childText" presStyleLbl="revTx" presStyleIdx="6" presStyleCnt="7">
        <dgm:presLayoutVars>
          <dgm:bulletEnabled val="1"/>
        </dgm:presLayoutVars>
      </dgm:prSet>
      <dgm:spPr/>
      <dgm:t>
        <a:bodyPr/>
        <a:lstStyle/>
        <a:p>
          <a:endParaRPr lang="en-US"/>
        </a:p>
      </dgm:t>
    </dgm:pt>
  </dgm:ptLst>
  <dgm:cxnLst>
    <dgm:cxn modelId="{EB1660D6-C90A-40AC-88B1-357004645540}" type="presOf" srcId="{B94A5AB3-C4F5-4ED8-A7CA-8C1F7A5E8D08}" destId="{6BEA3A96-5822-4C27-AD4A-6F9BFA4DE79D}" srcOrd="0" destOrd="0" presId="urn:microsoft.com/office/officeart/2005/8/layout/vList2"/>
    <dgm:cxn modelId="{0F831EDA-CE47-4E6A-AC5C-8E03DD8D7A43}" type="presOf" srcId="{C1DD0C56-14A6-4985-AF6B-2EA7C9415B97}" destId="{3365E506-0B05-4F38-8ED6-6FA07F1A1019}" srcOrd="0" destOrd="0" presId="urn:microsoft.com/office/officeart/2005/8/layout/vList2"/>
    <dgm:cxn modelId="{B9595F6B-E92E-4CC4-8BD1-425DCD3AB7C9}" srcId="{B37A071C-7C77-4E53-8E29-CCA2417E01AF}" destId="{74D3B449-77B5-4E18-AED1-7CC6B98C7035}" srcOrd="0" destOrd="0" parTransId="{3BB28B01-E393-4137-85B0-F1B038DE6AF3}" sibTransId="{3BD63605-A321-4BC3-B528-D577D45B025A}"/>
    <dgm:cxn modelId="{EFA802E4-3D02-4151-8EC5-3277CCE17587}" srcId="{55EF5EC8-A588-437B-9B81-CB07D3C45BC0}" destId="{2B8FA0E2-FA4C-4F88-BBDA-F833828C041E}" srcOrd="6" destOrd="0" parTransId="{9782C957-15F4-4F48-9ACD-174A9B28C5E8}" sibTransId="{54328F36-8263-4E71-AD5E-F138C4F212D6}"/>
    <dgm:cxn modelId="{06C1E225-5C5C-442D-BB09-DB831E1360F6}" srcId="{55EF5EC8-A588-437B-9B81-CB07D3C45BC0}" destId="{F509A7CD-A0B9-46F5-8B47-1BE6D46CD6EB}" srcOrd="1" destOrd="0" parTransId="{BC19A0D0-CC8D-4892-98F6-2567FD93CD82}" sibTransId="{34B87864-6C5A-43A3-9BBB-67F358D4E6CF}"/>
    <dgm:cxn modelId="{262A4672-226E-43C4-82FA-574FDF964BF9}" type="presOf" srcId="{2B8FA0E2-FA4C-4F88-BBDA-F833828C041E}" destId="{F2DE50C4-CEEC-4417-AF34-F88A3DD3FAC9}" srcOrd="0" destOrd="0" presId="urn:microsoft.com/office/officeart/2005/8/layout/vList2"/>
    <dgm:cxn modelId="{A02193B4-4C41-46A6-84D0-02F067B4AD38}" srcId="{2B8FA0E2-FA4C-4F88-BBDA-F833828C041E}" destId="{BB6700A8-0195-4E47-8F19-D08505202DE2}" srcOrd="0" destOrd="0" parTransId="{607EFCF6-6CDD-4115-B059-92CF1370F9B6}" sibTransId="{6D26C469-9FE0-4CBF-89A3-C4C6044BE31D}"/>
    <dgm:cxn modelId="{7233A4B0-C58B-4E72-AC72-36AFA03388D8}" type="presOf" srcId="{74D3B449-77B5-4E18-AED1-7CC6B98C7035}" destId="{3B8F3E07-3B81-428B-B16C-74D2B424949E}" srcOrd="0" destOrd="0" presId="urn:microsoft.com/office/officeart/2005/8/layout/vList2"/>
    <dgm:cxn modelId="{15EF240C-1F01-4D48-A5B9-03C086C7845F}" type="presOf" srcId="{F509A7CD-A0B9-46F5-8B47-1BE6D46CD6EB}" destId="{A90E83E6-57AE-468C-98E1-A8FB106608A5}" srcOrd="0" destOrd="0" presId="urn:microsoft.com/office/officeart/2005/8/layout/vList2"/>
    <dgm:cxn modelId="{1AC8A2EB-DEC8-4EB8-8E5C-4469EA125966}" type="presOf" srcId="{7748FA95-4F2E-45E7-BFFA-B2E57895B826}" destId="{AFA6CDBE-4670-4D16-BF7D-9EEBA8D6D44F}" srcOrd="0" destOrd="0" presId="urn:microsoft.com/office/officeart/2005/8/layout/vList2"/>
    <dgm:cxn modelId="{42793D12-9A83-4C93-88B9-8D3945E74A9B}" type="presOf" srcId="{76B0742D-BF47-4B5C-8FA8-56CEF8D10F46}" destId="{9509D69F-86F3-4CAB-A0DD-1B2BC5F4AE40}" srcOrd="0" destOrd="0" presId="urn:microsoft.com/office/officeart/2005/8/layout/vList2"/>
    <dgm:cxn modelId="{7D0FCD4E-4083-4EA9-87ED-C2971F23DF7F}" type="presOf" srcId="{BB6700A8-0195-4E47-8F19-D08505202DE2}" destId="{DEEA59B8-5D90-47C9-9456-757DEA68FF0A}" srcOrd="0" destOrd="0" presId="urn:microsoft.com/office/officeart/2005/8/layout/vList2"/>
    <dgm:cxn modelId="{E3CC7C77-C306-4E2A-B80F-2E87D3146D3C}" srcId="{AD6F8AA3-F9AE-4F38-9223-380877786A1C}" destId="{7748FA95-4F2E-45E7-BFFA-B2E57895B826}" srcOrd="0" destOrd="0" parTransId="{8944174A-9C3E-49E4-888B-F05034ACB795}" sibTransId="{38445EC2-E259-4CD9-BE05-582413F24527}"/>
    <dgm:cxn modelId="{8AE28643-1E7D-47C0-B1F9-F2CE2256B725}" srcId="{55EF5EC8-A588-437B-9B81-CB07D3C45BC0}" destId="{EECFE087-EF2C-476D-827A-51540A69A468}" srcOrd="2" destOrd="0" parTransId="{3ACE1679-CB49-41FF-8328-2EBCB676C77A}" sibTransId="{03D66E1D-182E-4DFA-8A84-BADE60F0853D}"/>
    <dgm:cxn modelId="{F3A93684-2257-4CE7-83BC-D5136A58011E}" type="presOf" srcId="{55EF5EC8-A588-437B-9B81-CB07D3C45BC0}" destId="{259E7FBF-AF54-4E00-87B2-0F8EB120F823}" srcOrd="0" destOrd="0" presId="urn:microsoft.com/office/officeart/2005/8/layout/vList2"/>
    <dgm:cxn modelId="{1628EC46-64BE-46DB-AECA-036ACE72214A}" type="presOf" srcId="{AD6F8AA3-F9AE-4F38-9223-380877786A1C}" destId="{A99308D5-21BF-4E91-B0CB-F5B8991163FB}" srcOrd="0" destOrd="0" presId="urn:microsoft.com/office/officeart/2005/8/layout/vList2"/>
    <dgm:cxn modelId="{70ECFBC9-E738-4BF2-BBCB-F2056809ACBE}" srcId="{55EF5EC8-A588-437B-9B81-CB07D3C45BC0}" destId="{9FFA2629-8637-4B7A-8F8D-E9DCE458021F}" srcOrd="0" destOrd="0" parTransId="{44984CBC-CB4C-4358-BF09-B2B7B8F5802E}" sibTransId="{A39B9674-1169-44F7-8869-ED9FBD43F11E}"/>
    <dgm:cxn modelId="{F9BEA6B4-EF67-494D-B087-998286CB7458}" srcId="{F509A7CD-A0B9-46F5-8B47-1BE6D46CD6EB}" destId="{C1DD0C56-14A6-4985-AF6B-2EA7C9415B97}" srcOrd="0" destOrd="0" parTransId="{C759C2BF-C039-47C6-BCD6-9A2465CADAB7}" sibTransId="{F0B54E79-74BE-4C0F-A5EC-A48C81DD7DDC}"/>
    <dgm:cxn modelId="{CA676575-3E86-4DA9-BAA8-0126849485B5}" srcId="{55EF5EC8-A588-437B-9B81-CB07D3C45BC0}" destId="{B94A5AB3-C4F5-4ED8-A7CA-8C1F7A5E8D08}" srcOrd="5" destOrd="0" parTransId="{72C26C4E-9F6A-42FD-B351-C6945A3A5BA2}" sibTransId="{70A9BC0E-A8D9-4590-BEC4-B04DD5261FB3}"/>
    <dgm:cxn modelId="{6E7EFD96-09E1-45BE-BF62-3471D58716B7}" type="presOf" srcId="{9FFA2629-8637-4B7A-8F8D-E9DCE458021F}" destId="{6A73BA83-FDD9-47A1-81B7-D9A3F757E0CE}" srcOrd="0" destOrd="0" presId="urn:microsoft.com/office/officeart/2005/8/layout/vList2"/>
    <dgm:cxn modelId="{BF47944B-2FBD-4DA1-9246-E8705A8286A2}" srcId="{9FFA2629-8637-4B7A-8F8D-E9DCE458021F}" destId="{784744E4-429A-493A-BDB7-0D07923B054F}" srcOrd="0" destOrd="0" parTransId="{FB4FF29F-5EC1-4090-B986-63988348D12E}" sibTransId="{DAA23348-E36E-4690-9C4E-D461DF9B9BB9}"/>
    <dgm:cxn modelId="{6E49F900-7C5A-4544-B4D7-22741E6F9D59}" srcId="{55EF5EC8-A588-437B-9B81-CB07D3C45BC0}" destId="{AD6F8AA3-F9AE-4F38-9223-380877786A1C}" srcOrd="3" destOrd="0" parTransId="{865D8C2C-C320-4148-A7FC-79DBB3D0F3F1}" sibTransId="{6FF2FD06-62CF-48BC-A1A1-A50B0910C694}"/>
    <dgm:cxn modelId="{EFD338FE-AE12-4AF2-AFEE-CDF023E9DE2B}" type="presOf" srcId="{25C00486-0462-422B-9A75-6090FD0A9F58}" destId="{73642697-62A2-42FA-BE5B-A3827C9237A6}" srcOrd="0" destOrd="0" presId="urn:microsoft.com/office/officeart/2005/8/layout/vList2"/>
    <dgm:cxn modelId="{51823011-FA61-4C24-87B4-17D5FE539E32}" type="presOf" srcId="{B37A071C-7C77-4E53-8E29-CCA2417E01AF}" destId="{B9ABEB92-155F-4164-94F9-0FD8892AA994}" srcOrd="0" destOrd="0" presId="urn:microsoft.com/office/officeart/2005/8/layout/vList2"/>
    <dgm:cxn modelId="{64DE51BB-CC2F-45C1-8239-CE57E29F139F}" srcId="{55EF5EC8-A588-437B-9B81-CB07D3C45BC0}" destId="{B37A071C-7C77-4E53-8E29-CCA2417E01AF}" srcOrd="4" destOrd="0" parTransId="{3CF2C316-6A38-4485-8F44-AC0570AC88DD}" sibTransId="{6B56E7E1-7867-48EB-8FF9-2EBA565382FD}"/>
    <dgm:cxn modelId="{94FD5A54-6F3C-4E7C-8FAB-6315E57A2EA1}" srcId="{B94A5AB3-C4F5-4ED8-A7CA-8C1F7A5E8D08}" destId="{25C00486-0462-422B-9A75-6090FD0A9F58}" srcOrd="0" destOrd="0" parTransId="{FCA8E05C-E5F4-47F7-A2EB-C3AC10497213}" sibTransId="{B8B15A22-2015-44B1-A921-9558FCBD4198}"/>
    <dgm:cxn modelId="{E4E0FA6A-7E5E-4BC1-8EA3-F2B5E02E017F}" type="presOf" srcId="{EECFE087-EF2C-476D-827A-51540A69A468}" destId="{EDD652F1-BCE7-4DF1-A739-1333F511519D}" srcOrd="0" destOrd="0" presId="urn:microsoft.com/office/officeart/2005/8/layout/vList2"/>
    <dgm:cxn modelId="{8A343E56-8A2F-4ECF-A3B6-3CC4FDA72207}" type="presOf" srcId="{784744E4-429A-493A-BDB7-0D07923B054F}" destId="{52741653-E50B-4103-9491-11705CEEC95D}" srcOrd="0" destOrd="0" presId="urn:microsoft.com/office/officeart/2005/8/layout/vList2"/>
    <dgm:cxn modelId="{CD77BA5F-8529-4837-9A92-696E121A8528}" srcId="{EECFE087-EF2C-476D-827A-51540A69A468}" destId="{76B0742D-BF47-4B5C-8FA8-56CEF8D10F46}" srcOrd="0" destOrd="0" parTransId="{C5AACE21-2FBC-4F5E-B5E6-FED690D18BE8}" sibTransId="{4C7ACA3D-646B-4319-B9FC-AF3108B99865}"/>
    <dgm:cxn modelId="{041C41F0-ABC9-41A3-B035-25253B094F8F}" type="presParOf" srcId="{259E7FBF-AF54-4E00-87B2-0F8EB120F823}" destId="{6A73BA83-FDD9-47A1-81B7-D9A3F757E0CE}" srcOrd="0" destOrd="0" presId="urn:microsoft.com/office/officeart/2005/8/layout/vList2"/>
    <dgm:cxn modelId="{15907FDB-7B13-4DE6-9F7A-49346B4B83E3}" type="presParOf" srcId="{259E7FBF-AF54-4E00-87B2-0F8EB120F823}" destId="{52741653-E50B-4103-9491-11705CEEC95D}" srcOrd="1" destOrd="0" presId="urn:microsoft.com/office/officeart/2005/8/layout/vList2"/>
    <dgm:cxn modelId="{A14BF819-92BA-45D1-AF9D-51DBC8A48083}" type="presParOf" srcId="{259E7FBF-AF54-4E00-87B2-0F8EB120F823}" destId="{A90E83E6-57AE-468C-98E1-A8FB106608A5}" srcOrd="2" destOrd="0" presId="urn:microsoft.com/office/officeart/2005/8/layout/vList2"/>
    <dgm:cxn modelId="{062541AF-5C28-42AB-AD6C-EA9147B4B12D}" type="presParOf" srcId="{259E7FBF-AF54-4E00-87B2-0F8EB120F823}" destId="{3365E506-0B05-4F38-8ED6-6FA07F1A1019}" srcOrd="3" destOrd="0" presId="urn:microsoft.com/office/officeart/2005/8/layout/vList2"/>
    <dgm:cxn modelId="{C89DA553-1FB5-4388-9EB3-61FB0A3A1B2C}" type="presParOf" srcId="{259E7FBF-AF54-4E00-87B2-0F8EB120F823}" destId="{EDD652F1-BCE7-4DF1-A739-1333F511519D}" srcOrd="4" destOrd="0" presId="urn:microsoft.com/office/officeart/2005/8/layout/vList2"/>
    <dgm:cxn modelId="{38C470AC-F97B-48FC-A90B-430882F24A45}" type="presParOf" srcId="{259E7FBF-AF54-4E00-87B2-0F8EB120F823}" destId="{9509D69F-86F3-4CAB-A0DD-1B2BC5F4AE40}" srcOrd="5" destOrd="0" presId="urn:microsoft.com/office/officeart/2005/8/layout/vList2"/>
    <dgm:cxn modelId="{8A4A29D5-83DB-4BB5-B862-F1155ABC748D}" type="presParOf" srcId="{259E7FBF-AF54-4E00-87B2-0F8EB120F823}" destId="{A99308D5-21BF-4E91-B0CB-F5B8991163FB}" srcOrd="6" destOrd="0" presId="urn:microsoft.com/office/officeart/2005/8/layout/vList2"/>
    <dgm:cxn modelId="{089D3960-746C-4368-83B7-479214CE58F9}" type="presParOf" srcId="{259E7FBF-AF54-4E00-87B2-0F8EB120F823}" destId="{AFA6CDBE-4670-4D16-BF7D-9EEBA8D6D44F}" srcOrd="7" destOrd="0" presId="urn:microsoft.com/office/officeart/2005/8/layout/vList2"/>
    <dgm:cxn modelId="{FFD1E5DE-1804-4B22-A9DE-70C87BC67925}" type="presParOf" srcId="{259E7FBF-AF54-4E00-87B2-0F8EB120F823}" destId="{B9ABEB92-155F-4164-94F9-0FD8892AA994}" srcOrd="8" destOrd="0" presId="urn:microsoft.com/office/officeart/2005/8/layout/vList2"/>
    <dgm:cxn modelId="{EB2820AB-0847-49B0-9D94-100A09B252DD}" type="presParOf" srcId="{259E7FBF-AF54-4E00-87B2-0F8EB120F823}" destId="{3B8F3E07-3B81-428B-B16C-74D2B424949E}" srcOrd="9" destOrd="0" presId="urn:microsoft.com/office/officeart/2005/8/layout/vList2"/>
    <dgm:cxn modelId="{26E7A118-ADBF-4CEA-8910-9FAC5BDD2011}" type="presParOf" srcId="{259E7FBF-AF54-4E00-87B2-0F8EB120F823}" destId="{6BEA3A96-5822-4C27-AD4A-6F9BFA4DE79D}" srcOrd="10" destOrd="0" presId="urn:microsoft.com/office/officeart/2005/8/layout/vList2"/>
    <dgm:cxn modelId="{00839A18-06DA-4603-A9E5-36D74AC54600}" type="presParOf" srcId="{259E7FBF-AF54-4E00-87B2-0F8EB120F823}" destId="{73642697-62A2-42FA-BE5B-A3827C9237A6}" srcOrd="11" destOrd="0" presId="urn:microsoft.com/office/officeart/2005/8/layout/vList2"/>
    <dgm:cxn modelId="{27F63606-2F93-4D03-BFD8-89A3D8119648}" type="presParOf" srcId="{259E7FBF-AF54-4E00-87B2-0F8EB120F823}" destId="{F2DE50C4-CEEC-4417-AF34-F88A3DD3FAC9}" srcOrd="12" destOrd="0" presId="urn:microsoft.com/office/officeart/2005/8/layout/vList2"/>
    <dgm:cxn modelId="{2F785733-03B5-4CE8-84BB-F6AA80D10DCF}" type="presParOf" srcId="{259E7FBF-AF54-4E00-87B2-0F8EB120F823}" destId="{DEEA59B8-5D90-47C9-9456-757DEA68FF0A}" srcOrd="13"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14-06-2020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 xmlns:p14="http://schemas.microsoft.com/office/powerpoint/2010/main"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AEC426A-6B5F-4300-BFCB-3E7579C10550}"/>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EFCB83-EADF-4DCB-9B01-65825DA47979}"/>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2B6D06-B7D7-4553-8B0E-F083E1C989E4}"/>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 xmlns:a16="http://schemas.microsoft.com/office/drawing/2014/main"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 xmlns:p14="http://schemas.microsoft.com/office/powerpoint/2010/main" val="94785987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 xmlns:p14="http://schemas.microsoft.com/office/powerpoint/2010/main"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87344011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389132863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62211537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 xmlns:p14="http://schemas.microsoft.com/office/powerpoint/2010/main"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302426075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D372C9-4231-4BFC-9F73-1250A158D754}"/>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239451385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3766959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 xmlns:p14="http://schemas.microsoft.com/office/powerpoint/2010/main" val="92282902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407955533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262070549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 xmlns:p14="http://schemas.microsoft.com/office/powerpoint/2010/main" val="256108514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 xmlns:p14="http://schemas.microsoft.com/office/powerpoint/2010/main" val="339130307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41789994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65892087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81702606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07DD4DF-6BCA-4FF0-892C-1BCA4A0C96E7}"/>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456713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 xmlns:p14="http://schemas.microsoft.com/office/powerpoint/2010/main"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313234447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 xmlns:p14="http://schemas.microsoft.com/office/powerpoint/2010/main"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 xmlns:p14="http://schemas.microsoft.com/office/powerpoint/2010/main"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 xmlns:p14="http://schemas.microsoft.com/office/powerpoint/2010/main"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 xmlns:p14="http://schemas.microsoft.com/office/powerpoint/2010/main"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14-06-2020</a:t>
            </a:fld>
            <a:endParaRPr lang="en-IN" dirty="0">
              <a:solidFill>
                <a:srgbClr val="EEECE1">
                  <a:lumMod val="60000"/>
                  <a:lumOff val="40000"/>
                </a:srgbClr>
              </a:solidFill>
            </a:endParaRPr>
          </a:p>
        </p:txBody>
      </p:sp>
    </p:spTree>
    <p:extLst>
      <p:ext uri="{BB962C8B-B14F-4D97-AF65-F5344CB8AC3E}">
        <p14:creationId xmlns="" xmlns:p14="http://schemas.microsoft.com/office/powerpoint/2010/main"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 xmlns:p14="http://schemas.microsoft.com/office/powerpoint/2010/main"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7A4B16D-4F51-4C80-87F3-7C6CF2372646}"/>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6" name="Footer Placeholder 5">
            <a:extLst>
              <a:ext uri="{FF2B5EF4-FFF2-40B4-BE49-F238E27FC236}">
                <a16:creationId xmlns="" xmlns:a16="http://schemas.microsoft.com/office/drawing/2014/main"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42160396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252872382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21701058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 xmlns:p14="http://schemas.microsoft.com/office/powerpoint/2010/main"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29222408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56542751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418740345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 xmlns:p14="http://schemas.microsoft.com/office/powerpoint/2010/main" val="193799134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156611010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2277539-CBD3-47E0-B6CF-6FC670ED9958}"/>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8" name="Footer Placeholder 7">
            <a:extLst>
              <a:ext uri="{FF2B5EF4-FFF2-40B4-BE49-F238E27FC236}">
                <a16:creationId xmlns="" xmlns:a16="http://schemas.microsoft.com/office/drawing/2014/main"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413927360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 xmlns:p14="http://schemas.microsoft.com/office/powerpoint/2010/main" val="389666325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 xmlns:p14="http://schemas.microsoft.com/office/powerpoint/2010/main" val="392509712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1344134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27822555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4031625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61749300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 xmlns:p14="http://schemas.microsoft.com/office/powerpoint/2010/main"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 xmlns:a14="http://schemas.microsoft.com/office/drawing/2010/main">
                  <a14:imgLayer r:embed="rId4">
                    <a14:imgEffect>
                      <a14:colorTemperature colorTemp="4700"/>
                    </a14:imgEffect>
                  </a14:imgLayer>
                </a14:imgProps>
              </a:ext>
              <a:ext uri="{28A0092B-C50C-407E-A947-70E740481C1C}">
                <a14:useLocalDpi xmlns="" xmlns:a14="http://schemas.microsoft.com/office/drawing/2010/main"/>
              </a:ext>
            </a:extLst>
          </a:blip>
          <a:srcRect/>
          <a:stretch/>
        </p:blipFill>
        <p:spPr>
          <a:xfrm>
            <a:off x="6257" y="3827883"/>
            <a:ext cx="3206611" cy="767308"/>
          </a:xfrm>
          <a:prstGeom prst="rect">
            <a:avLst/>
          </a:prstGeom>
        </p:spPr>
      </p:pic>
    </p:spTree>
    <p:extLst>
      <p:ext uri="{BB962C8B-B14F-4D97-AF65-F5344CB8AC3E}">
        <p14:creationId xmlns="" xmlns:p14="http://schemas.microsoft.com/office/powerpoint/2010/main"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181174273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56E3EA2-C2DA-4949-AB7C-31032AB4977C}"/>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4" name="Footer Placeholder 3">
            <a:extLst>
              <a:ext uri="{FF2B5EF4-FFF2-40B4-BE49-F238E27FC236}">
                <a16:creationId xmlns="" xmlns:a16="http://schemas.microsoft.com/office/drawing/2014/main"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 xmlns:p14="http://schemas.microsoft.com/office/powerpoint/2010/main"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 xmlns:p14="http://schemas.microsoft.com/office/powerpoint/2010/main"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 xmlns:p14="http://schemas.microsoft.com/office/powerpoint/2010/main"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 xmlns:p14="http://schemas.microsoft.com/office/powerpoint/2010/main"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14-06-2020</a:t>
            </a:fld>
            <a:endParaRPr lang="en-IN" dirty="0">
              <a:solidFill>
                <a:srgbClr val="EEECE1">
                  <a:lumMod val="60000"/>
                  <a:lumOff val="40000"/>
                </a:srgbClr>
              </a:solidFill>
            </a:endParaRPr>
          </a:p>
        </p:txBody>
      </p:sp>
    </p:spTree>
    <p:extLst>
      <p:ext uri="{BB962C8B-B14F-4D97-AF65-F5344CB8AC3E}">
        <p14:creationId xmlns="" xmlns:p14="http://schemas.microsoft.com/office/powerpoint/2010/main"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65E3BB-7BCB-43DA-822F-D7D8FDE63B62}"/>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3" name="Footer Placeholder 2">
            <a:extLst>
              <a:ext uri="{FF2B5EF4-FFF2-40B4-BE49-F238E27FC236}">
                <a16:creationId xmlns="" xmlns:a16="http://schemas.microsoft.com/office/drawing/2014/main"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E2142BE-738C-4837-9265-21EBCD12E1E3}"/>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6" name="Footer Placeholder 5">
            <a:extLst>
              <a:ext uri="{FF2B5EF4-FFF2-40B4-BE49-F238E27FC236}">
                <a16:creationId xmlns="" xmlns:a16="http://schemas.microsoft.com/office/drawing/2014/main"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F8BAAB1-E829-4F9E-8D24-A3F781FAF241}"/>
              </a:ext>
            </a:extLst>
          </p:cNvPr>
          <p:cNvSpPr>
            <a:spLocks noGrp="1"/>
          </p:cNvSpPr>
          <p:nvPr>
            <p:ph type="dt" sz="half" idx="10"/>
          </p:nvPr>
        </p:nvSpPr>
        <p:spPr/>
        <p:txBody>
          <a:bodyPr/>
          <a:lstStyle/>
          <a:p>
            <a:fld id="{4952E912-484D-42E6-970B-72B17F688DF4}" type="datetimeFigureOut">
              <a:rPr lang="en-US" smtClean="0"/>
              <a:pPr/>
              <a:t>6/14/2020</a:t>
            </a:fld>
            <a:endParaRPr lang="en-US"/>
          </a:p>
        </p:txBody>
      </p:sp>
      <p:sp>
        <p:nvSpPr>
          <p:cNvPr id="6" name="Footer Placeholder 5">
            <a:extLst>
              <a:ext uri="{FF2B5EF4-FFF2-40B4-BE49-F238E27FC236}">
                <a16:creationId xmlns="" xmlns:a16="http://schemas.microsoft.com/office/drawing/2014/main"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6/14/2020</a:t>
            </a:fld>
            <a:endParaRPr lang="en-US"/>
          </a:p>
        </p:txBody>
      </p:sp>
      <p:sp>
        <p:nvSpPr>
          <p:cNvPr id="5" name="Footer Placeholder 4">
            <a:extLst>
              <a:ext uri="{FF2B5EF4-FFF2-40B4-BE49-F238E27FC236}">
                <a16:creationId xmlns="" xmlns:a16="http://schemas.microsoft.com/office/drawing/2014/main"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 xmlns:a16="http://schemas.microsoft.com/office/drawing/2014/main"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 xmlns:p14="http://schemas.microsoft.com/office/powerpoint/2010/main"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 xmlns:p14="http://schemas.microsoft.com/office/powerpoint/2010/main"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smtClean="0"/>
              <a:t>Manual Testing / TDLC: Fundamentals Of Testing</a:t>
            </a:r>
            <a:endParaRPr lang="en-IN" sz="3200" i="1" dirty="0"/>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 xmlns:a16="http://schemas.microsoft.com/office/drawing/2014/main"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 xmlns:p14="http://schemas.microsoft.com/office/powerpoint/2010/main"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Why is testing necessary? - </a:t>
            </a:r>
            <a:r>
              <a:rPr lang="en-US" sz="2400" dirty="0" smtClean="0"/>
              <a:t>Testing’s Contributions to Success</a:t>
            </a:r>
            <a:endParaRPr lang="en-IN" sz="2400" dirty="0" smtClean="0"/>
          </a:p>
        </p:txBody>
      </p:sp>
      <p:graphicFrame>
        <p:nvGraphicFramePr>
          <p:cNvPr id="5" name="Diagram 4"/>
          <p:cNvGraphicFramePr/>
          <p:nvPr/>
        </p:nvGraphicFramePr>
        <p:xfrm>
          <a:off x="508958" y="2285938"/>
          <a:ext cx="11231593" cy="4149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26211" y="767758"/>
            <a:ext cx="11248846" cy="1477328"/>
          </a:xfrm>
          <a:prstGeom prst="rect">
            <a:avLst/>
          </a:prstGeom>
          <a:noFill/>
        </p:spPr>
        <p:txBody>
          <a:bodyPr wrap="square" rtlCol="0">
            <a:spAutoFit/>
          </a:bodyPr>
          <a:lstStyle/>
          <a:p>
            <a:pPr algn="just"/>
            <a:r>
              <a:rPr lang="en-IN" dirty="0" smtClean="0"/>
              <a:t>Throughout the history of computing, it is quite common for software and systems to be delivered into operation and, due to the presence of defects, to subsequently cause failures or otherwise not meet the stakeholders’ needs. However, using appropriate test techniques can reduce the frequency of such problematic deliveries, when those techniques are applied with the appropriate level of test expertise, in the appropriate test levels, and at the appropriate points in the software development lifecycle.</a:t>
            </a:r>
            <a:endParaRPr lang="en-US" dirty="0"/>
          </a:p>
        </p:txBody>
      </p:sp>
    </p:spTree>
    <p:extLst>
      <p:ext uri="{BB962C8B-B14F-4D97-AF65-F5344CB8AC3E}">
        <p14:creationId xmlns="" xmlns:p14="http://schemas.microsoft.com/office/powerpoint/2010/main"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Why is testing necessary? - </a:t>
            </a:r>
            <a:r>
              <a:rPr lang="en-US" sz="2400" dirty="0" smtClean="0"/>
              <a:t>Quality Assurance and Testing</a:t>
            </a:r>
            <a:endParaRPr lang="en-IN" sz="2400" dirty="0" smtClean="0"/>
          </a:p>
        </p:txBody>
      </p:sp>
      <p:sp>
        <p:nvSpPr>
          <p:cNvPr id="4" name="TextBox 3"/>
          <p:cNvSpPr txBox="1"/>
          <p:nvPr/>
        </p:nvSpPr>
        <p:spPr>
          <a:xfrm>
            <a:off x="465829" y="1035164"/>
            <a:ext cx="11248846" cy="4247317"/>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smtClean="0"/>
              <a:t>While people often use the phrase quality assurance (or just QA) to refer to testing, quality assurance and testing are not the same, but they are related. A larger concept, quality management, ties them together.</a:t>
            </a:r>
          </a:p>
          <a:p>
            <a:endParaRPr lang="en-IN" dirty="0" smtClean="0"/>
          </a:p>
          <a:p>
            <a:r>
              <a:rPr lang="en-IN" dirty="0" smtClean="0"/>
              <a:t>Quality management includes all activities that direct and control an organization with regard to quality. Among other activities, quality management includes both quality assurance and quality control. </a:t>
            </a:r>
          </a:p>
          <a:p>
            <a:endParaRPr lang="en-IN" dirty="0" smtClean="0"/>
          </a:p>
          <a:p>
            <a:r>
              <a:rPr lang="en-IN" dirty="0" smtClean="0"/>
              <a:t>Quality assurance is typically focused on adherence to proper processes, in order to provide confidence that the</a:t>
            </a:r>
          </a:p>
          <a:p>
            <a:r>
              <a:rPr lang="en-IN" dirty="0" smtClean="0"/>
              <a:t>appropriate levels of quality will be achieved. When processes are carried out properly, the work products created by those processes are generally of higher quality, which contributes to defect prevention. In addition, the use of root cause analysis to detect and remove the causes of defects, along with the proper application of the findings of retrospective meetings to improve processes, are important for effective </a:t>
            </a:r>
            <a:r>
              <a:rPr lang="en-US" dirty="0" smtClean="0"/>
              <a:t>quality assurance.</a:t>
            </a:r>
          </a:p>
          <a:p>
            <a:endParaRPr lang="en-US" dirty="0" smtClean="0"/>
          </a:p>
          <a:p>
            <a:r>
              <a:rPr lang="en-IN" dirty="0" smtClean="0"/>
              <a:t>Quality control involves various activities, including test activities, that support the achievement of appropriate levels of quality. Test activities are part of the overall software development or maintenance process. Since quality assurance is concerned with the proper execution of the entire process, quality </a:t>
            </a:r>
            <a:r>
              <a:rPr lang="en-US" dirty="0" smtClean="0"/>
              <a:t>assurance supports proper testing.</a:t>
            </a:r>
            <a:endParaRPr lang="en-US" dirty="0"/>
          </a:p>
        </p:txBody>
      </p:sp>
    </p:spTree>
    <p:extLst>
      <p:ext uri="{BB962C8B-B14F-4D97-AF65-F5344CB8AC3E}">
        <p14:creationId xmlns="" xmlns:p14="http://schemas.microsoft.com/office/powerpoint/2010/main"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Why is testing necessary? - </a:t>
            </a:r>
            <a:r>
              <a:rPr lang="en-US" sz="2400" dirty="0" smtClean="0"/>
              <a:t>Errors, Defects, and Failures</a:t>
            </a:r>
            <a:endParaRPr lang="en-IN" sz="2400" dirty="0" smtClean="0"/>
          </a:p>
        </p:txBody>
      </p:sp>
      <p:sp>
        <p:nvSpPr>
          <p:cNvPr id="4" name="TextBox 3"/>
          <p:cNvSpPr txBox="1"/>
          <p:nvPr/>
        </p:nvSpPr>
        <p:spPr>
          <a:xfrm>
            <a:off x="465829" y="897148"/>
            <a:ext cx="11248846" cy="501675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dirty="0" smtClean="0"/>
              <a:t>A person can make an error (mistake), which can lead to the introduction of a defect (fault or bug) in the software code or in some other related work product. </a:t>
            </a:r>
          </a:p>
          <a:p>
            <a:endParaRPr lang="en-IN" sz="1600" dirty="0" smtClean="0"/>
          </a:p>
          <a:p>
            <a:r>
              <a:rPr lang="en-IN" sz="1600" dirty="0" smtClean="0"/>
              <a:t>An error that leads to the introduction of a defect in one work product can trigger an error that leads to the introduction of a defect in a related work product. For example, a requirements elicitation error can lead to a requirements defect, which then results in a programming error that leads to a defect in the code.</a:t>
            </a:r>
          </a:p>
          <a:p>
            <a:endParaRPr lang="en-IN" sz="1600" dirty="0" smtClean="0"/>
          </a:p>
          <a:p>
            <a:r>
              <a:rPr lang="en-IN" sz="1600" dirty="0" smtClean="0"/>
              <a:t>If a defect in the code is executed, this may cause a failure, but not necessarily in all circumstances. For</a:t>
            </a:r>
          </a:p>
          <a:p>
            <a:r>
              <a:rPr lang="en-IN" sz="1600" dirty="0" smtClean="0"/>
              <a:t>example, some defects require very specific inputs or preconditions to trigger a failure, which may occur</a:t>
            </a:r>
          </a:p>
          <a:p>
            <a:r>
              <a:rPr lang="en-US" sz="1600" dirty="0" smtClean="0"/>
              <a:t>rarely or never.</a:t>
            </a:r>
          </a:p>
          <a:p>
            <a:endParaRPr lang="en-US" sz="1600" dirty="0" smtClean="0"/>
          </a:p>
          <a:p>
            <a:r>
              <a:rPr lang="en-IN" sz="1600" dirty="0" smtClean="0"/>
              <a:t>Errors may occur for many reasons, such as:</a:t>
            </a:r>
          </a:p>
          <a:p>
            <a:pPr>
              <a:buFont typeface="Arial" pitchFamily="34" charset="0"/>
              <a:buChar char="•"/>
            </a:pPr>
            <a:r>
              <a:rPr lang="en-US" sz="1600" dirty="0" smtClean="0"/>
              <a:t> Time pressure</a:t>
            </a:r>
          </a:p>
          <a:p>
            <a:pPr>
              <a:buFont typeface="Arial" pitchFamily="34" charset="0"/>
              <a:buChar char="•"/>
            </a:pPr>
            <a:r>
              <a:rPr lang="en-US" sz="1600" dirty="0" smtClean="0"/>
              <a:t> Human fallibility</a:t>
            </a:r>
          </a:p>
          <a:p>
            <a:pPr>
              <a:buFont typeface="Arial" pitchFamily="34" charset="0"/>
              <a:buChar char="•"/>
            </a:pPr>
            <a:r>
              <a:rPr lang="en-IN" sz="1600" dirty="0" smtClean="0"/>
              <a:t> Inexperienced or insufficiently skilled project participants</a:t>
            </a:r>
          </a:p>
          <a:p>
            <a:pPr>
              <a:buFont typeface="Arial" pitchFamily="34" charset="0"/>
              <a:buChar char="•"/>
            </a:pPr>
            <a:r>
              <a:rPr lang="en-IN" sz="1600" dirty="0" smtClean="0"/>
              <a:t> Miscommunication between project participants, including miscommunication about requirements </a:t>
            </a:r>
            <a:r>
              <a:rPr lang="en-US" sz="1600" dirty="0" smtClean="0"/>
              <a:t>and design</a:t>
            </a:r>
          </a:p>
          <a:p>
            <a:pPr>
              <a:buFont typeface="Arial" pitchFamily="34" charset="0"/>
              <a:buChar char="•"/>
            </a:pPr>
            <a:r>
              <a:rPr lang="en-IN" sz="1600" dirty="0" smtClean="0"/>
              <a:t> Complexity of the code, design, architecture, the underlying problem to be solved, and/or the </a:t>
            </a:r>
            <a:r>
              <a:rPr lang="en-US" sz="1600" dirty="0" smtClean="0"/>
              <a:t>technologies used</a:t>
            </a:r>
          </a:p>
          <a:p>
            <a:pPr>
              <a:buFont typeface="Arial" pitchFamily="34" charset="0"/>
              <a:buChar char="•"/>
            </a:pPr>
            <a:r>
              <a:rPr lang="en-IN" sz="1600" dirty="0" smtClean="0"/>
              <a:t> Misunderstandings about intra-system and inter-system interfaces, especially when such </a:t>
            </a:r>
            <a:r>
              <a:rPr lang="en-IN" sz="1600" dirty="0" err="1" smtClean="0"/>
              <a:t>intrasystem</a:t>
            </a:r>
            <a:r>
              <a:rPr lang="en-IN" sz="1600" dirty="0" smtClean="0"/>
              <a:t> and inter-system interactions are large in number</a:t>
            </a:r>
          </a:p>
          <a:p>
            <a:pPr>
              <a:buFont typeface="Arial" pitchFamily="34" charset="0"/>
              <a:buChar char="•"/>
            </a:pPr>
            <a:r>
              <a:rPr lang="en-US" sz="1600" dirty="0" smtClean="0"/>
              <a:t> New, unfamiliar technologies</a:t>
            </a:r>
            <a:endParaRPr lang="en-US" sz="1600" b="1" dirty="0"/>
          </a:p>
        </p:txBody>
      </p:sp>
    </p:spTree>
    <p:extLst>
      <p:ext uri="{BB962C8B-B14F-4D97-AF65-F5344CB8AC3E}">
        <p14:creationId xmlns="" xmlns:p14="http://schemas.microsoft.com/office/powerpoint/2010/main"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Why is testing necessary? - Defects, Root Causes and Effects</a:t>
            </a:r>
          </a:p>
        </p:txBody>
      </p:sp>
      <p:sp>
        <p:nvSpPr>
          <p:cNvPr id="4" name="TextBox 3"/>
          <p:cNvSpPr txBox="1"/>
          <p:nvPr/>
        </p:nvSpPr>
        <p:spPr>
          <a:xfrm>
            <a:off x="465829" y="897148"/>
            <a:ext cx="11248846" cy="4524315"/>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smtClean="0"/>
              <a:t>The root causes of defects are the earliest actions or conditions that contributed to creating the defects. Defects can be analyzed to identify their root causes, so as to reduce the occurrence of similar defects in the future. By focusing on the most significant root causes, root cause analysis can lead to process improvements that prevent a significant number of future defects from being introduced.</a:t>
            </a:r>
          </a:p>
          <a:p>
            <a:endParaRPr lang="en-IN" dirty="0" smtClean="0"/>
          </a:p>
          <a:p>
            <a:r>
              <a:rPr lang="en-IN" dirty="0" smtClean="0"/>
              <a:t>For example, suppose incorrect interest payments, due to a single line of incorrect code, result in customer complaints. The defective code was written for a user story which was ambiguous, due to the product owner’s misunderstanding of how to calculate interest. If a large percentage of defects exist in interest calculations, and these defects have their root cause in similar misunderstandings, the product owners could be trained in the topic of interest calculations to reduce such defects in the future.</a:t>
            </a:r>
          </a:p>
          <a:p>
            <a:r>
              <a:rPr lang="en-IN" dirty="0" smtClean="0"/>
              <a:t>In this example, </a:t>
            </a:r>
          </a:p>
          <a:p>
            <a:pPr>
              <a:buFont typeface="Arial" pitchFamily="34" charset="0"/>
              <a:buChar char="•"/>
            </a:pPr>
            <a:r>
              <a:rPr lang="en-IN" dirty="0" smtClean="0"/>
              <a:t> The customer complaints are effects. </a:t>
            </a:r>
          </a:p>
          <a:p>
            <a:pPr>
              <a:buFont typeface="Arial" pitchFamily="34" charset="0"/>
              <a:buChar char="•"/>
            </a:pPr>
            <a:r>
              <a:rPr lang="en-IN" dirty="0" smtClean="0"/>
              <a:t> The incorrect interest payments are failures. The improper calculation in the code is a defect, and it resulted from the original defect, the ambiguity in the user story. </a:t>
            </a:r>
          </a:p>
          <a:p>
            <a:pPr>
              <a:buFont typeface="Arial" pitchFamily="34" charset="0"/>
              <a:buChar char="•"/>
            </a:pPr>
            <a:r>
              <a:rPr lang="en-IN" dirty="0" smtClean="0"/>
              <a:t> The root cause of the original defect was a lack of knowledge on the part of the product owner, which resulted in the product owner making an error while writing the user story.</a:t>
            </a:r>
            <a:endParaRPr lang="en-US" b="1" dirty="0"/>
          </a:p>
        </p:txBody>
      </p:sp>
    </p:spTree>
    <p:extLst>
      <p:ext uri="{BB962C8B-B14F-4D97-AF65-F5344CB8AC3E}">
        <p14:creationId xmlns="" xmlns:p14="http://schemas.microsoft.com/office/powerpoint/2010/main"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Testing principles </a:t>
            </a:r>
          </a:p>
        </p:txBody>
      </p:sp>
      <p:graphicFrame>
        <p:nvGraphicFramePr>
          <p:cNvPr id="10" name="Diagram 9"/>
          <p:cNvGraphicFramePr/>
          <p:nvPr/>
        </p:nvGraphicFramePr>
        <p:xfrm>
          <a:off x="465829" y="862644"/>
          <a:ext cx="11248846" cy="5755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Fundamental Test Process</a:t>
            </a:r>
          </a:p>
        </p:txBody>
      </p:sp>
      <p:sp>
        <p:nvSpPr>
          <p:cNvPr id="4" name="TextBox 3"/>
          <p:cNvSpPr txBox="1"/>
          <p:nvPr/>
        </p:nvSpPr>
        <p:spPr>
          <a:xfrm>
            <a:off x="465829" y="897148"/>
            <a:ext cx="11248846" cy="507831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smtClean="0"/>
              <a:t>There is no one universal software test process, but there are common sets of test activities without which</a:t>
            </a:r>
          </a:p>
          <a:p>
            <a:r>
              <a:rPr lang="en-IN" dirty="0" smtClean="0"/>
              <a:t>testing will be less likely to achieve its established objectives. These sets of test activities are a test</a:t>
            </a:r>
          </a:p>
          <a:p>
            <a:r>
              <a:rPr lang="en-IN" dirty="0" smtClean="0"/>
              <a:t>process. The proper, specific software test process in any given situation depends on many factors.</a:t>
            </a:r>
          </a:p>
          <a:p>
            <a:r>
              <a:rPr lang="en-IN" dirty="0" smtClean="0"/>
              <a:t>Which test activities are involved in this test process, how these activities are implemented, and when</a:t>
            </a:r>
          </a:p>
          <a:p>
            <a:r>
              <a:rPr lang="en-IN" dirty="0" smtClean="0"/>
              <a:t>these activities occur may be discussed in an organization’s test strategy.</a:t>
            </a:r>
          </a:p>
          <a:p>
            <a:endParaRPr lang="en-IN" dirty="0" smtClean="0"/>
          </a:p>
          <a:p>
            <a:r>
              <a:rPr lang="en-IN" dirty="0" smtClean="0"/>
              <a:t>Contextual factors that influence the test process for an organization, include, but are not limited to:</a:t>
            </a:r>
          </a:p>
          <a:p>
            <a:pPr>
              <a:buFont typeface="Arial" pitchFamily="34" charset="0"/>
              <a:buChar char="•"/>
            </a:pPr>
            <a:r>
              <a:rPr lang="en-IN" dirty="0" smtClean="0"/>
              <a:t> Software development lifecycle model and project methodologies being used</a:t>
            </a:r>
          </a:p>
          <a:p>
            <a:pPr>
              <a:buFont typeface="Arial" pitchFamily="34" charset="0"/>
              <a:buChar char="•"/>
            </a:pPr>
            <a:r>
              <a:rPr lang="en-IN" dirty="0" smtClean="0"/>
              <a:t> Test levels and test types being considered</a:t>
            </a:r>
          </a:p>
          <a:p>
            <a:pPr>
              <a:buFont typeface="Arial" pitchFamily="34" charset="0"/>
              <a:buChar char="•"/>
            </a:pPr>
            <a:r>
              <a:rPr lang="en-US" dirty="0" smtClean="0"/>
              <a:t> Product and project risks</a:t>
            </a:r>
          </a:p>
          <a:p>
            <a:pPr>
              <a:buFont typeface="Arial" pitchFamily="34" charset="0"/>
              <a:buChar char="•"/>
            </a:pPr>
            <a:r>
              <a:rPr lang="en-US" dirty="0" smtClean="0"/>
              <a:t> Business domain</a:t>
            </a:r>
          </a:p>
          <a:p>
            <a:pPr>
              <a:buFont typeface="Arial" pitchFamily="34" charset="0"/>
              <a:buChar char="•"/>
            </a:pPr>
            <a:r>
              <a:rPr lang="en-IN" dirty="0" smtClean="0"/>
              <a:t> Operational constraints, including but not limited to:</a:t>
            </a:r>
          </a:p>
          <a:p>
            <a:pPr lvl="1">
              <a:buFont typeface="Wingdings" pitchFamily="2" charset="2"/>
              <a:buChar char="ü"/>
            </a:pPr>
            <a:r>
              <a:rPr lang="en-US" dirty="0" smtClean="0"/>
              <a:t> Budgets and resources</a:t>
            </a:r>
          </a:p>
          <a:p>
            <a:pPr lvl="1">
              <a:buFont typeface="Wingdings" pitchFamily="2" charset="2"/>
              <a:buChar char="ü"/>
            </a:pPr>
            <a:r>
              <a:rPr lang="en-US" dirty="0" smtClean="0"/>
              <a:t> Timescales</a:t>
            </a:r>
          </a:p>
          <a:p>
            <a:pPr lvl="1">
              <a:buFont typeface="Wingdings" pitchFamily="2" charset="2"/>
              <a:buChar char="ü"/>
            </a:pPr>
            <a:r>
              <a:rPr lang="en-US" dirty="0" smtClean="0"/>
              <a:t> Complexity</a:t>
            </a:r>
          </a:p>
          <a:p>
            <a:pPr lvl="1">
              <a:buFont typeface="Wingdings" pitchFamily="2" charset="2"/>
              <a:buChar char="ü"/>
            </a:pPr>
            <a:r>
              <a:rPr lang="en-IN" dirty="0" smtClean="0"/>
              <a:t> Contractual and regulatory requirements</a:t>
            </a:r>
          </a:p>
          <a:p>
            <a:pPr>
              <a:buFont typeface="Arial" pitchFamily="34" charset="0"/>
              <a:buChar char="•"/>
            </a:pPr>
            <a:r>
              <a:rPr lang="en-US" dirty="0" smtClean="0"/>
              <a:t> Organizational policies and practices</a:t>
            </a:r>
          </a:p>
          <a:p>
            <a:pPr>
              <a:buFont typeface="Arial" pitchFamily="34" charset="0"/>
              <a:buChar char="•"/>
            </a:pPr>
            <a:r>
              <a:rPr lang="en-IN" dirty="0" smtClean="0"/>
              <a:t> Required internal and external standards</a:t>
            </a:r>
            <a:endParaRPr lang="en-US" b="1" dirty="0"/>
          </a:p>
        </p:txBody>
      </p:sp>
    </p:spTree>
    <p:extLst>
      <p:ext uri="{BB962C8B-B14F-4D97-AF65-F5344CB8AC3E}">
        <p14:creationId xmlns="" xmlns:p14="http://schemas.microsoft.com/office/powerpoint/2010/main" val="101607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Fundamental Test Process - </a:t>
            </a:r>
            <a:r>
              <a:rPr lang="en-US" sz="2400" dirty="0" smtClean="0"/>
              <a:t>Test Activities and Tasks</a:t>
            </a:r>
            <a:endParaRPr lang="en-IN" sz="2400" dirty="0" smtClean="0"/>
          </a:p>
        </p:txBody>
      </p:sp>
      <p:graphicFrame>
        <p:nvGraphicFramePr>
          <p:cNvPr id="7" name="Diagram 6"/>
          <p:cNvGraphicFramePr/>
          <p:nvPr/>
        </p:nvGraphicFramePr>
        <p:xfrm>
          <a:off x="431321" y="785004"/>
          <a:ext cx="11343737" cy="5727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Fundamental Test Process - </a:t>
            </a:r>
            <a:r>
              <a:rPr lang="en-US" sz="2400" dirty="0" smtClean="0"/>
              <a:t>Test Activities and Tasks (continued)</a:t>
            </a:r>
            <a:endParaRPr lang="en-IN" sz="2400" dirty="0" smtClean="0"/>
          </a:p>
        </p:txBody>
      </p:sp>
      <p:graphicFrame>
        <p:nvGraphicFramePr>
          <p:cNvPr id="4" name="Diagram 3"/>
          <p:cNvGraphicFramePr/>
          <p:nvPr/>
        </p:nvGraphicFramePr>
        <p:xfrm>
          <a:off x="370937" y="655614"/>
          <a:ext cx="11524890" cy="5883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Fundamental Test Process - </a:t>
            </a:r>
            <a:r>
              <a:rPr lang="en-US" sz="2400" dirty="0" smtClean="0"/>
              <a:t>Test Activities and Tasks (continued)</a:t>
            </a:r>
            <a:endParaRPr lang="en-IN" sz="2400" dirty="0" smtClean="0"/>
          </a:p>
        </p:txBody>
      </p:sp>
      <p:graphicFrame>
        <p:nvGraphicFramePr>
          <p:cNvPr id="4" name="Diagram 3"/>
          <p:cNvGraphicFramePr/>
          <p:nvPr/>
        </p:nvGraphicFramePr>
        <p:xfrm>
          <a:off x="370937" y="1052411"/>
          <a:ext cx="11524890" cy="2941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US" sz="2400" dirty="0" smtClean="0"/>
              <a:t>The Psychology of Testing</a:t>
            </a:r>
            <a:endParaRPr lang="en-IN" sz="2400" dirty="0" smtClean="0"/>
          </a:p>
        </p:txBody>
      </p:sp>
      <p:sp>
        <p:nvSpPr>
          <p:cNvPr id="5" name="TextBox 4"/>
          <p:cNvSpPr txBox="1"/>
          <p:nvPr/>
        </p:nvSpPr>
        <p:spPr>
          <a:xfrm>
            <a:off x="465829" y="897148"/>
            <a:ext cx="11248846" cy="5632311"/>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600" b="1" dirty="0" smtClean="0"/>
              <a:t>Human Psychology and Testing</a:t>
            </a:r>
            <a:endParaRPr lang="en-IN" sz="1600" b="1" dirty="0" smtClean="0"/>
          </a:p>
          <a:p>
            <a:r>
              <a:rPr lang="en-IN" sz="1500" dirty="0" smtClean="0"/>
              <a:t>Identifying defects during a static test such as a requirement review or user story refinement session, or identifying failures during dynamic test execution, may be perceived as criticism of the product and of its author. An element of human psychology called confirmation bias can make it difficult to accept information that disagrees with currently held beliefs. </a:t>
            </a:r>
          </a:p>
          <a:p>
            <a:r>
              <a:rPr lang="en-IN" sz="1500" dirty="0" smtClean="0"/>
              <a:t>For example, since developers expect their code to be correct, they have a confirmation bias that makes it difficult to accept that the code is incorrect. </a:t>
            </a:r>
          </a:p>
          <a:p>
            <a:endParaRPr lang="en-IN" sz="1500" dirty="0" smtClean="0"/>
          </a:p>
          <a:p>
            <a:r>
              <a:rPr lang="en-IN" sz="1500" dirty="0" smtClean="0"/>
              <a:t>In addition to confirmation bias, other cognitive biases may make it difficult for people to understand or accept information produced by testing. Further, it is a common human trait to blame the bearer of bad news, and information produced by testing often contains bad news. As a result of these psychological factors, some people may perceive testing as a destructive activity, even though it contributes greatly to project progress and product quality .To try to reduce these perceptions, information about defects and failures should be communicated in a constructive way. This way, tensions between the testers and the analysts, product owners, designers, and developers can be reduced. This applies during both static and dynamic testing.</a:t>
            </a:r>
          </a:p>
          <a:p>
            <a:endParaRPr lang="en-IN" sz="1500" b="1" dirty="0" smtClean="0"/>
          </a:p>
          <a:p>
            <a:r>
              <a:rPr lang="en-IN" sz="1500" dirty="0" smtClean="0"/>
              <a:t>Testers and test managers need to have good interpersonal skills to be able to communicate effectively about defects, failures, test results, test progress, and risks, and to build positive relationships with colleagues. Ways to communicate well include the following examples:</a:t>
            </a:r>
          </a:p>
          <a:p>
            <a:pPr lvl="1">
              <a:buFont typeface="Arial" pitchFamily="34" charset="0"/>
              <a:buChar char="•"/>
            </a:pPr>
            <a:r>
              <a:rPr lang="en-IN" sz="1500" dirty="0" smtClean="0"/>
              <a:t> Start with collaboration rather than battles. Remind everyone of the common goal of better quality </a:t>
            </a:r>
            <a:r>
              <a:rPr lang="en-US" sz="1500" dirty="0" smtClean="0"/>
              <a:t>systems.</a:t>
            </a:r>
          </a:p>
          <a:p>
            <a:pPr lvl="1">
              <a:buFont typeface="Arial" pitchFamily="34" charset="0"/>
              <a:buChar char="•"/>
            </a:pPr>
            <a:r>
              <a:rPr lang="en-IN" sz="1500" dirty="0" smtClean="0"/>
              <a:t> Emphasize the benefits of testing. For example, for the authors, defect information can help them improve their work products and their skills. For the organization, defects found and fixed during testing will save time and money and reduce overall risk to product quality.</a:t>
            </a:r>
          </a:p>
          <a:p>
            <a:pPr lvl="1">
              <a:buFont typeface="Arial" pitchFamily="34" charset="0"/>
              <a:buChar char="•"/>
            </a:pPr>
            <a:r>
              <a:rPr lang="en-IN" sz="1500" dirty="0" smtClean="0"/>
              <a:t> Communicate test results and other findings in a neutral, fact-focused way without criticizing the person who created the defective item. Write objective and factual defect reports and review </a:t>
            </a:r>
            <a:r>
              <a:rPr lang="en-US" sz="1500" dirty="0" smtClean="0"/>
              <a:t>findings.</a:t>
            </a:r>
          </a:p>
          <a:p>
            <a:pPr lvl="1">
              <a:buFont typeface="Arial" pitchFamily="34" charset="0"/>
              <a:buChar char="•"/>
            </a:pPr>
            <a:r>
              <a:rPr lang="en-IN" sz="1500" dirty="0" smtClean="0"/>
              <a:t> Try to understand how the other person feels and the reasons they may react negatively to the </a:t>
            </a:r>
            <a:r>
              <a:rPr lang="en-US" sz="1500" dirty="0" smtClean="0"/>
              <a:t>information.</a:t>
            </a:r>
          </a:p>
          <a:p>
            <a:pPr lvl="1">
              <a:buFont typeface="Arial" pitchFamily="34" charset="0"/>
              <a:buChar char="•"/>
            </a:pPr>
            <a:r>
              <a:rPr lang="en-IN" sz="1500" dirty="0" smtClean="0"/>
              <a:t> Confirm that the other person has understood what has been said and vice versa.</a:t>
            </a:r>
            <a:endParaRPr lang="en-US" sz="1500" b="1" dirty="0"/>
          </a:p>
        </p:txBody>
      </p:sp>
    </p:spTree>
    <p:extLst>
      <p:ext uri="{BB962C8B-B14F-4D97-AF65-F5344CB8AC3E}">
        <p14:creationId xmlns="" xmlns:p14="http://schemas.microsoft.com/office/powerpoint/2010/main" val="10160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i="1" dirty="0" smtClean="0">
                <a:solidFill>
                  <a:srgbClr val="000000"/>
                </a:solidFill>
                <a:cs typeface="Arial" pitchFamily="34" charset="0"/>
              </a:rPr>
              <a:t>What is testing? </a:t>
            </a:r>
            <a:endParaRPr lang="en-IN" i="1" dirty="0" smtClean="0">
              <a:solidFill>
                <a:srgbClr val="000000"/>
              </a:solidFill>
              <a:latin typeface="+mj-lt"/>
              <a:cs typeface="Arial" pitchFamily="34" charset="0"/>
            </a:endParaRP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i="1" dirty="0" smtClean="0">
                <a:solidFill>
                  <a:srgbClr val="000000"/>
                </a:solidFill>
                <a:latin typeface="+mj-lt"/>
                <a:cs typeface="Arial" pitchFamily="34" charset="0"/>
              </a:rPr>
              <a:t>Why is testing necessary?   </a:t>
            </a:r>
            <a:endParaRPr lang="en-IN" b="1" i="1" dirty="0" smtClean="0">
              <a:solidFill>
                <a:srgbClr val="000000"/>
              </a:solidFill>
              <a:latin typeface="+mj-lt"/>
              <a:cs typeface="Arial" pitchFamily="34" charset="0"/>
            </a:endParaRP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Testing principles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24" name="Rectangle 23"/>
          <p:cNvSpPr/>
          <p:nvPr/>
        </p:nvSpPr>
        <p:spPr>
          <a:xfrm>
            <a:off x="578809" y="28772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5" name="Rectangle 24"/>
          <p:cNvSpPr/>
          <p:nvPr/>
        </p:nvSpPr>
        <p:spPr>
          <a:xfrm>
            <a:off x="1432075" y="28772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The psychology of testing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0" name="Rectangle 29">
            <a:extLst>
              <a:ext uri="{FF2B5EF4-FFF2-40B4-BE49-F238E27FC236}">
                <a16:creationId xmlns="" xmlns:a16="http://schemas.microsoft.com/office/drawing/2014/main"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 xmlns:a16="http://schemas.microsoft.com/office/drawing/2014/main"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Fundamental test process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smtClean="0">
                <a:latin typeface="+mj-lt"/>
              </a:rPr>
              <a:t>FUNDAMENTALS OF TESTING</a:t>
            </a:r>
            <a:endParaRPr lang="en-IN" dirty="0" smtClean="0">
              <a:latin typeface="+mj-lt"/>
            </a:endParaRPr>
          </a:p>
        </p:txBody>
      </p:sp>
      <p:sp>
        <p:nvSpPr>
          <p:cNvPr id="14" name="Rectangle 13"/>
          <p:cNvSpPr/>
          <p:nvPr/>
        </p:nvSpPr>
        <p:spPr>
          <a:xfrm>
            <a:off x="584567" y="38409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7" name="Rectangle 16"/>
          <p:cNvSpPr/>
          <p:nvPr/>
        </p:nvSpPr>
        <p:spPr>
          <a:xfrm>
            <a:off x="1437833" y="38409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Software development models –Waterfall, V </a:t>
            </a:r>
            <a:r>
              <a:rPr lang="en-IN" i="1" dirty="0" smtClean="0">
                <a:solidFill>
                  <a:srgbClr val="000000"/>
                </a:solidFill>
                <a:cs typeface="Arial" pitchFamily="34" charset="0"/>
              </a:rPr>
              <a:t>model, Agile </a:t>
            </a:r>
            <a:r>
              <a:rPr lang="en-IN" i="1" dirty="0" smtClean="0">
                <a:solidFill>
                  <a:srgbClr val="000000"/>
                </a:solidFill>
                <a:cs typeface="Arial" pitchFamily="34" charset="0"/>
              </a:rPr>
              <a:t>&amp; </a:t>
            </a:r>
            <a:r>
              <a:rPr lang="en-IN" i="1" dirty="0" err="1" smtClean="0">
                <a:solidFill>
                  <a:srgbClr val="000000"/>
                </a:solidFill>
                <a:cs typeface="Arial" pitchFamily="34" charset="0"/>
              </a:rPr>
              <a:t>DevOps</a:t>
            </a:r>
            <a:endParaRPr lang="en-IN" i="1" dirty="0" smtClean="0">
              <a:solidFill>
                <a:srgbClr val="000000"/>
              </a:solidFill>
              <a:latin typeface="+mj-lt"/>
              <a:cs typeface="Arial" pitchFamily="34" charset="0"/>
            </a:endParaRPr>
          </a:p>
        </p:txBody>
      </p:sp>
      <p:sp>
        <p:nvSpPr>
          <p:cNvPr id="18" name="Rectangle 17"/>
          <p:cNvSpPr/>
          <p:nvPr/>
        </p:nvSpPr>
        <p:spPr>
          <a:xfrm>
            <a:off x="584567" y="420963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19" name="Rectangle 18"/>
          <p:cNvSpPr/>
          <p:nvPr/>
        </p:nvSpPr>
        <p:spPr>
          <a:xfrm>
            <a:off x="1437833" y="420963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i="1" dirty="0" smtClean="0">
                <a:solidFill>
                  <a:srgbClr val="000000"/>
                </a:solidFill>
                <a:latin typeface="+mj-lt"/>
                <a:cs typeface="Arial" pitchFamily="34" charset="0"/>
              </a:rPr>
              <a:t>Test levels</a:t>
            </a:r>
            <a:endParaRPr lang="en-IN" b="1" i="1" dirty="0" smtClean="0">
              <a:solidFill>
                <a:srgbClr val="000000"/>
              </a:solidFill>
              <a:latin typeface="+mj-lt"/>
              <a:cs typeface="Arial" pitchFamily="34" charset="0"/>
            </a:endParaRPr>
          </a:p>
        </p:txBody>
      </p:sp>
      <p:sp>
        <p:nvSpPr>
          <p:cNvPr id="26" name="Rectangle 25"/>
          <p:cNvSpPr/>
          <p:nvPr/>
        </p:nvSpPr>
        <p:spPr>
          <a:xfrm>
            <a:off x="584567" y="45782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7" name="Rectangle 26"/>
          <p:cNvSpPr/>
          <p:nvPr/>
        </p:nvSpPr>
        <p:spPr>
          <a:xfrm>
            <a:off x="1437833" y="45782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Test </a:t>
            </a:r>
            <a:r>
              <a:rPr lang="en-US" b="1" i="1" dirty="0" smtClean="0">
                <a:solidFill>
                  <a:srgbClr val="000000"/>
                </a:solidFill>
                <a:latin typeface="+mj-lt"/>
                <a:cs typeface="Arial" pitchFamily="34" charset="0"/>
              </a:rPr>
              <a:t>types</a:t>
            </a:r>
            <a:endParaRPr lang="en-US" b="1" i="1" dirty="0">
              <a:solidFill>
                <a:srgbClr val="000000"/>
              </a:solidFill>
              <a:latin typeface="+mj-lt"/>
              <a:cs typeface="Arial" pitchFamily="34" charset="0"/>
            </a:endParaRPr>
          </a:p>
        </p:txBody>
      </p:sp>
      <p:sp>
        <p:nvSpPr>
          <p:cNvPr id="32" name="Rectangle 31">
            <a:extLst>
              <a:ext uri="{FF2B5EF4-FFF2-40B4-BE49-F238E27FC236}">
                <a16:creationId xmlns="" xmlns:a16="http://schemas.microsoft.com/office/drawing/2014/main" id="{B9A3837A-5D39-4136-8A68-5BDDCC507724}"/>
              </a:ext>
            </a:extLst>
          </p:cNvPr>
          <p:cNvSpPr/>
          <p:nvPr/>
        </p:nvSpPr>
        <p:spPr>
          <a:xfrm>
            <a:off x="584567" y="494693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3" name="Rectangle 32">
            <a:extLst>
              <a:ext uri="{FF2B5EF4-FFF2-40B4-BE49-F238E27FC236}">
                <a16:creationId xmlns="" xmlns:a16="http://schemas.microsoft.com/office/drawing/2014/main" id="{271C1DAC-0CED-4A5D-8DE8-94999EDB1024}"/>
              </a:ext>
            </a:extLst>
          </p:cNvPr>
          <p:cNvSpPr/>
          <p:nvPr/>
        </p:nvSpPr>
        <p:spPr>
          <a:xfrm>
            <a:off x="1449556" y="494693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Maintenance testing</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4" name="TextBox 33"/>
          <p:cNvSpPr txBox="1"/>
          <p:nvPr/>
        </p:nvSpPr>
        <p:spPr>
          <a:xfrm>
            <a:off x="488839" y="3335434"/>
            <a:ext cx="10817526" cy="369332"/>
          </a:xfrm>
          <a:prstGeom prst="rect">
            <a:avLst/>
          </a:prstGeom>
          <a:noFill/>
        </p:spPr>
        <p:txBody>
          <a:bodyPr wrap="square" rtlCol="0">
            <a:spAutoFit/>
          </a:bodyPr>
          <a:lstStyle/>
          <a:p>
            <a:r>
              <a:rPr lang="en-IN" b="1" dirty="0" smtClean="0">
                <a:latin typeface="+mj-lt"/>
              </a:rPr>
              <a:t>TESTING THROUGHOUT THE SOFTWARE LIFE CYCLE</a:t>
            </a:r>
            <a:endParaRPr lang="en-IN" dirty="0" smtClean="0">
              <a:latin typeface="+mj-lt"/>
            </a:endParaRPr>
          </a:p>
        </p:txBody>
      </p:sp>
    </p:spTree>
    <p:extLst>
      <p:ext uri="{BB962C8B-B14F-4D97-AF65-F5344CB8AC3E}">
        <p14:creationId xmlns="" xmlns:p14="http://schemas.microsoft.com/office/powerpoint/2010/main" val="388638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US" sz="2400" dirty="0" smtClean="0"/>
              <a:t>The Psychology of Testing (continued)</a:t>
            </a:r>
            <a:endParaRPr lang="en-IN" sz="2400" dirty="0" smtClean="0"/>
          </a:p>
        </p:txBody>
      </p:sp>
      <p:sp>
        <p:nvSpPr>
          <p:cNvPr id="5" name="TextBox 4"/>
          <p:cNvSpPr txBox="1"/>
          <p:nvPr/>
        </p:nvSpPr>
        <p:spPr>
          <a:xfrm>
            <a:off x="465829" y="897148"/>
            <a:ext cx="11248846" cy="5201424"/>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600" b="1" dirty="0" smtClean="0"/>
              <a:t>Tester’s and Developer’s Mindsets</a:t>
            </a:r>
          </a:p>
          <a:p>
            <a:pPr>
              <a:buFont typeface="Arial" pitchFamily="34" charset="0"/>
              <a:buChar char="•"/>
            </a:pPr>
            <a:r>
              <a:rPr lang="en-IN" sz="1600" dirty="0" smtClean="0"/>
              <a:t> </a:t>
            </a:r>
            <a:r>
              <a:rPr lang="en-IN" sz="1500" dirty="0" smtClean="0"/>
              <a:t>Developers and testers often think differently. The primary objective of development is to design and build a product. </a:t>
            </a:r>
          </a:p>
          <a:p>
            <a:pPr>
              <a:buFont typeface="Arial" pitchFamily="34" charset="0"/>
              <a:buChar char="•"/>
            </a:pPr>
            <a:endParaRPr lang="en-IN" sz="1500" dirty="0" smtClean="0"/>
          </a:p>
          <a:p>
            <a:pPr>
              <a:buFont typeface="Arial" pitchFamily="34" charset="0"/>
              <a:buChar char="•"/>
            </a:pPr>
            <a:r>
              <a:rPr lang="en-IN" sz="1500" dirty="0" smtClean="0"/>
              <a:t> As discussed earlier, the objectives of testing include verifying and validating the product, finding defects prior to release, and so forth. These are different sets of objectives which require different mindsets. Bringing these mindsets together helps to achieve a higher level of product quality. </a:t>
            </a:r>
          </a:p>
          <a:p>
            <a:pPr>
              <a:buFont typeface="Arial" pitchFamily="34" charset="0"/>
              <a:buChar char="•"/>
            </a:pPr>
            <a:endParaRPr lang="en-IN" sz="1500" dirty="0" smtClean="0"/>
          </a:p>
          <a:p>
            <a:pPr>
              <a:buFont typeface="Arial" pitchFamily="34" charset="0"/>
              <a:buChar char="•"/>
            </a:pPr>
            <a:r>
              <a:rPr lang="en-IN" sz="1500" dirty="0" smtClean="0"/>
              <a:t> A mindset reflects an individual’s assumptions and preferred methods for decision making and problem-solving. </a:t>
            </a:r>
          </a:p>
          <a:p>
            <a:pPr>
              <a:buFont typeface="Arial" pitchFamily="34" charset="0"/>
              <a:buChar char="•"/>
            </a:pPr>
            <a:endParaRPr lang="en-IN" sz="1500" dirty="0" smtClean="0"/>
          </a:p>
          <a:p>
            <a:pPr>
              <a:buFont typeface="Arial" pitchFamily="34" charset="0"/>
              <a:buChar char="•"/>
            </a:pPr>
            <a:r>
              <a:rPr lang="en-IN" sz="1500" dirty="0" smtClean="0"/>
              <a:t> A tester’s mindset should include curiosity, professional pessimism, a critical eye, attention to detail, and a motivation for good and positive communications and relationships. A tester’s mindset tends to grow and mature as the tester gains experience.</a:t>
            </a:r>
          </a:p>
          <a:p>
            <a:pPr>
              <a:buFont typeface="Arial" pitchFamily="34" charset="0"/>
              <a:buChar char="•"/>
            </a:pPr>
            <a:endParaRPr lang="en-IN" sz="1500" dirty="0" smtClean="0"/>
          </a:p>
          <a:p>
            <a:pPr>
              <a:buFont typeface="Arial" pitchFamily="34" charset="0"/>
              <a:buChar char="•"/>
            </a:pPr>
            <a:r>
              <a:rPr lang="en-IN" sz="1500" dirty="0" smtClean="0"/>
              <a:t> A developer’s mindset may include some of the elements of a tester’s mindset, but successful developers are often more interested in designing and building solutions than in contemplating what might be wrong with those solutions. In addition, confirmation bias makes it difficult to become aware of errors committed </a:t>
            </a:r>
            <a:r>
              <a:rPr lang="en-US" sz="1500" dirty="0" smtClean="0"/>
              <a:t>by themselves.</a:t>
            </a:r>
          </a:p>
          <a:p>
            <a:pPr>
              <a:buFont typeface="Arial" pitchFamily="34" charset="0"/>
              <a:buChar char="•"/>
            </a:pPr>
            <a:endParaRPr lang="en-US" sz="1500" dirty="0" smtClean="0"/>
          </a:p>
          <a:p>
            <a:pPr>
              <a:buFont typeface="Arial" pitchFamily="34" charset="0"/>
              <a:buChar char="•"/>
            </a:pPr>
            <a:r>
              <a:rPr lang="en-IN" sz="1500" dirty="0" smtClean="0"/>
              <a:t> With the right mindset, developers are able to test their own code. Different software development lifecycle models often have different ways of organizing the testers and test activities. Having some of the test activities done by independent testers increases defect detection effectiveness, which is particularly important for large, complex, or safety-critical systems. </a:t>
            </a:r>
          </a:p>
          <a:p>
            <a:pPr>
              <a:buFont typeface="Arial" pitchFamily="34" charset="0"/>
              <a:buChar char="•"/>
            </a:pPr>
            <a:endParaRPr lang="en-IN" sz="1500" dirty="0" smtClean="0"/>
          </a:p>
          <a:p>
            <a:pPr>
              <a:buFont typeface="Arial" pitchFamily="34" charset="0"/>
              <a:buChar char="•"/>
            </a:pPr>
            <a:r>
              <a:rPr lang="en-IN" sz="1500" dirty="0" smtClean="0"/>
              <a:t> Independent testers bring a perspective which is different than that of the work product authors (i.e., business analysts, product owners, designers, and developers), since they have different cognitive biases from the authors.</a:t>
            </a:r>
            <a:endParaRPr lang="en-US" sz="1500" b="1" dirty="0"/>
          </a:p>
        </p:txBody>
      </p:sp>
    </p:spTree>
    <p:extLst>
      <p:ext uri="{BB962C8B-B14F-4D97-AF65-F5344CB8AC3E}">
        <p14:creationId xmlns="" xmlns:p14="http://schemas.microsoft.com/office/powerpoint/2010/main" val="10160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Software development </a:t>
            </a:r>
            <a:r>
              <a:rPr lang="en-IN" sz="2400" i="1" dirty="0" smtClean="0">
                <a:solidFill>
                  <a:srgbClr val="000000"/>
                </a:solidFill>
                <a:cs typeface="Arial" pitchFamily="34" charset="0"/>
              </a:rPr>
              <a:t>models</a:t>
            </a:r>
            <a:endParaRPr lang="en-IN" sz="4000" i="1" dirty="0" smtClean="0">
              <a:solidFill>
                <a:srgbClr val="000000"/>
              </a:solidFill>
              <a:cs typeface="Arial" pitchFamily="34" charset="0"/>
            </a:endParaRPr>
          </a:p>
        </p:txBody>
      </p:sp>
      <p:sp>
        <p:nvSpPr>
          <p:cNvPr id="5" name="TextBox 4"/>
          <p:cNvSpPr txBox="1"/>
          <p:nvPr/>
        </p:nvSpPr>
        <p:spPr>
          <a:xfrm>
            <a:off x="465829" y="897150"/>
            <a:ext cx="11248846" cy="4770537"/>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dirty="0" smtClean="0"/>
              <a:t>A software development lifecycle model describes the types of activity performed at each stage in </a:t>
            </a:r>
            <a:r>
              <a:rPr lang="en-IN" sz="1600" dirty="0" smtClean="0"/>
              <a:t>a software </a:t>
            </a:r>
            <a:r>
              <a:rPr lang="en-IN" sz="1600" dirty="0" smtClean="0"/>
              <a:t>development project, and how the activities relate to one another logically and </a:t>
            </a:r>
            <a:r>
              <a:rPr lang="en-IN" sz="1600" dirty="0" smtClean="0"/>
              <a:t>chronologically. There </a:t>
            </a:r>
            <a:r>
              <a:rPr lang="en-IN" sz="1600" dirty="0" smtClean="0"/>
              <a:t>are a number of different software development lifecycle models, each of which requires </a:t>
            </a:r>
            <a:r>
              <a:rPr lang="en-IN" sz="1600" dirty="0" smtClean="0"/>
              <a:t>different </a:t>
            </a:r>
            <a:r>
              <a:rPr lang="en-US" sz="1600" dirty="0" smtClean="0"/>
              <a:t>approaches </a:t>
            </a:r>
            <a:r>
              <a:rPr lang="en-US" sz="1600" dirty="0" smtClean="0"/>
              <a:t>to testing</a:t>
            </a:r>
            <a:r>
              <a:rPr lang="en-US" sz="1600" dirty="0" smtClean="0"/>
              <a:t>.</a:t>
            </a:r>
          </a:p>
          <a:p>
            <a:endParaRPr lang="en-US" sz="1600" dirty="0" smtClean="0"/>
          </a:p>
          <a:p>
            <a:r>
              <a:rPr lang="en-IN" sz="1600" b="1" dirty="0" smtClean="0"/>
              <a:t>Software Development and Software Testing</a:t>
            </a:r>
          </a:p>
          <a:p>
            <a:r>
              <a:rPr lang="en-IN" sz="1600" dirty="0" smtClean="0"/>
              <a:t>It is an important part of a tester's role to be familiar with the common software development </a:t>
            </a:r>
            <a:r>
              <a:rPr lang="en-IN" sz="1600" dirty="0" smtClean="0"/>
              <a:t>lifecycle models </a:t>
            </a:r>
            <a:r>
              <a:rPr lang="en-IN" sz="1600" dirty="0" smtClean="0"/>
              <a:t>so that appropriate test activities can take </a:t>
            </a:r>
            <a:r>
              <a:rPr lang="en-IN" sz="1600" dirty="0" smtClean="0"/>
              <a:t>place. In </a:t>
            </a:r>
            <a:r>
              <a:rPr lang="en-IN" sz="1600" dirty="0" smtClean="0"/>
              <a:t>any software development lifecycle model, there are several characteristics of good testing:</a:t>
            </a:r>
          </a:p>
          <a:p>
            <a:pPr>
              <a:buFont typeface="Arial" pitchFamily="34" charset="0"/>
              <a:buChar char="•"/>
            </a:pPr>
            <a:r>
              <a:rPr lang="en-IN" sz="1600" dirty="0" smtClean="0"/>
              <a:t> </a:t>
            </a:r>
            <a:r>
              <a:rPr lang="en-IN" sz="1600" dirty="0" smtClean="0"/>
              <a:t>For every development activity, there is a corresponding test </a:t>
            </a:r>
            <a:r>
              <a:rPr lang="en-IN" sz="1600" dirty="0" smtClean="0"/>
              <a:t>activity</a:t>
            </a:r>
          </a:p>
          <a:p>
            <a:pPr>
              <a:buFont typeface="Arial" pitchFamily="34" charset="0"/>
              <a:buChar char="•"/>
            </a:pPr>
            <a:r>
              <a:rPr lang="en-IN" sz="1600" dirty="0" smtClean="0"/>
              <a:t> </a:t>
            </a:r>
            <a:r>
              <a:rPr lang="en-IN" sz="1600" dirty="0" smtClean="0"/>
              <a:t>Each test level has test objectives specific to that level</a:t>
            </a:r>
          </a:p>
          <a:p>
            <a:pPr>
              <a:buFont typeface="Arial" pitchFamily="34" charset="0"/>
              <a:buChar char="•"/>
            </a:pPr>
            <a:r>
              <a:rPr lang="en-IN" sz="1600" dirty="0" smtClean="0"/>
              <a:t> </a:t>
            </a:r>
            <a:r>
              <a:rPr lang="en-IN" sz="1600" dirty="0" smtClean="0"/>
              <a:t>Test analysis and design for a given test level begin during the corresponding </a:t>
            </a:r>
            <a:r>
              <a:rPr lang="en-IN" sz="1600" dirty="0" smtClean="0"/>
              <a:t>development </a:t>
            </a:r>
            <a:r>
              <a:rPr lang="en-US" sz="1600" dirty="0" smtClean="0"/>
              <a:t>activity</a:t>
            </a:r>
            <a:endParaRPr lang="en-US" sz="1600" dirty="0" smtClean="0"/>
          </a:p>
          <a:p>
            <a:pPr>
              <a:buFont typeface="Arial" pitchFamily="34" charset="0"/>
              <a:buChar char="•"/>
            </a:pPr>
            <a:r>
              <a:rPr lang="en-IN" sz="1600" dirty="0" smtClean="0"/>
              <a:t> </a:t>
            </a:r>
            <a:r>
              <a:rPr lang="en-IN" sz="1600" dirty="0" smtClean="0"/>
              <a:t>Testers participate in discussions to define and refine requirements and design, and are </a:t>
            </a:r>
            <a:r>
              <a:rPr lang="en-IN" sz="1600" dirty="0" smtClean="0"/>
              <a:t>involved in </a:t>
            </a:r>
            <a:r>
              <a:rPr lang="en-IN" sz="1600" dirty="0" smtClean="0"/>
              <a:t>reviewing work products (e.g., requirements, design, user stories, etc.) as soon as drafts </a:t>
            </a:r>
            <a:r>
              <a:rPr lang="en-IN" sz="1600" dirty="0" smtClean="0"/>
              <a:t>are </a:t>
            </a:r>
            <a:r>
              <a:rPr lang="en-US" sz="1600" dirty="0" smtClean="0"/>
              <a:t>available.</a:t>
            </a:r>
            <a:endParaRPr lang="en-US" sz="1600" dirty="0" smtClean="0"/>
          </a:p>
          <a:p>
            <a:endParaRPr lang="en-US" sz="1600" dirty="0" smtClean="0"/>
          </a:p>
          <a:p>
            <a:r>
              <a:rPr lang="en-IN" sz="1600" dirty="0" smtClean="0"/>
              <a:t>No </a:t>
            </a:r>
            <a:r>
              <a:rPr lang="en-IN" sz="1600" dirty="0" smtClean="0"/>
              <a:t>matter which software development lifecycle model is chosen, test activities should start in the </a:t>
            </a:r>
            <a:r>
              <a:rPr lang="en-IN" sz="1600" dirty="0" smtClean="0"/>
              <a:t>early stages </a:t>
            </a:r>
            <a:r>
              <a:rPr lang="en-IN" sz="1600" dirty="0" smtClean="0"/>
              <a:t>of the lifecycle, adhering to the testing principle of early testing</a:t>
            </a:r>
            <a:r>
              <a:rPr lang="en-IN" sz="1600" dirty="0" smtClean="0"/>
              <a:t>. The categories of common </a:t>
            </a:r>
            <a:r>
              <a:rPr lang="en-IN" sz="1600" dirty="0" smtClean="0"/>
              <a:t>software development lifecycle models as follows</a:t>
            </a:r>
            <a:r>
              <a:rPr lang="en-IN" sz="1600" dirty="0" smtClean="0"/>
              <a:t>:</a:t>
            </a:r>
          </a:p>
          <a:p>
            <a:endParaRPr lang="en-IN" sz="1600" dirty="0" smtClean="0"/>
          </a:p>
          <a:p>
            <a:r>
              <a:rPr lang="en-US" sz="1600" dirty="0" smtClean="0"/>
              <a:t> </a:t>
            </a:r>
            <a:r>
              <a:rPr lang="en-US" sz="1600" b="1" dirty="0" smtClean="0"/>
              <a:t>Sequential </a:t>
            </a:r>
            <a:r>
              <a:rPr lang="en-US" sz="1600" b="1" dirty="0" smtClean="0"/>
              <a:t>development </a:t>
            </a:r>
            <a:r>
              <a:rPr lang="en-US" sz="1600" b="1" dirty="0" smtClean="0"/>
              <a:t>models </a:t>
            </a:r>
            <a:r>
              <a:rPr lang="en-US" sz="1600" dirty="0" smtClean="0"/>
              <a:t>- </a:t>
            </a:r>
            <a:r>
              <a:rPr lang="en-IN" sz="1600" dirty="0" smtClean="0"/>
              <a:t>A sequential development model describes the software development process as a linear, sequential </a:t>
            </a:r>
            <a:r>
              <a:rPr lang="en-IN" sz="1600" dirty="0" smtClean="0"/>
              <a:t>flow of </a:t>
            </a:r>
            <a:r>
              <a:rPr lang="en-IN" sz="1600" dirty="0" smtClean="0"/>
              <a:t>activities. This means that any phase in the development process should begin when the </a:t>
            </a:r>
            <a:r>
              <a:rPr lang="en-IN" sz="1600" dirty="0" smtClean="0"/>
              <a:t>previous phase </a:t>
            </a:r>
            <a:r>
              <a:rPr lang="en-IN" sz="1600" dirty="0" smtClean="0"/>
              <a:t>is complete. In theory, there is no overlap of phases, but in practice, it is beneficial to have </a:t>
            </a:r>
            <a:r>
              <a:rPr lang="en-IN" sz="1600" dirty="0" smtClean="0"/>
              <a:t>early feedback </a:t>
            </a:r>
            <a:r>
              <a:rPr lang="en-IN" sz="1600" dirty="0" smtClean="0"/>
              <a:t>from the following phase</a:t>
            </a:r>
            <a:r>
              <a:rPr lang="en-IN" sz="1600" dirty="0" smtClean="0"/>
              <a:t>.  </a:t>
            </a:r>
            <a:endParaRPr lang="en-US" sz="1600" b="1" dirty="0" smtClean="0"/>
          </a:p>
        </p:txBody>
      </p:sp>
    </p:spTree>
    <p:extLst>
      <p:ext uri="{BB962C8B-B14F-4D97-AF65-F5344CB8AC3E}">
        <p14:creationId xmlns="" xmlns:p14="http://schemas.microsoft.com/office/powerpoint/2010/main" val="101607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Software development models </a:t>
            </a:r>
            <a:r>
              <a:rPr lang="en-IN" sz="2400" i="1" dirty="0" smtClean="0">
                <a:solidFill>
                  <a:srgbClr val="000000"/>
                </a:solidFill>
                <a:cs typeface="Arial" pitchFamily="34" charset="0"/>
              </a:rPr>
              <a:t>– Waterfall</a:t>
            </a:r>
            <a:r>
              <a:rPr lang="en-IN" sz="2400" i="1" dirty="0" smtClean="0">
                <a:solidFill>
                  <a:srgbClr val="000000"/>
                </a:solidFill>
                <a:cs typeface="Arial" pitchFamily="34" charset="0"/>
              </a:rPr>
              <a:t>, V model, Agile &amp; </a:t>
            </a:r>
            <a:r>
              <a:rPr lang="en-IN" sz="2400" i="1" dirty="0" err="1" smtClean="0">
                <a:solidFill>
                  <a:srgbClr val="000000"/>
                </a:solidFill>
                <a:cs typeface="Arial" pitchFamily="34" charset="0"/>
              </a:rPr>
              <a:t>DevOps</a:t>
            </a:r>
            <a:endParaRPr lang="en-IN" sz="4000" i="1" dirty="0" smtClean="0">
              <a:solidFill>
                <a:srgbClr val="000000"/>
              </a:solidFill>
              <a:cs typeface="Arial" pitchFamily="34" charset="0"/>
            </a:endParaRPr>
          </a:p>
        </p:txBody>
      </p:sp>
      <p:sp>
        <p:nvSpPr>
          <p:cNvPr id="5" name="TextBox 4"/>
          <p:cNvSpPr txBox="1"/>
          <p:nvPr/>
        </p:nvSpPr>
        <p:spPr>
          <a:xfrm>
            <a:off x="465829" y="897150"/>
            <a:ext cx="11248846" cy="5509200"/>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b="1" dirty="0" smtClean="0">
                <a:solidFill>
                  <a:srgbClr val="000000"/>
                </a:solidFill>
                <a:cs typeface="Arial" pitchFamily="34" charset="0"/>
              </a:rPr>
              <a:t>Waterfall </a:t>
            </a:r>
            <a:r>
              <a:rPr lang="en-IN" sz="1600" b="1" dirty="0" smtClean="0">
                <a:solidFill>
                  <a:srgbClr val="000000"/>
                </a:solidFill>
                <a:cs typeface="Arial" pitchFamily="34" charset="0"/>
              </a:rPr>
              <a:t> Model </a:t>
            </a:r>
            <a:r>
              <a:rPr lang="en-IN" sz="1600" i="1" dirty="0" smtClean="0">
                <a:solidFill>
                  <a:srgbClr val="000000"/>
                </a:solidFill>
                <a:cs typeface="Arial" pitchFamily="34" charset="0"/>
              </a:rPr>
              <a:t>- </a:t>
            </a:r>
            <a:r>
              <a:rPr lang="en-IN" sz="1600" dirty="0" smtClean="0"/>
              <a:t>In </a:t>
            </a:r>
            <a:r>
              <a:rPr lang="en-IN" sz="1600" dirty="0" smtClean="0"/>
              <a:t>the Waterfall model, the development activities (e.g., requirements analysis, design, coding, </a:t>
            </a:r>
            <a:r>
              <a:rPr lang="en-IN" sz="1600" dirty="0" smtClean="0"/>
              <a:t>testing) are </a:t>
            </a:r>
            <a:r>
              <a:rPr lang="en-IN" sz="1600" dirty="0" smtClean="0"/>
              <a:t>completed one after another. In this model, test activities only occur after all other </a:t>
            </a:r>
            <a:r>
              <a:rPr lang="en-IN" sz="1600" dirty="0" smtClean="0"/>
              <a:t>development </a:t>
            </a:r>
            <a:r>
              <a:rPr lang="en-US" sz="1600" dirty="0" smtClean="0"/>
              <a:t>activities </a:t>
            </a:r>
            <a:r>
              <a:rPr lang="en-US" sz="1600" dirty="0" smtClean="0"/>
              <a:t>have been completed</a:t>
            </a:r>
            <a:r>
              <a:rPr lang="en-US" sz="1600" dirty="0" smtClean="0"/>
              <a:t>.</a:t>
            </a:r>
          </a:p>
          <a:p>
            <a:endParaRPr lang="en-US" sz="1600" b="1" dirty="0" smtClean="0"/>
          </a:p>
          <a:p>
            <a:r>
              <a:rPr lang="en-IN" sz="1600" b="1" dirty="0" smtClean="0"/>
              <a:t>V-model </a:t>
            </a:r>
            <a:r>
              <a:rPr lang="en-IN" sz="1600" b="1" dirty="0" smtClean="0"/>
              <a:t> - </a:t>
            </a:r>
            <a:r>
              <a:rPr lang="en-IN" sz="1600" dirty="0" smtClean="0"/>
              <a:t>It integrates </a:t>
            </a:r>
            <a:r>
              <a:rPr lang="en-IN" sz="1600" dirty="0" smtClean="0"/>
              <a:t>the test process throughout the development </a:t>
            </a:r>
            <a:r>
              <a:rPr lang="en-IN" sz="1600" dirty="0" smtClean="0"/>
              <a:t>process, implementing </a:t>
            </a:r>
            <a:r>
              <a:rPr lang="en-IN" sz="1600" dirty="0" smtClean="0"/>
              <a:t>the principle of early testing. Further, the V-model includes test levels associated with </a:t>
            </a:r>
            <a:r>
              <a:rPr lang="en-IN" sz="1600" dirty="0" smtClean="0"/>
              <a:t>each corresponding </a:t>
            </a:r>
            <a:r>
              <a:rPr lang="en-IN" sz="1600" dirty="0" smtClean="0"/>
              <a:t>development phase, which further supports early </a:t>
            </a:r>
            <a:r>
              <a:rPr lang="en-IN" sz="1600" dirty="0" smtClean="0"/>
              <a:t>testing. </a:t>
            </a:r>
            <a:r>
              <a:rPr lang="en-IN" sz="1600" dirty="0" smtClean="0"/>
              <a:t>In this model, the execution of tests associated with each test level proceeds </a:t>
            </a:r>
            <a:r>
              <a:rPr lang="en-IN" sz="1600" dirty="0" smtClean="0"/>
              <a:t>sequentially, but </a:t>
            </a:r>
            <a:r>
              <a:rPr lang="en-IN" sz="1600" dirty="0" smtClean="0"/>
              <a:t>in some cases overlapping occurs</a:t>
            </a:r>
            <a:r>
              <a:rPr lang="en-IN" sz="1600" dirty="0" smtClean="0"/>
              <a:t>.</a:t>
            </a:r>
          </a:p>
          <a:p>
            <a:endParaRPr lang="en-IN" sz="1600" dirty="0" smtClean="0"/>
          </a:p>
          <a:p>
            <a:r>
              <a:rPr lang="en-IN" sz="1600" dirty="0" smtClean="0"/>
              <a:t>Sequential development models deliver software that contains the complete set of features, but typically require months or years for delivery to stakeholders and users.</a:t>
            </a:r>
            <a:endParaRPr lang="en-IN" sz="1600" dirty="0" smtClean="0"/>
          </a:p>
          <a:p>
            <a:endParaRPr lang="en-IN" sz="1600" dirty="0" smtClean="0"/>
          </a:p>
          <a:p>
            <a:r>
              <a:rPr lang="en-IN" sz="1600" b="1" dirty="0" smtClean="0"/>
              <a:t>Iterative and incremental development models </a:t>
            </a:r>
            <a:r>
              <a:rPr lang="en-IN" sz="1600" dirty="0" smtClean="0"/>
              <a:t>- Incremental development involves establishing requirements, designing, building, and testing a system in pieces, which means that the software’s features grow incrementally. The size of these feature increments</a:t>
            </a:r>
          </a:p>
          <a:p>
            <a:r>
              <a:rPr lang="en-IN" sz="1600" dirty="0" smtClean="0"/>
              <a:t>varies, with some methods having larger pieces and some smaller pieces. The feature increments can be as small as a single change to a user interface screen or new query option</a:t>
            </a:r>
            <a:r>
              <a:rPr lang="en-IN" sz="1600" dirty="0" smtClean="0"/>
              <a:t>.</a:t>
            </a:r>
          </a:p>
          <a:p>
            <a:r>
              <a:rPr lang="en-IN" sz="1600" dirty="0" smtClean="0"/>
              <a:t>Iterative development occurs when groups of features are specified, designed, built, and tested </a:t>
            </a:r>
            <a:r>
              <a:rPr lang="en-IN" sz="1600" dirty="0" smtClean="0"/>
              <a:t>together in </a:t>
            </a:r>
            <a:r>
              <a:rPr lang="en-IN" sz="1600" dirty="0" smtClean="0"/>
              <a:t>a series of cycles, often of a fixed duration. Iterations may involve changes to features developed </a:t>
            </a:r>
            <a:r>
              <a:rPr lang="en-IN" sz="1600" dirty="0" smtClean="0"/>
              <a:t>in earlier </a:t>
            </a:r>
            <a:r>
              <a:rPr lang="en-IN" sz="1600" dirty="0" smtClean="0"/>
              <a:t>iterations, along with changes in project scope. Each iteration delivers working software which is </a:t>
            </a:r>
            <a:r>
              <a:rPr lang="en-IN" sz="1600" dirty="0" smtClean="0"/>
              <a:t>a growing </a:t>
            </a:r>
            <a:r>
              <a:rPr lang="en-IN" sz="1600" dirty="0" smtClean="0"/>
              <a:t>subset of the overall set of features until the final software is delivered or development </a:t>
            </a:r>
            <a:r>
              <a:rPr lang="en-IN" sz="1600" dirty="0" smtClean="0"/>
              <a:t>is </a:t>
            </a:r>
            <a:r>
              <a:rPr lang="en-US" sz="1600" dirty="0" smtClean="0"/>
              <a:t>stopped</a:t>
            </a:r>
            <a:r>
              <a:rPr lang="en-US" sz="1600" dirty="0" smtClean="0"/>
              <a:t>.</a:t>
            </a:r>
          </a:p>
          <a:p>
            <a:r>
              <a:rPr lang="en-US" sz="1600" dirty="0" smtClean="0"/>
              <a:t>Examples </a:t>
            </a:r>
            <a:r>
              <a:rPr lang="en-US" sz="1600" dirty="0" smtClean="0"/>
              <a:t>include: </a:t>
            </a:r>
          </a:p>
          <a:p>
            <a:pPr>
              <a:buFont typeface="Arial" pitchFamily="34" charset="0"/>
              <a:buChar char="•"/>
            </a:pPr>
            <a:r>
              <a:rPr lang="en-US" sz="1600" dirty="0" smtClean="0"/>
              <a:t> </a:t>
            </a:r>
            <a:r>
              <a:rPr lang="en-US" sz="1600" b="1" dirty="0" smtClean="0"/>
              <a:t>Agile/S</a:t>
            </a:r>
            <a:r>
              <a:rPr lang="en-IN" sz="1600" b="1" dirty="0" err="1" smtClean="0"/>
              <a:t>crum</a:t>
            </a:r>
            <a:r>
              <a:rPr lang="en-IN" sz="1600" dirty="0" smtClean="0"/>
              <a:t>: Each iteration tends to be relatively short (e.g., hours, days, or a few weeks), and </a:t>
            </a:r>
            <a:r>
              <a:rPr lang="en-IN" sz="1600" dirty="0" smtClean="0"/>
              <a:t>the feature </a:t>
            </a:r>
            <a:r>
              <a:rPr lang="en-IN" sz="1600" dirty="0" smtClean="0"/>
              <a:t>increments are correspondingly small, such as a few enhancements and/or two or </a:t>
            </a:r>
            <a:r>
              <a:rPr lang="en-IN" sz="1600" dirty="0" smtClean="0"/>
              <a:t>three </a:t>
            </a:r>
            <a:r>
              <a:rPr lang="en-US" sz="1600" dirty="0" smtClean="0"/>
              <a:t>new features.</a:t>
            </a:r>
            <a:endParaRPr lang="en-IN" sz="1600" b="1" dirty="0" smtClean="0"/>
          </a:p>
          <a:p>
            <a:endParaRPr lang="en-US" sz="1600" b="1" dirty="0" smtClean="0"/>
          </a:p>
        </p:txBody>
      </p:sp>
    </p:spTree>
    <p:extLst>
      <p:ext uri="{BB962C8B-B14F-4D97-AF65-F5344CB8AC3E}">
        <p14:creationId xmlns="" xmlns:p14="http://schemas.microsoft.com/office/powerpoint/2010/main" val="101607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Software development models </a:t>
            </a:r>
            <a:r>
              <a:rPr lang="en-IN" sz="2400" i="1" dirty="0" smtClean="0">
                <a:solidFill>
                  <a:srgbClr val="000000"/>
                </a:solidFill>
                <a:cs typeface="Arial" pitchFamily="34" charset="0"/>
              </a:rPr>
              <a:t>– Waterfall</a:t>
            </a:r>
            <a:r>
              <a:rPr lang="en-IN" sz="2400" i="1" dirty="0" smtClean="0">
                <a:solidFill>
                  <a:srgbClr val="000000"/>
                </a:solidFill>
                <a:cs typeface="Arial" pitchFamily="34" charset="0"/>
              </a:rPr>
              <a:t>, V model, Agile &amp; </a:t>
            </a:r>
            <a:r>
              <a:rPr lang="en-IN" sz="2400" i="1" dirty="0" err="1" smtClean="0">
                <a:solidFill>
                  <a:srgbClr val="000000"/>
                </a:solidFill>
                <a:cs typeface="Arial" pitchFamily="34" charset="0"/>
              </a:rPr>
              <a:t>DevOps</a:t>
            </a:r>
            <a:r>
              <a:rPr lang="en-IN" sz="2400" i="1" dirty="0" smtClean="0">
                <a:solidFill>
                  <a:srgbClr val="000000"/>
                </a:solidFill>
                <a:cs typeface="Arial" pitchFamily="34" charset="0"/>
              </a:rPr>
              <a:t> (contd.)</a:t>
            </a:r>
            <a:endParaRPr lang="en-IN" sz="4000" i="1" dirty="0" smtClean="0">
              <a:solidFill>
                <a:srgbClr val="000000"/>
              </a:solidFill>
              <a:cs typeface="Arial" pitchFamily="34" charset="0"/>
            </a:endParaRPr>
          </a:p>
        </p:txBody>
      </p:sp>
      <p:sp>
        <p:nvSpPr>
          <p:cNvPr id="5" name="TextBox 4"/>
          <p:cNvSpPr txBox="1"/>
          <p:nvPr/>
        </p:nvSpPr>
        <p:spPr>
          <a:xfrm>
            <a:off x="465829" y="897150"/>
            <a:ext cx="11248846" cy="3785652"/>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b="1" dirty="0" err="1" smtClean="0"/>
              <a:t>DevOps</a:t>
            </a:r>
            <a:r>
              <a:rPr lang="en-IN" sz="1600" b="1" dirty="0" smtClean="0"/>
              <a:t>/CI/CD</a:t>
            </a:r>
            <a:r>
              <a:rPr lang="en-IN" sz="1600" dirty="0" smtClean="0"/>
              <a:t> – Some teams </a:t>
            </a:r>
            <a:r>
              <a:rPr lang="en-IN" sz="1600" dirty="0" smtClean="0"/>
              <a:t>use continuous delivery or continuous deployment, both of which </a:t>
            </a:r>
            <a:r>
              <a:rPr lang="en-IN" sz="1600" dirty="0" smtClean="0"/>
              <a:t>involve significant </a:t>
            </a:r>
            <a:r>
              <a:rPr lang="en-IN" sz="1600" dirty="0" smtClean="0"/>
              <a:t>automation of multiple test levels as part of their delivery pipelines. Many development </a:t>
            </a:r>
            <a:r>
              <a:rPr lang="en-IN" sz="1600" dirty="0" smtClean="0"/>
              <a:t>efforts using </a:t>
            </a:r>
            <a:r>
              <a:rPr lang="en-IN" sz="1600" dirty="0" smtClean="0"/>
              <a:t>these methods also include the concept of self-organizing teams, which can change the way </a:t>
            </a:r>
            <a:r>
              <a:rPr lang="en-IN" sz="1600" dirty="0" smtClean="0"/>
              <a:t>testing work </a:t>
            </a:r>
            <a:r>
              <a:rPr lang="en-IN" sz="1600" dirty="0" smtClean="0"/>
              <a:t>is organized as well as the relationship between testers and developers</a:t>
            </a:r>
            <a:r>
              <a:rPr lang="en-IN" sz="1600" dirty="0" smtClean="0"/>
              <a:t>.</a:t>
            </a:r>
          </a:p>
          <a:p>
            <a:endParaRPr lang="en-IN" sz="1600" dirty="0" smtClean="0"/>
          </a:p>
          <a:p>
            <a:r>
              <a:rPr lang="en-IN" sz="1600" dirty="0" smtClean="0"/>
              <a:t>These methods form a growing system, which may be released to end-users on a </a:t>
            </a:r>
            <a:r>
              <a:rPr lang="en-IN" sz="1600" dirty="0" smtClean="0"/>
              <a:t>feature-by-feature basis</a:t>
            </a:r>
            <a:r>
              <a:rPr lang="en-IN" sz="1600" dirty="0" smtClean="0"/>
              <a:t>, on an iteration-by-iteration basis, or in a more traditional major-release fashion. Regardless </a:t>
            </a:r>
            <a:r>
              <a:rPr lang="en-IN" sz="1600" dirty="0" smtClean="0"/>
              <a:t>of whether </a:t>
            </a:r>
            <a:r>
              <a:rPr lang="en-IN" sz="1600" dirty="0" smtClean="0"/>
              <a:t>the software increments are released to end-users, regression testing is increasingly </a:t>
            </a:r>
            <a:r>
              <a:rPr lang="en-IN" sz="1600" dirty="0" smtClean="0"/>
              <a:t>important </a:t>
            </a:r>
            <a:r>
              <a:rPr lang="en-US" sz="1600" dirty="0" smtClean="0"/>
              <a:t>as </a:t>
            </a:r>
            <a:r>
              <a:rPr lang="en-US" sz="1600" dirty="0" smtClean="0"/>
              <a:t>the system grows.</a:t>
            </a:r>
          </a:p>
          <a:p>
            <a:r>
              <a:rPr lang="en-IN" sz="1600" dirty="0" smtClean="0"/>
              <a:t>In contrast to sequential models, iterative and incremental models may deliver usable software in </a:t>
            </a:r>
            <a:r>
              <a:rPr lang="en-IN" sz="1600" dirty="0" smtClean="0"/>
              <a:t>weeks or </a:t>
            </a:r>
            <a:r>
              <a:rPr lang="en-IN" sz="1600" dirty="0" smtClean="0"/>
              <a:t>even days, but may only deliver the complete set of requirements product over a period of months </a:t>
            </a:r>
            <a:r>
              <a:rPr lang="en-IN" sz="1600" dirty="0" smtClean="0"/>
              <a:t>or </a:t>
            </a:r>
            <a:r>
              <a:rPr lang="en-US" sz="1600" dirty="0" smtClean="0"/>
              <a:t>even </a:t>
            </a:r>
            <a:r>
              <a:rPr lang="en-US" sz="1600" dirty="0" smtClean="0"/>
              <a:t>years</a:t>
            </a:r>
            <a:r>
              <a:rPr lang="en-US" sz="1600" dirty="0" smtClean="0"/>
              <a:t>.</a:t>
            </a:r>
          </a:p>
          <a:p>
            <a:endParaRPr lang="en-US" sz="1600" b="1" dirty="0" smtClean="0"/>
          </a:p>
          <a:p>
            <a:r>
              <a:rPr lang="en-IN" sz="1600" dirty="0" smtClean="0"/>
              <a:t>Reasons why software development models must be adapted to the context of project and product</a:t>
            </a:r>
          </a:p>
          <a:p>
            <a:r>
              <a:rPr lang="en-US" sz="1600" dirty="0" smtClean="0"/>
              <a:t>characteristics can be:</a:t>
            </a:r>
          </a:p>
          <a:p>
            <a:pPr>
              <a:buFont typeface="Arial" pitchFamily="34" charset="0"/>
              <a:buChar char="•"/>
            </a:pPr>
            <a:r>
              <a:rPr lang="en-IN" sz="1600" dirty="0" smtClean="0"/>
              <a:t> </a:t>
            </a:r>
            <a:r>
              <a:rPr lang="en-IN" sz="1600" dirty="0" smtClean="0"/>
              <a:t>Difference in product risks of systems (complex or simple project)</a:t>
            </a:r>
          </a:p>
          <a:p>
            <a:pPr>
              <a:buFont typeface="Arial" pitchFamily="34" charset="0"/>
              <a:buChar char="•"/>
            </a:pPr>
            <a:r>
              <a:rPr lang="en-IN" sz="1600" dirty="0" smtClean="0"/>
              <a:t> </a:t>
            </a:r>
            <a:r>
              <a:rPr lang="en-IN" sz="1600" dirty="0" smtClean="0"/>
              <a:t>Many business units can be part of a project or program (combination of sequential and </a:t>
            </a:r>
            <a:r>
              <a:rPr lang="en-IN" sz="1600" dirty="0" smtClean="0"/>
              <a:t>agile </a:t>
            </a:r>
            <a:r>
              <a:rPr lang="en-US" sz="1600" dirty="0" smtClean="0"/>
              <a:t>development</a:t>
            </a:r>
            <a:r>
              <a:rPr lang="en-US" sz="1600" dirty="0" smtClean="0"/>
              <a:t>)</a:t>
            </a:r>
          </a:p>
          <a:p>
            <a:pPr>
              <a:buFont typeface="Arial" pitchFamily="34" charset="0"/>
              <a:buChar char="•"/>
            </a:pPr>
            <a:r>
              <a:rPr lang="en-IN" sz="1600" dirty="0" smtClean="0"/>
              <a:t> </a:t>
            </a:r>
            <a:r>
              <a:rPr lang="en-IN" sz="1600" dirty="0" smtClean="0"/>
              <a:t>Short time to deliver a product to the market (merge of test levels and/or integration of test </a:t>
            </a:r>
            <a:r>
              <a:rPr lang="en-IN" sz="1600" dirty="0" smtClean="0"/>
              <a:t>types </a:t>
            </a:r>
            <a:r>
              <a:rPr lang="en-US" sz="1600" dirty="0" smtClean="0"/>
              <a:t>in </a:t>
            </a:r>
            <a:r>
              <a:rPr lang="en-US" sz="1600" dirty="0" smtClean="0"/>
              <a:t>test levels)</a:t>
            </a:r>
            <a:endParaRPr lang="en-US" sz="1600" b="1" dirty="0" smtClean="0"/>
          </a:p>
        </p:txBody>
      </p:sp>
    </p:spTree>
    <p:extLst>
      <p:ext uri="{BB962C8B-B14F-4D97-AF65-F5344CB8AC3E}">
        <p14:creationId xmlns="" xmlns:p14="http://schemas.microsoft.com/office/powerpoint/2010/main" val="101607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levels</a:t>
            </a:r>
          </a:p>
        </p:txBody>
      </p:sp>
      <p:sp>
        <p:nvSpPr>
          <p:cNvPr id="5" name="TextBox 4"/>
          <p:cNvSpPr txBox="1"/>
          <p:nvPr/>
        </p:nvSpPr>
        <p:spPr>
          <a:xfrm>
            <a:off x="465829" y="897150"/>
            <a:ext cx="11248846" cy="4524315"/>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dirty="0" smtClean="0"/>
              <a:t>Test levels are groups of test activities that are organized and managed together. Each test level is </a:t>
            </a:r>
            <a:r>
              <a:rPr lang="en-IN" sz="1600" dirty="0" smtClean="0"/>
              <a:t>an instance </a:t>
            </a:r>
            <a:r>
              <a:rPr lang="en-IN" sz="1600" dirty="0" smtClean="0"/>
              <a:t>of the test process, consisting of the activities described in section 1.4, performed in relation </a:t>
            </a:r>
            <a:r>
              <a:rPr lang="en-IN" sz="1600" dirty="0" smtClean="0"/>
              <a:t>to software </a:t>
            </a:r>
            <a:r>
              <a:rPr lang="en-IN" sz="1600" dirty="0" smtClean="0"/>
              <a:t>at a given level of development, from individual units or components to complete systems </a:t>
            </a:r>
            <a:r>
              <a:rPr lang="en-IN" sz="1600" dirty="0" smtClean="0"/>
              <a:t>or, where </a:t>
            </a:r>
            <a:r>
              <a:rPr lang="en-IN" sz="1600" dirty="0" smtClean="0"/>
              <a:t>applicable, systems of systems. Test levels are related to other activities within the </a:t>
            </a:r>
            <a:r>
              <a:rPr lang="en-IN" sz="1600" dirty="0" smtClean="0"/>
              <a:t>software development </a:t>
            </a:r>
            <a:r>
              <a:rPr lang="en-IN" sz="1600" dirty="0" smtClean="0"/>
              <a:t>lifecycle. </a:t>
            </a:r>
          </a:p>
          <a:p>
            <a:pPr>
              <a:buFont typeface="Arial" pitchFamily="34" charset="0"/>
              <a:buChar char="•"/>
            </a:pPr>
            <a:r>
              <a:rPr lang="en-US" sz="1600" dirty="0" smtClean="0"/>
              <a:t> </a:t>
            </a:r>
            <a:r>
              <a:rPr lang="en-US" sz="1600" dirty="0" smtClean="0"/>
              <a:t>Component testing</a:t>
            </a:r>
          </a:p>
          <a:p>
            <a:pPr>
              <a:buFont typeface="Arial" pitchFamily="34" charset="0"/>
              <a:buChar char="•"/>
            </a:pPr>
            <a:r>
              <a:rPr lang="en-US" sz="1600" dirty="0" smtClean="0"/>
              <a:t> </a:t>
            </a:r>
            <a:r>
              <a:rPr lang="en-US" sz="1600" dirty="0" smtClean="0"/>
              <a:t>Integration testing</a:t>
            </a:r>
          </a:p>
          <a:p>
            <a:pPr>
              <a:buFont typeface="Arial" pitchFamily="34" charset="0"/>
              <a:buChar char="•"/>
            </a:pPr>
            <a:r>
              <a:rPr lang="en-US" sz="1600" dirty="0" smtClean="0"/>
              <a:t> </a:t>
            </a:r>
            <a:r>
              <a:rPr lang="en-US" sz="1600" dirty="0" smtClean="0"/>
              <a:t>System testing</a:t>
            </a:r>
          </a:p>
          <a:p>
            <a:pPr>
              <a:buFont typeface="Arial" pitchFamily="34" charset="0"/>
              <a:buChar char="•"/>
            </a:pPr>
            <a:r>
              <a:rPr lang="en-US" sz="1600" dirty="0" smtClean="0"/>
              <a:t> </a:t>
            </a:r>
            <a:r>
              <a:rPr lang="en-US" sz="1600" dirty="0" smtClean="0"/>
              <a:t>Acceptance </a:t>
            </a:r>
            <a:r>
              <a:rPr lang="en-US" sz="1600" dirty="0" smtClean="0"/>
              <a:t>testing</a:t>
            </a:r>
          </a:p>
          <a:p>
            <a:pPr>
              <a:buFont typeface="Arial" pitchFamily="34" charset="0"/>
              <a:buChar char="•"/>
            </a:pPr>
            <a:endParaRPr lang="en-US" sz="1600" dirty="0" smtClean="0"/>
          </a:p>
          <a:p>
            <a:r>
              <a:rPr lang="en-IN" sz="1600" dirty="0" smtClean="0"/>
              <a:t>Test levels are characterized by the following attributes:</a:t>
            </a:r>
          </a:p>
          <a:p>
            <a:pPr>
              <a:buFont typeface="Arial" pitchFamily="34" charset="0"/>
              <a:buChar char="•"/>
            </a:pPr>
            <a:r>
              <a:rPr lang="en-US" sz="1600" dirty="0" smtClean="0"/>
              <a:t> </a:t>
            </a:r>
            <a:r>
              <a:rPr lang="en-US" sz="1600" dirty="0" smtClean="0"/>
              <a:t>Specific objectives</a:t>
            </a:r>
          </a:p>
          <a:p>
            <a:pPr>
              <a:buFont typeface="Arial" pitchFamily="34" charset="0"/>
              <a:buChar char="•"/>
            </a:pPr>
            <a:r>
              <a:rPr lang="en-IN" sz="1600" dirty="0" smtClean="0"/>
              <a:t> </a:t>
            </a:r>
            <a:r>
              <a:rPr lang="en-IN" sz="1600" dirty="0" smtClean="0"/>
              <a:t>Test basis, referenced to derive test cases</a:t>
            </a:r>
          </a:p>
          <a:p>
            <a:pPr>
              <a:buFont typeface="Arial" pitchFamily="34" charset="0"/>
              <a:buChar char="•"/>
            </a:pPr>
            <a:r>
              <a:rPr lang="en-IN" sz="1600" dirty="0" smtClean="0"/>
              <a:t> </a:t>
            </a:r>
            <a:r>
              <a:rPr lang="en-IN" sz="1600" dirty="0" smtClean="0"/>
              <a:t>Test object (i.e., what is being tested)</a:t>
            </a:r>
          </a:p>
          <a:p>
            <a:pPr>
              <a:buFont typeface="Arial" pitchFamily="34" charset="0"/>
              <a:buChar char="•"/>
            </a:pPr>
            <a:r>
              <a:rPr lang="en-US" sz="1600" dirty="0" smtClean="0"/>
              <a:t> </a:t>
            </a:r>
            <a:r>
              <a:rPr lang="en-US" sz="1600" dirty="0" smtClean="0"/>
              <a:t>Typical defects and failures</a:t>
            </a:r>
          </a:p>
          <a:p>
            <a:pPr>
              <a:buFont typeface="Arial" pitchFamily="34" charset="0"/>
              <a:buChar char="•"/>
            </a:pPr>
            <a:r>
              <a:rPr lang="en-US" sz="1600" dirty="0" smtClean="0"/>
              <a:t> </a:t>
            </a:r>
            <a:r>
              <a:rPr lang="en-US" sz="1600" dirty="0" smtClean="0"/>
              <a:t>Specific approaches and </a:t>
            </a:r>
            <a:r>
              <a:rPr lang="en-US" sz="1600" dirty="0" smtClean="0"/>
              <a:t>responsibilities</a:t>
            </a:r>
          </a:p>
          <a:p>
            <a:pPr>
              <a:buFont typeface="Arial" pitchFamily="34" charset="0"/>
              <a:buChar char="•"/>
            </a:pPr>
            <a:endParaRPr lang="en-US" sz="1600" dirty="0" smtClean="0"/>
          </a:p>
          <a:p>
            <a:r>
              <a:rPr lang="en-IN" sz="1600" dirty="0" smtClean="0"/>
              <a:t>For every test level, a suitable test environment is required. In acceptance testing, for example, </a:t>
            </a:r>
            <a:r>
              <a:rPr lang="en-IN" sz="1600" dirty="0" smtClean="0"/>
              <a:t>a production-like </a:t>
            </a:r>
            <a:r>
              <a:rPr lang="en-IN" sz="1600" dirty="0" smtClean="0"/>
              <a:t>test environment is ideal, while in component testing the developers typically use </a:t>
            </a:r>
            <a:r>
              <a:rPr lang="en-IN" sz="1600" dirty="0" smtClean="0"/>
              <a:t>their </a:t>
            </a:r>
            <a:r>
              <a:rPr lang="en-US" sz="1600" dirty="0" smtClean="0"/>
              <a:t>own </a:t>
            </a:r>
            <a:r>
              <a:rPr lang="en-US" sz="1600" dirty="0" smtClean="0"/>
              <a:t>development environment.</a:t>
            </a:r>
            <a:endParaRPr lang="en-US" sz="1600" b="1" dirty="0" smtClean="0"/>
          </a:p>
        </p:txBody>
      </p:sp>
    </p:spTree>
    <p:extLst>
      <p:ext uri="{BB962C8B-B14F-4D97-AF65-F5344CB8AC3E}">
        <p14:creationId xmlns="" xmlns:p14="http://schemas.microsoft.com/office/powerpoint/2010/main" val="101607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Component Testing</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5701561"/>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350" b="1" dirty="0" smtClean="0"/>
              <a:t>Objectives of component testing</a:t>
            </a:r>
          </a:p>
          <a:p>
            <a:r>
              <a:rPr lang="en-IN" sz="1350" dirty="0" smtClean="0"/>
              <a:t>Component testing (also known as unit or module testing) focuses on components that are </a:t>
            </a:r>
            <a:r>
              <a:rPr lang="en-IN" sz="1350" dirty="0" smtClean="0"/>
              <a:t>separately testable</a:t>
            </a:r>
            <a:r>
              <a:rPr lang="en-IN" sz="1350" dirty="0" smtClean="0"/>
              <a:t>. Objectives of component testing include:</a:t>
            </a:r>
          </a:p>
          <a:p>
            <a:pPr>
              <a:buFont typeface="Arial" pitchFamily="34" charset="0"/>
              <a:buChar char="•"/>
            </a:pPr>
            <a:r>
              <a:rPr lang="en-US" sz="1350" dirty="0" smtClean="0"/>
              <a:t> Reducing </a:t>
            </a:r>
            <a:r>
              <a:rPr lang="en-US" sz="1350" dirty="0" smtClean="0"/>
              <a:t>risk</a:t>
            </a:r>
          </a:p>
          <a:p>
            <a:pPr>
              <a:buFont typeface="Arial" pitchFamily="34" charset="0"/>
              <a:buChar char="•"/>
            </a:pPr>
            <a:r>
              <a:rPr lang="en-IN" sz="1350" dirty="0" smtClean="0"/>
              <a:t> </a:t>
            </a:r>
            <a:r>
              <a:rPr lang="en-IN" sz="1350" dirty="0" smtClean="0"/>
              <a:t>Verifying whether the functional and non-functional </a:t>
            </a:r>
            <a:r>
              <a:rPr lang="en-IN" sz="1350" dirty="0" smtClean="0"/>
              <a:t>behaviours </a:t>
            </a:r>
            <a:r>
              <a:rPr lang="en-IN" sz="1350" dirty="0" smtClean="0"/>
              <a:t>of the component are as </a:t>
            </a:r>
            <a:r>
              <a:rPr lang="en-IN" sz="1350" dirty="0" smtClean="0"/>
              <a:t>designed </a:t>
            </a:r>
            <a:r>
              <a:rPr lang="en-US" sz="1350" dirty="0" smtClean="0"/>
              <a:t>and </a:t>
            </a:r>
            <a:r>
              <a:rPr lang="en-US" sz="1350" dirty="0" smtClean="0"/>
              <a:t>specified</a:t>
            </a:r>
          </a:p>
          <a:p>
            <a:pPr>
              <a:buFont typeface="Arial" pitchFamily="34" charset="0"/>
              <a:buChar char="•"/>
            </a:pPr>
            <a:r>
              <a:rPr lang="en-IN" sz="1350" dirty="0" smtClean="0"/>
              <a:t> </a:t>
            </a:r>
            <a:r>
              <a:rPr lang="en-IN" sz="1350" dirty="0" smtClean="0"/>
              <a:t>Building confidence in the component’s quality</a:t>
            </a:r>
          </a:p>
          <a:p>
            <a:pPr>
              <a:buFont typeface="Arial" pitchFamily="34" charset="0"/>
              <a:buChar char="•"/>
            </a:pPr>
            <a:r>
              <a:rPr lang="en-IN" sz="1350" dirty="0" smtClean="0"/>
              <a:t> </a:t>
            </a:r>
            <a:r>
              <a:rPr lang="en-IN" sz="1350" dirty="0" smtClean="0"/>
              <a:t>Finding defects in the component</a:t>
            </a:r>
          </a:p>
          <a:p>
            <a:pPr>
              <a:buFont typeface="Arial" pitchFamily="34" charset="0"/>
              <a:buChar char="•"/>
            </a:pPr>
            <a:r>
              <a:rPr lang="en-IN" sz="1350" dirty="0" smtClean="0"/>
              <a:t> </a:t>
            </a:r>
            <a:r>
              <a:rPr lang="en-IN" sz="1350" dirty="0" smtClean="0"/>
              <a:t>Preventing defects from escaping to higher test </a:t>
            </a:r>
            <a:r>
              <a:rPr lang="en-IN" sz="1350" dirty="0" smtClean="0"/>
              <a:t>levels</a:t>
            </a:r>
          </a:p>
          <a:p>
            <a:endParaRPr lang="en-US" sz="1350" b="1" dirty="0" smtClean="0"/>
          </a:p>
          <a:p>
            <a:r>
              <a:rPr lang="en-US" sz="1350" b="1" dirty="0" smtClean="0"/>
              <a:t>Test </a:t>
            </a:r>
            <a:r>
              <a:rPr lang="en-US" sz="1350" b="1" dirty="0" smtClean="0"/>
              <a:t>basis</a:t>
            </a:r>
          </a:p>
          <a:p>
            <a:r>
              <a:rPr lang="en-IN" sz="1350" dirty="0" smtClean="0"/>
              <a:t>Examples of work products that can be used as a test basis for component testing include:</a:t>
            </a:r>
          </a:p>
          <a:p>
            <a:pPr>
              <a:buFont typeface="Arial" pitchFamily="34" charset="0"/>
              <a:buChar char="•"/>
            </a:pPr>
            <a:r>
              <a:rPr lang="en-US" sz="1350" dirty="0" smtClean="0"/>
              <a:t> </a:t>
            </a:r>
            <a:r>
              <a:rPr lang="en-US" sz="1350" dirty="0" smtClean="0"/>
              <a:t>Detailed design</a:t>
            </a:r>
          </a:p>
          <a:p>
            <a:pPr>
              <a:buFont typeface="Arial" pitchFamily="34" charset="0"/>
              <a:buChar char="•"/>
            </a:pPr>
            <a:r>
              <a:rPr lang="en-US" sz="1350" dirty="0" smtClean="0"/>
              <a:t> </a:t>
            </a:r>
            <a:r>
              <a:rPr lang="en-US" sz="1350" dirty="0" smtClean="0"/>
              <a:t>Code</a:t>
            </a:r>
          </a:p>
          <a:p>
            <a:pPr>
              <a:buFont typeface="Arial" pitchFamily="34" charset="0"/>
              <a:buChar char="•"/>
            </a:pPr>
            <a:r>
              <a:rPr lang="en-US" sz="1350" dirty="0" smtClean="0"/>
              <a:t> </a:t>
            </a:r>
            <a:r>
              <a:rPr lang="en-US" sz="1350" dirty="0" smtClean="0"/>
              <a:t>Data model</a:t>
            </a:r>
          </a:p>
          <a:p>
            <a:pPr>
              <a:buFont typeface="Arial" pitchFamily="34" charset="0"/>
              <a:buChar char="•"/>
            </a:pPr>
            <a:r>
              <a:rPr lang="en-US" sz="1350" dirty="0" smtClean="0"/>
              <a:t> </a:t>
            </a:r>
            <a:r>
              <a:rPr lang="en-US" sz="1350" dirty="0" smtClean="0"/>
              <a:t>Component </a:t>
            </a:r>
            <a:r>
              <a:rPr lang="en-US" sz="1350" dirty="0" smtClean="0"/>
              <a:t>specifications</a:t>
            </a:r>
          </a:p>
          <a:p>
            <a:pPr>
              <a:buFont typeface="Arial" pitchFamily="34" charset="0"/>
              <a:buChar char="•"/>
            </a:pPr>
            <a:endParaRPr lang="en-US" sz="1350" dirty="0" smtClean="0"/>
          </a:p>
          <a:p>
            <a:r>
              <a:rPr lang="en-US" sz="1350" b="1" dirty="0" smtClean="0"/>
              <a:t>Test objects</a:t>
            </a:r>
          </a:p>
          <a:p>
            <a:r>
              <a:rPr lang="en-IN" sz="1350" dirty="0" smtClean="0"/>
              <a:t>Typical test objects for component testing include:</a:t>
            </a:r>
          </a:p>
          <a:p>
            <a:pPr>
              <a:buFont typeface="Arial" pitchFamily="34" charset="0"/>
              <a:buChar char="•"/>
            </a:pPr>
            <a:r>
              <a:rPr lang="en-US" sz="1350" dirty="0" smtClean="0"/>
              <a:t> </a:t>
            </a:r>
            <a:r>
              <a:rPr lang="en-US" sz="1350" dirty="0" smtClean="0"/>
              <a:t>Components, units or </a:t>
            </a:r>
            <a:r>
              <a:rPr lang="en-US" sz="1350" dirty="0" smtClean="0"/>
              <a:t>modules</a:t>
            </a:r>
          </a:p>
          <a:p>
            <a:pPr>
              <a:buFont typeface="Arial" pitchFamily="34" charset="0"/>
              <a:buChar char="•"/>
            </a:pPr>
            <a:r>
              <a:rPr lang="en-US" sz="1350" dirty="0" smtClean="0"/>
              <a:t> </a:t>
            </a:r>
            <a:r>
              <a:rPr lang="en-US" sz="1350" dirty="0" smtClean="0"/>
              <a:t>Code and data structures</a:t>
            </a:r>
          </a:p>
          <a:p>
            <a:pPr>
              <a:buFont typeface="Arial" pitchFamily="34" charset="0"/>
              <a:buChar char="•"/>
            </a:pPr>
            <a:r>
              <a:rPr lang="en-US" sz="1350" dirty="0" smtClean="0"/>
              <a:t> </a:t>
            </a:r>
            <a:r>
              <a:rPr lang="en-US" sz="1350" dirty="0" smtClean="0"/>
              <a:t>Classes</a:t>
            </a:r>
          </a:p>
          <a:p>
            <a:pPr>
              <a:buFont typeface="Arial" pitchFamily="34" charset="0"/>
              <a:buChar char="•"/>
            </a:pPr>
            <a:r>
              <a:rPr lang="en-US" sz="1350" dirty="0" smtClean="0"/>
              <a:t> </a:t>
            </a:r>
            <a:r>
              <a:rPr lang="en-US" sz="1350" dirty="0" smtClean="0"/>
              <a:t>Database </a:t>
            </a:r>
            <a:r>
              <a:rPr lang="en-US" sz="1350" dirty="0" smtClean="0"/>
              <a:t>modules</a:t>
            </a:r>
          </a:p>
          <a:p>
            <a:pPr>
              <a:buFont typeface="Arial" pitchFamily="34" charset="0"/>
              <a:buChar char="•"/>
            </a:pPr>
            <a:endParaRPr lang="en-US" sz="1350" dirty="0" smtClean="0"/>
          </a:p>
          <a:p>
            <a:r>
              <a:rPr lang="en-US" sz="1350" b="1" dirty="0" smtClean="0"/>
              <a:t>Typical defects and failures</a:t>
            </a:r>
          </a:p>
          <a:p>
            <a:r>
              <a:rPr lang="en-IN" sz="1350" dirty="0" smtClean="0"/>
              <a:t>Examples of typical defects and failures for component testing include:</a:t>
            </a:r>
          </a:p>
          <a:p>
            <a:pPr>
              <a:buFont typeface="Arial" pitchFamily="34" charset="0"/>
              <a:buChar char="•"/>
            </a:pPr>
            <a:r>
              <a:rPr lang="en-IN" sz="1350" dirty="0" smtClean="0"/>
              <a:t> </a:t>
            </a:r>
            <a:r>
              <a:rPr lang="en-IN" sz="1350" dirty="0" smtClean="0"/>
              <a:t>Incorrect functionality (e.g., not as described in design specifications)</a:t>
            </a:r>
          </a:p>
          <a:p>
            <a:pPr>
              <a:buFont typeface="Arial" pitchFamily="34" charset="0"/>
              <a:buChar char="•"/>
            </a:pPr>
            <a:r>
              <a:rPr lang="en-US" sz="1350" dirty="0" smtClean="0"/>
              <a:t> </a:t>
            </a:r>
            <a:r>
              <a:rPr lang="en-US" sz="1350" dirty="0" smtClean="0"/>
              <a:t>Data flow problems</a:t>
            </a:r>
          </a:p>
          <a:p>
            <a:pPr>
              <a:buFont typeface="Arial" pitchFamily="34" charset="0"/>
              <a:buChar char="•"/>
            </a:pPr>
            <a:r>
              <a:rPr lang="en-US" sz="1350" dirty="0" smtClean="0"/>
              <a:t> </a:t>
            </a:r>
            <a:r>
              <a:rPr lang="en-US" sz="1350" dirty="0" smtClean="0"/>
              <a:t>Incorrect code and </a:t>
            </a:r>
            <a:r>
              <a:rPr lang="en-US" sz="1350" dirty="0" smtClean="0"/>
              <a:t>logic</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Component Testing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1592744"/>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Specific approaches and responsibilities</a:t>
            </a:r>
          </a:p>
          <a:p>
            <a:r>
              <a:rPr lang="en-IN" sz="1400" dirty="0" smtClean="0"/>
              <a:t>Component testing is usually performed by the developer who wrote the code, but it at least </a:t>
            </a:r>
            <a:r>
              <a:rPr lang="en-IN" sz="1400" dirty="0" smtClean="0"/>
              <a:t>requires access </a:t>
            </a:r>
            <a:r>
              <a:rPr lang="en-IN" sz="1400" dirty="0" smtClean="0"/>
              <a:t>to the code being tested. Developers may alternate component development with finding </a:t>
            </a:r>
            <a:r>
              <a:rPr lang="en-IN" sz="1400" dirty="0" smtClean="0"/>
              <a:t>and fixing </a:t>
            </a:r>
            <a:r>
              <a:rPr lang="en-IN" sz="1400" dirty="0" smtClean="0"/>
              <a:t>defects. Developers will often write and execute tests after having written the code for a </a:t>
            </a:r>
            <a:r>
              <a:rPr lang="en-IN" sz="1400" dirty="0" smtClean="0"/>
              <a:t>component. However</a:t>
            </a:r>
            <a:r>
              <a:rPr lang="en-IN" sz="1400" dirty="0" smtClean="0"/>
              <a:t>, in Agile development especially, writing automated component test cases may precede </a:t>
            </a:r>
            <a:r>
              <a:rPr lang="en-IN" sz="1400" dirty="0" smtClean="0"/>
              <a:t>writing </a:t>
            </a:r>
            <a:r>
              <a:rPr lang="en-US" sz="1400" dirty="0" smtClean="0"/>
              <a:t>application </a:t>
            </a:r>
            <a:r>
              <a:rPr lang="en-US" sz="1400" dirty="0" smtClean="0"/>
              <a:t>code</a:t>
            </a:r>
            <a:r>
              <a:rPr lang="en-US" sz="1400" dirty="0" smtClean="0"/>
              <a:t>.</a:t>
            </a:r>
          </a:p>
          <a:p>
            <a:endParaRPr lang="en-US" sz="1400" b="1" dirty="0" smtClean="0"/>
          </a:p>
          <a:p>
            <a:endParaRPr lang="en-US" sz="1400" b="1" dirty="0" smtClean="0"/>
          </a:p>
          <a:p>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Integration Testing</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5909310"/>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Objectives of integration testing</a:t>
            </a:r>
          </a:p>
          <a:p>
            <a:r>
              <a:rPr lang="en-IN" sz="1400" dirty="0" smtClean="0"/>
              <a:t>Integration testing focuses on interactions between components or systems. Objectives of integration</a:t>
            </a:r>
          </a:p>
          <a:p>
            <a:r>
              <a:rPr lang="en-US" sz="1400" dirty="0" smtClean="0"/>
              <a:t>testing include:</a:t>
            </a:r>
          </a:p>
          <a:p>
            <a:pPr>
              <a:buFont typeface="Arial" pitchFamily="34" charset="0"/>
              <a:buChar char="•"/>
            </a:pPr>
            <a:r>
              <a:rPr lang="en-US" sz="1400" dirty="0" smtClean="0"/>
              <a:t> </a:t>
            </a:r>
            <a:r>
              <a:rPr lang="en-US" sz="1400" dirty="0" smtClean="0"/>
              <a:t>Reducing risk</a:t>
            </a:r>
          </a:p>
          <a:p>
            <a:pPr>
              <a:buFont typeface="Arial" pitchFamily="34" charset="0"/>
              <a:buChar char="•"/>
            </a:pPr>
            <a:r>
              <a:rPr lang="en-IN" sz="1400" dirty="0" smtClean="0"/>
              <a:t> </a:t>
            </a:r>
            <a:r>
              <a:rPr lang="en-IN" sz="1400" dirty="0" smtClean="0"/>
              <a:t>Verifying whether the functional and non-functional </a:t>
            </a:r>
            <a:r>
              <a:rPr lang="en-IN" sz="1400" dirty="0" smtClean="0"/>
              <a:t>behaviours </a:t>
            </a:r>
            <a:r>
              <a:rPr lang="en-IN" sz="1400" dirty="0" smtClean="0"/>
              <a:t>of the interfaces are as </a:t>
            </a:r>
            <a:r>
              <a:rPr lang="en-IN" sz="1400" dirty="0" smtClean="0"/>
              <a:t>designed </a:t>
            </a:r>
            <a:r>
              <a:rPr lang="en-US" sz="1400" dirty="0" smtClean="0"/>
              <a:t>and </a:t>
            </a:r>
            <a:r>
              <a:rPr lang="en-US" sz="1400" dirty="0" smtClean="0"/>
              <a:t>specified</a:t>
            </a:r>
          </a:p>
          <a:p>
            <a:pPr>
              <a:buFont typeface="Arial" pitchFamily="34" charset="0"/>
              <a:buChar char="•"/>
            </a:pPr>
            <a:r>
              <a:rPr lang="en-IN" sz="1400" dirty="0" smtClean="0"/>
              <a:t> </a:t>
            </a:r>
            <a:r>
              <a:rPr lang="en-IN" sz="1400" dirty="0" smtClean="0"/>
              <a:t>Building confidence in the quality of the interfaces</a:t>
            </a:r>
          </a:p>
          <a:p>
            <a:pPr>
              <a:buFont typeface="Arial" pitchFamily="34" charset="0"/>
              <a:buChar char="•"/>
            </a:pPr>
            <a:r>
              <a:rPr lang="en-IN" sz="1400" dirty="0" smtClean="0"/>
              <a:t> </a:t>
            </a:r>
            <a:r>
              <a:rPr lang="en-IN" sz="1400" dirty="0" smtClean="0"/>
              <a:t>Finding defects (which may be in the interfaces themselves or within the components or systems)</a:t>
            </a:r>
          </a:p>
          <a:p>
            <a:pPr>
              <a:buFont typeface="Arial" pitchFamily="34" charset="0"/>
              <a:buChar char="•"/>
            </a:pPr>
            <a:r>
              <a:rPr lang="en-IN" sz="1400" dirty="0" smtClean="0"/>
              <a:t> </a:t>
            </a:r>
            <a:r>
              <a:rPr lang="en-IN" sz="1400" dirty="0" smtClean="0"/>
              <a:t>Preventing defects from escaping to higher test </a:t>
            </a:r>
            <a:r>
              <a:rPr lang="en-IN" sz="1400" dirty="0" smtClean="0"/>
              <a:t>levels</a:t>
            </a:r>
          </a:p>
          <a:p>
            <a:pPr>
              <a:buFont typeface="Arial" pitchFamily="34" charset="0"/>
              <a:buChar char="•"/>
            </a:pPr>
            <a:endParaRPr lang="en-IN" sz="1400" b="1" dirty="0" smtClean="0"/>
          </a:p>
          <a:p>
            <a:r>
              <a:rPr lang="en-US" sz="1400" b="1" dirty="0" smtClean="0"/>
              <a:t>Test basis</a:t>
            </a:r>
          </a:p>
          <a:p>
            <a:r>
              <a:rPr lang="en-IN" sz="1400" dirty="0" smtClean="0"/>
              <a:t>Examples of work products that can be used as a test basis for integration testing include:</a:t>
            </a:r>
          </a:p>
          <a:p>
            <a:pPr>
              <a:buFont typeface="Arial" pitchFamily="34" charset="0"/>
              <a:buChar char="•"/>
            </a:pPr>
            <a:r>
              <a:rPr lang="en-US" sz="1400" dirty="0" smtClean="0"/>
              <a:t> </a:t>
            </a:r>
            <a:r>
              <a:rPr lang="en-US" sz="1400" dirty="0" smtClean="0"/>
              <a:t>Software and system design</a:t>
            </a:r>
          </a:p>
          <a:p>
            <a:pPr>
              <a:buFont typeface="Arial" pitchFamily="34" charset="0"/>
              <a:buChar char="•"/>
            </a:pPr>
            <a:r>
              <a:rPr lang="en-US" sz="1400" dirty="0" smtClean="0"/>
              <a:t> </a:t>
            </a:r>
            <a:r>
              <a:rPr lang="en-US" sz="1400" dirty="0" smtClean="0"/>
              <a:t>Sequence diagrams</a:t>
            </a:r>
          </a:p>
          <a:p>
            <a:pPr>
              <a:buFont typeface="Arial" pitchFamily="34" charset="0"/>
              <a:buChar char="•"/>
            </a:pPr>
            <a:r>
              <a:rPr lang="en-IN" sz="1400" dirty="0" smtClean="0"/>
              <a:t> </a:t>
            </a:r>
            <a:r>
              <a:rPr lang="en-IN" sz="1400" dirty="0" smtClean="0"/>
              <a:t>Interface and communication protocol specifications</a:t>
            </a:r>
          </a:p>
          <a:p>
            <a:pPr>
              <a:buFont typeface="Arial" pitchFamily="34" charset="0"/>
              <a:buChar char="•"/>
            </a:pPr>
            <a:r>
              <a:rPr lang="en-US" sz="1400" dirty="0" smtClean="0"/>
              <a:t> </a:t>
            </a:r>
            <a:r>
              <a:rPr lang="en-US" sz="1400" dirty="0" smtClean="0"/>
              <a:t>Use cases</a:t>
            </a:r>
          </a:p>
          <a:p>
            <a:pPr>
              <a:buFont typeface="Arial" pitchFamily="34" charset="0"/>
              <a:buChar char="•"/>
            </a:pPr>
            <a:r>
              <a:rPr lang="en-IN" sz="1400" dirty="0" smtClean="0"/>
              <a:t> </a:t>
            </a:r>
            <a:r>
              <a:rPr lang="en-IN" sz="1400" dirty="0" smtClean="0"/>
              <a:t>Architecture at component or system level</a:t>
            </a:r>
          </a:p>
          <a:p>
            <a:pPr>
              <a:buFont typeface="Arial" pitchFamily="34" charset="0"/>
              <a:buChar char="•"/>
            </a:pPr>
            <a:r>
              <a:rPr lang="en-US" sz="1400" dirty="0" smtClean="0"/>
              <a:t> </a:t>
            </a:r>
            <a:r>
              <a:rPr lang="en-US" sz="1400" dirty="0" smtClean="0"/>
              <a:t>Workflows</a:t>
            </a:r>
          </a:p>
          <a:p>
            <a:pPr>
              <a:buFont typeface="Arial" pitchFamily="34" charset="0"/>
              <a:buChar char="•"/>
            </a:pPr>
            <a:r>
              <a:rPr lang="en-US" sz="1400" dirty="0" smtClean="0"/>
              <a:t> </a:t>
            </a:r>
            <a:r>
              <a:rPr lang="en-US" sz="1400" dirty="0" smtClean="0"/>
              <a:t>External interface definitions</a:t>
            </a:r>
          </a:p>
          <a:p>
            <a:endParaRPr lang="en-US" sz="1400" dirty="0" smtClean="0"/>
          </a:p>
          <a:p>
            <a:r>
              <a:rPr lang="en-US" sz="1400" b="1" dirty="0" smtClean="0"/>
              <a:t>Test </a:t>
            </a:r>
            <a:r>
              <a:rPr lang="en-US" sz="1400" b="1" dirty="0" smtClean="0"/>
              <a:t>objects</a:t>
            </a:r>
          </a:p>
          <a:p>
            <a:r>
              <a:rPr lang="en-IN" sz="1400" dirty="0" smtClean="0"/>
              <a:t>Typical test objects for integration testing include:</a:t>
            </a:r>
          </a:p>
          <a:p>
            <a:pPr>
              <a:buFont typeface="Arial" pitchFamily="34" charset="0"/>
              <a:buChar char="•"/>
            </a:pPr>
            <a:r>
              <a:rPr lang="en-US" sz="1400" dirty="0" smtClean="0"/>
              <a:t> </a:t>
            </a:r>
            <a:r>
              <a:rPr lang="en-US" sz="1400" dirty="0" smtClean="0"/>
              <a:t>Subsystems</a:t>
            </a:r>
          </a:p>
          <a:p>
            <a:pPr>
              <a:buFont typeface="Arial" pitchFamily="34" charset="0"/>
              <a:buChar char="•"/>
            </a:pPr>
            <a:r>
              <a:rPr lang="en-US" sz="1400" dirty="0" smtClean="0"/>
              <a:t> </a:t>
            </a:r>
            <a:r>
              <a:rPr lang="en-US" sz="1400" dirty="0" smtClean="0"/>
              <a:t>Databases</a:t>
            </a:r>
          </a:p>
          <a:p>
            <a:pPr>
              <a:buFont typeface="Arial" pitchFamily="34" charset="0"/>
              <a:buChar char="•"/>
            </a:pPr>
            <a:r>
              <a:rPr lang="en-US" sz="1400" dirty="0" smtClean="0"/>
              <a:t> </a:t>
            </a:r>
            <a:r>
              <a:rPr lang="en-US" sz="1400" dirty="0" smtClean="0"/>
              <a:t>Infrastructure</a:t>
            </a:r>
          </a:p>
          <a:p>
            <a:pPr>
              <a:buFont typeface="Arial" pitchFamily="34" charset="0"/>
              <a:buChar char="•"/>
            </a:pPr>
            <a:r>
              <a:rPr lang="en-US" sz="1400" dirty="0" smtClean="0"/>
              <a:t> </a:t>
            </a:r>
            <a:r>
              <a:rPr lang="en-US" sz="1400" dirty="0" smtClean="0"/>
              <a:t>Interfaces</a:t>
            </a:r>
          </a:p>
          <a:p>
            <a:pPr>
              <a:buFont typeface="Arial" pitchFamily="34" charset="0"/>
              <a:buChar char="•"/>
            </a:pPr>
            <a:r>
              <a:rPr lang="en-US" sz="1400" dirty="0" smtClean="0"/>
              <a:t> </a:t>
            </a:r>
            <a:r>
              <a:rPr lang="en-US" sz="1400" dirty="0" smtClean="0"/>
              <a:t>APIs</a:t>
            </a:r>
          </a:p>
          <a:p>
            <a:pPr>
              <a:buFont typeface="Arial" pitchFamily="34" charset="0"/>
              <a:buChar char="•"/>
            </a:pPr>
            <a:r>
              <a:rPr lang="en-US" sz="1400" dirty="0" smtClean="0"/>
              <a:t> </a:t>
            </a:r>
            <a:r>
              <a:rPr lang="en-US" sz="1400" dirty="0" err="1" smtClean="0"/>
              <a:t>Microservices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a:t>
            </a:r>
            <a:r>
              <a:rPr lang="en-IN" sz="2400" i="1" dirty="0" smtClean="0">
                <a:solidFill>
                  <a:srgbClr val="000000"/>
                </a:solidFill>
                <a:cs typeface="Arial" pitchFamily="34" charset="0"/>
              </a:rPr>
              <a:t>Integration </a:t>
            </a:r>
            <a:r>
              <a:rPr lang="en-IN" sz="2400" i="1" dirty="0" smtClean="0">
                <a:solidFill>
                  <a:srgbClr val="000000"/>
                </a:solidFill>
                <a:cs typeface="Arial" pitchFamily="34" charset="0"/>
              </a:rPr>
              <a:t>Testing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5262979"/>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Typical defects and failures</a:t>
            </a:r>
          </a:p>
          <a:p>
            <a:r>
              <a:rPr lang="en-IN" sz="1400" dirty="0" smtClean="0"/>
              <a:t>Examples of typical defects and failures for component integration testing include:</a:t>
            </a:r>
          </a:p>
          <a:p>
            <a:pPr>
              <a:buFont typeface="Arial" pitchFamily="34" charset="0"/>
              <a:buChar char="•"/>
            </a:pPr>
            <a:r>
              <a:rPr lang="en-US" sz="1400" dirty="0" smtClean="0"/>
              <a:t> </a:t>
            </a:r>
            <a:r>
              <a:rPr lang="en-US" sz="1400" dirty="0" smtClean="0"/>
              <a:t>Incorrect data, missing data, or incorrect data encoding</a:t>
            </a:r>
          </a:p>
          <a:p>
            <a:pPr>
              <a:buFont typeface="Arial" pitchFamily="34" charset="0"/>
              <a:buChar char="•"/>
            </a:pPr>
            <a:r>
              <a:rPr lang="en-IN" sz="1400" dirty="0" smtClean="0"/>
              <a:t> </a:t>
            </a:r>
            <a:r>
              <a:rPr lang="en-IN" sz="1400" dirty="0" smtClean="0"/>
              <a:t>Incorrect sequencing or timing of interface calls</a:t>
            </a:r>
          </a:p>
          <a:p>
            <a:pPr>
              <a:buFont typeface="Arial" pitchFamily="34" charset="0"/>
              <a:buChar char="•"/>
            </a:pPr>
            <a:r>
              <a:rPr lang="en-US" sz="1400" dirty="0" smtClean="0"/>
              <a:t> </a:t>
            </a:r>
            <a:r>
              <a:rPr lang="en-US" sz="1400" dirty="0" smtClean="0"/>
              <a:t>Interface mismatch</a:t>
            </a:r>
          </a:p>
          <a:p>
            <a:pPr>
              <a:buFont typeface="Arial" pitchFamily="34" charset="0"/>
              <a:buChar char="•"/>
            </a:pPr>
            <a:r>
              <a:rPr lang="en-IN" sz="1400" dirty="0" smtClean="0"/>
              <a:t> </a:t>
            </a:r>
            <a:r>
              <a:rPr lang="en-IN" sz="1400" dirty="0" smtClean="0"/>
              <a:t>Failures in communication between components</a:t>
            </a:r>
          </a:p>
          <a:p>
            <a:pPr>
              <a:buFont typeface="Arial" pitchFamily="34" charset="0"/>
              <a:buChar char="•"/>
            </a:pPr>
            <a:r>
              <a:rPr lang="en-IN" sz="1400" dirty="0" smtClean="0"/>
              <a:t> </a:t>
            </a:r>
            <a:r>
              <a:rPr lang="en-IN" sz="1400" dirty="0" smtClean="0"/>
              <a:t>Unhandled or improperly handled communication failures between components</a:t>
            </a:r>
          </a:p>
          <a:p>
            <a:pPr>
              <a:buFont typeface="Arial" pitchFamily="34" charset="0"/>
              <a:buChar char="•"/>
            </a:pPr>
            <a:r>
              <a:rPr lang="en-IN" sz="1400" dirty="0" smtClean="0"/>
              <a:t> </a:t>
            </a:r>
            <a:r>
              <a:rPr lang="en-IN" sz="1400" dirty="0" smtClean="0"/>
              <a:t>Incorrect assumptions about the meaning, units, or boundaries of the data being passed </a:t>
            </a:r>
            <a:r>
              <a:rPr lang="en-IN" sz="1400" dirty="0" smtClean="0"/>
              <a:t>between </a:t>
            </a:r>
            <a:r>
              <a:rPr lang="en-US" sz="1400" dirty="0" smtClean="0"/>
              <a:t>components</a:t>
            </a:r>
            <a:endParaRPr lang="en-US" sz="1400" dirty="0" smtClean="0"/>
          </a:p>
          <a:p>
            <a:endParaRPr lang="en-IN" sz="1400" dirty="0" smtClean="0"/>
          </a:p>
          <a:p>
            <a:r>
              <a:rPr lang="en-IN" sz="1400" dirty="0" smtClean="0"/>
              <a:t>Examples </a:t>
            </a:r>
            <a:r>
              <a:rPr lang="en-IN" sz="1400" dirty="0" smtClean="0"/>
              <a:t>of typical defects and failures for system integration testing include:</a:t>
            </a:r>
          </a:p>
          <a:p>
            <a:pPr>
              <a:buFont typeface="Arial" pitchFamily="34" charset="0"/>
              <a:buChar char="•"/>
            </a:pPr>
            <a:r>
              <a:rPr lang="en-US" sz="1400" dirty="0" smtClean="0"/>
              <a:t> </a:t>
            </a:r>
            <a:r>
              <a:rPr lang="en-US" sz="1400" dirty="0" smtClean="0"/>
              <a:t>Inconsistent message structures between systems</a:t>
            </a:r>
          </a:p>
          <a:p>
            <a:pPr>
              <a:buFont typeface="Arial" pitchFamily="34" charset="0"/>
              <a:buChar char="•"/>
            </a:pPr>
            <a:r>
              <a:rPr lang="en-US" sz="1400" dirty="0" smtClean="0"/>
              <a:t> </a:t>
            </a:r>
            <a:r>
              <a:rPr lang="en-US" sz="1400" dirty="0" smtClean="0"/>
              <a:t>Incorrect data, missing data, or incorrect data encoding</a:t>
            </a:r>
          </a:p>
          <a:p>
            <a:pPr>
              <a:buFont typeface="Arial" pitchFamily="34" charset="0"/>
              <a:buChar char="•"/>
            </a:pPr>
            <a:r>
              <a:rPr lang="en-US" sz="1400" dirty="0" smtClean="0"/>
              <a:t> </a:t>
            </a:r>
            <a:r>
              <a:rPr lang="en-US" sz="1400" dirty="0" smtClean="0"/>
              <a:t>Interface mismatch</a:t>
            </a:r>
          </a:p>
          <a:p>
            <a:pPr>
              <a:buFont typeface="Arial" pitchFamily="34" charset="0"/>
              <a:buChar char="•"/>
            </a:pPr>
            <a:r>
              <a:rPr lang="en-IN" sz="1400" dirty="0" smtClean="0"/>
              <a:t> </a:t>
            </a:r>
            <a:r>
              <a:rPr lang="en-IN" sz="1400" dirty="0" smtClean="0"/>
              <a:t>Failures in communication between systems</a:t>
            </a:r>
          </a:p>
          <a:p>
            <a:pPr>
              <a:buFont typeface="Arial" pitchFamily="34" charset="0"/>
              <a:buChar char="•"/>
            </a:pPr>
            <a:r>
              <a:rPr lang="en-IN" sz="1400" dirty="0" smtClean="0"/>
              <a:t> </a:t>
            </a:r>
            <a:r>
              <a:rPr lang="en-IN" sz="1400" dirty="0" smtClean="0"/>
              <a:t>Unhandled or improperly handled communication failures between </a:t>
            </a:r>
            <a:r>
              <a:rPr lang="en-IN" sz="1400" dirty="0" smtClean="0"/>
              <a:t>systems</a:t>
            </a:r>
            <a:endParaRPr lang="en-IN" sz="1400" dirty="0" smtClean="0"/>
          </a:p>
          <a:p>
            <a:pPr>
              <a:buFont typeface="Arial" pitchFamily="34" charset="0"/>
              <a:buChar char="•"/>
            </a:pPr>
            <a:endParaRPr lang="en-IN" sz="1400" b="1" dirty="0" smtClean="0"/>
          </a:p>
          <a:p>
            <a:r>
              <a:rPr lang="en-US" sz="1400" b="1" dirty="0" smtClean="0"/>
              <a:t>Specific approaches and responsibilities</a:t>
            </a:r>
          </a:p>
          <a:p>
            <a:r>
              <a:rPr lang="en-IN" sz="1400" dirty="0" smtClean="0"/>
              <a:t>Component integration tests and system integration tests should concentrate on the integration itself. </a:t>
            </a:r>
            <a:r>
              <a:rPr lang="en-IN" sz="1400" dirty="0" smtClean="0"/>
              <a:t>For example</a:t>
            </a:r>
            <a:r>
              <a:rPr lang="en-IN" sz="1400" dirty="0" smtClean="0"/>
              <a:t>, if integrating module A with module B, tests should focus on the communication between </a:t>
            </a:r>
            <a:r>
              <a:rPr lang="en-IN" sz="1400" dirty="0" smtClean="0"/>
              <a:t>the modules</a:t>
            </a:r>
            <a:r>
              <a:rPr lang="en-IN" sz="1400" dirty="0" smtClean="0"/>
              <a:t>, not the functionality of the individual modules, as that should have been covered </a:t>
            </a:r>
            <a:r>
              <a:rPr lang="en-IN" sz="1400" dirty="0" smtClean="0"/>
              <a:t>during component </a:t>
            </a:r>
            <a:r>
              <a:rPr lang="en-IN" sz="1400" dirty="0" smtClean="0"/>
              <a:t>testing. If integrating system X with system Y, tests should focus on the </a:t>
            </a:r>
            <a:r>
              <a:rPr lang="en-IN" sz="1400" dirty="0" smtClean="0"/>
              <a:t>communication between </a:t>
            </a:r>
            <a:r>
              <a:rPr lang="en-IN" sz="1400" dirty="0" smtClean="0"/>
              <a:t>the systems, not the functionality of the individual systems, as that should have been </a:t>
            </a:r>
            <a:r>
              <a:rPr lang="en-IN" sz="1400" dirty="0" smtClean="0"/>
              <a:t>covered during </a:t>
            </a:r>
            <a:r>
              <a:rPr lang="en-IN" sz="1400" dirty="0" smtClean="0"/>
              <a:t>system testing. Functional, non-functional, and structural test types are applicable.</a:t>
            </a:r>
          </a:p>
          <a:p>
            <a:endParaRPr lang="en-IN" sz="1400" dirty="0" smtClean="0"/>
          </a:p>
          <a:p>
            <a:r>
              <a:rPr lang="en-IN" sz="1400" dirty="0" smtClean="0"/>
              <a:t>Component </a:t>
            </a:r>
            <a:r>
              <a:rPr lang="en-IN" sz="1400" dirty="0" smtClean="0"/>
              <a:t>integration testing is often the responsibility of developers. System integration testing </a:t>
            </a:r>
            <a:r>
              <a:rPr lang="en-IN" sz="1400" dirty="0" smtClean="0"/>
              <a:t>is generally </a:t>
            </a:r>
            <a:r>
              <a:rPr lang="en-IN" sz="1400" dirty="0" smtClean="0"/>
              <a:t>the responsibility of testers. Ideally, testers performing system integration testing </a:t>
            </a:r>
            <a:r>
              <a:rPr lang="en-IN" sz="1400" dirty="0" smtClean="0"/>
              <a:t>should understand </a:t>
            </a:r>
            <a:r>
              <a:rPr lang="en-IN" sz="1400" dirty="0" smtClean="0"/>
              <a:t>the system architecture, and should have influenced integration planning.</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System Testing</a:t>
            </a:r>
            <a:endParaRPr lang="en-IN" sz="2400" i="1" dirty="0" smtClean="0">
              <a:solidFill>
                <a:srgbClr val="000000"/>
              </a:solidFill>
              <a:cs typeface="Arial" pitchFamily="34" charset="0"/>
            </a:endParaRPr>
          </a:p>
        </p:txBody>
      </p:sp>
      <p:sp>
        <p:nvSpPr>
          <p:cNvPr id="5" name="TextBox 4"/>
          <p:cNvSpPr txBox="1"/>
          <p:nvPr/>
        </p:nvSpPr>
        <p:spPr>
          <a:xfrm>
            <a:off x="465829" y="741882"/>
            <a:ext cx="11248846" cy="5909310"/>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Objectives of system </a:t>
            </a:r>
            <a:r>
              <a:rPr lang="en-US" sz="1400" b="1" dirty="0" smtClean="0"/>
              <a:t>testing</a:t>
            </a:r>
          </a:p>
          <a:p>
            <a:r>
              <a:rPr lang="en-IN" sz="1400" dirty="0" smtClean="0"/>
              <a:t>System testing focuses on the behaviour and capabilities of a whole system or product, often considering the end-to-end tasks the system can perform and the non-functional behaviours it exhibits while performing those </a:t>
            </a:r>
            <a:r>
              <a:rPr lang="en-IN" sz="1400" dirty="0" smtClean="0"/>
              <a:t>tasks. Objectives of system testing include:</a:t>
            </a:r>
          </a:p>
          <a:p>
            <a:pPr>
              <a:buFont typeface="Arial" pitchFamily="34" charset="0"/>
              <a:buChar char="•"/>
            </a:pPr>
            <a:r>
              <a:rPr lang="en-US" sz="1400" dirty="0" smtClean="0"/>
              <a:t> </a:t>
            </a:r>
            <a:r>
              <a:rPr lang="en-US" sz="1400" dirty="0" smtClean="0"/>
              <a:t>Reducing risk</a:t>
            </a:r>
          </a:p>
          <a:p>
            <a:pPr>
              <a:buFont typeface="Arial" pitchFamily="34" charset="0"/>
              <a:buChar char="•"/>
            </a:pPr>
            <a:r>
              <a:rPr lang="en-IN" sz="1400" dirty="0" smtClean="0"/>
              <a:t> </a:t>
            </a:r>
            <a:r>
              <a:rPr lang="en-IN" sz="1400" dirty="0" smtClean="0"/>
              <a:t>Verifying whether the functional and non-functional </a:t>
            </a:r>
            <a:r>
              <a:rPr lang="en-IN" sz="1400" dirty="0" smtClean="0"/>
              <a:t>behaviours </a:t>
            </a:r>
            <a:r>
              <a:rPr lang="en-IN" sz="1400" dirty="0" smtClean="0"/>
              <a:t>of the system are as designed </a:t>
            </a:r>
            <a:r>
              <a:rPr lang="en-IN" sz="1400" dirty="0" smtClean="0"/>
              <a:t>and </a:t>
            </a:r>
            <a:r>
              <a:rPr lang="en-US" sz="1400" dirty="0" smtClean="0"/>
              <a:t>specified</a:t>
            </a:r>
            <a:endParaRPr lang="en-US" sz="1400" dirty="0" smtClean="0"/>
          </a:p>
          <a:p>
            <a:pPr>
              <a:buFont typeface="Arial" pitchFamily="34" charset="0"/>
              <a:buChar char="•"/>
            </a:pPr>
            <a:r>
              <a:rPr lang="en-IN" sz="1400" dirty="0" smtClean="0"/>
              <a:t> </a:t>
            </a:r>
            <a:r>
              <a:rPr lang="en-IN" sz="1400" dirty="0" smtClean="0"/>
              <a:t>Validating that the system is complete and will work as expected</a:t>
            </a:r>
          </a:p>
          <a:p>
            <a:pPr>
              <a:buFont typeface="Arial" pitchFamily="34" charset="0"/>
              <a:buChar char="•"/>
            </a:pPr>
            <a:r>
              <a:rPr lang="en-IN" sz="1400" dirty="0" smtClean="0"/>
              <a:t> </a:t>
            </a:r>
            <a:r>
              <a:rPr lang="en-IN" sz="1400" dirty="0" smtClean="0"/>
              <a:t>Building confidence in the quality of the system as a whole</a:t>
            </a:r>
          </a:p>
          <a:p>
            <a:pPr>
              <a:buFont typeface="Arial" pitchFamily="34" charset="0"/>
              <a:buChar char="•"/>
            </a:pPr>
            <a:r>
              <a:rPr lang="en-US" sz="1400" dirty="0" smtClean="0"/>
              <a:t> </a:t>
            </a:r>
            <a:r>
              <a:rPr lang="en-US" sz="1400" dirty="0" smtClean="0"/>
              <a:t>Finding defects</a:t>
            </a:r>
          </a:p>
          <a:p>
            <a:pPr>
              <a:buFont typeface="Arial" pitchFamily="34" charset="0"/>
              <a:buChar char="•"/>
            </a:pPr>
            <a:r>
              <a:rPr lang="en-IN" sz="1400" dirty="0" smtClean="0"/>
              <a:t> </a:t>
            </a:r>
            <a:r>
              <a:rPr lang="en-IN" sz="1400" dirty="0" smtClean="0"/>
              <a:t>Preventing defects from escaping to higher test levels or </a:t>
            </a:r>
            <a:r>
              <a:rPr lang="en-IN" sz="1400" dirty="0" smtClean="0"/>
              <a:t>production</a:t>
            </a:r>
          </a:p>
          <a:p>
            <a:pPr>
              <a:buFont typeface="Arial" pitchFamily="34" charset="0"/>
              <a:buChar char="•"/>
            </a:pPr>
            <a:endParaRPr lang="en-IN" sz="1400" b="1" dirty="0" smtClean="0"/>
          </a:p>
          <a:p>
            <a:r>
              <a:rPr lang="en-US" sz="1400" b="1" dirty="0" smtClean="0"/>
              <a:t>Test basis</a:t>
            </a:r>
          </a:p>
          <a:p>
            <a:r>
              <a:rPr lang="en-IN" sz="1400" dirty="0" smtClean="0"/>
              <a:t>Examples </a:t>
            </a:r>
            <a:r>
              <a:rPr lang="en-IN" sz="1400" dirty="0" smtClean="0"/>
              <a:t>of work products that can be used as a test basis for system testing include:</a:t>
            </a:r>
          </a:p>
          <a:p>
            <a:r>
              <a:rPr lang="en-IN" sz="1400" dirty="0" smtClean="0"/>
              <a:t> </a:t>
            </a:r>
            <a:r>
              <a:rPr lang="en-IN" sz="1400" dirty="0" smtClean="0"/>
              <a:t>System and software requirement specifications (functional and non-functional)</a:t>
            </a:r>
          </a:p>
          <a:p>
            <a:pPr>
              <a:buFont typeface="Arial" pitchFamily="34" charset="0"/>
              <a:buChar char="•"/>
            </a:pPr>
            <a:r>
              <a:rPr lang="en-US" sz="1400" dirty="0" smtClean="0"/>
              <a:t> </a:t>
            </a:r>
            <a:r>
              <a:rPr lang="en-US" sz="1400" dirty="0" smtClean="0"/>
              <a:t>Risk analysis reports</a:t>
            </a:r>
          </a:p>
          <a:p>
            <a:pPr>
              <a:buFont typeface="Arial" pitchFamily="34" charset="0"/>
              <a:buChar char="•"/>
            </a:pPr>
            <a:r>
              <a:rPr lang="en-US" sz="1400" dirty="0" smtClean="0"/>
              <a:t> </a:t>
            </a:r>
            <a:r>
              <a:rPr lang="en-US" sz="1400" dirty="0" smtClean="0"/>
              <a:t>Use cases</a:t>
            </a:r>
          </a:p>
          <a:p>
            <a:pPr>
              <a:buFont typeface="Arial" pitchFamily="34" charset="0"/>
              <a:buChar char="•"/>
            </a:pPr>
            <a:r>
              <a:rPr lang="en-US" sz="1400" dirty="0" smtClean="0"/>
              <a:t> </a:t>
            </a:r>
            <a:r>
              <a:rPr lang="en-US" sz="1400" dirty="0" smtClean="0"/>
              <a:t>Epics and user stories</a:t>
            </a:r>
          </a:p>
          <a:p>
            <a:pPr>
              <a:buFont typeface="Arial" pitchFamily="34" charset="0"/>
              <a:buChar char="•"/>
            </a:pPr>
            <a:r>
              <a:rPr lang="en-US" sz="1400" dirty="0" smtClean="0"/>
              <a:t> </a:t>
            </a:r>
            <a:r>
              <a:rPr lang="en-US" sz="1400" dirty="0" smtClean="0"/>
              <a:t>Models of system behavior</a:t>
            </a:r>
          </a:p>
          <a:p>
            <a:pPr>
              <a:buFont typeface="Arial" pitchFamily="34" charset="0"/>
              <a:buChar char="•"/>
            </a:pPr>
            <a:r>
              <a:rPr lang="en-US" sz="1400" dirty="0" smtClean="0"/>
              <a:t> </a:t>
            </a:r>
            <a:r>
              <a:rPr lang="en-US" sz="1400" dirty="0" smtClean="0"/>
              <a:t>State diagrams</a:t>
            </a:r>
          </a:p>
          <a:p>
            <a:pPr>
              <a:buFont typeface="Arial" pitchFamily="34" charset="0"/>
              <a:buChar char="•"/>
            </a:pPr>
            <a:r>
              <a:rPr lang="en-US" sz="1400" dirty="0" smtClean="0"/>
              <a:t> </a:t>
            </a:r>
            <a:r>
              <a:rPr lang="en-US" sz="1400" dirty="0" smtClean="0"/>
              <a:t>System and user </a:t>
            </a:r>
            <a:r>
              <a:rPr lang="en-US" sz="1400" dirty="0" smtClean="0"/>
              <a:t>manuals</a:t>
            </a:r>
          </a:p>
          <a:p>
            <a:pPr>
              <a:buFont typeface="Arial" pitchFamily="34" charset="0"/>
              <a:buChar char="•"/>
            </a:pPr>
            <a:endParaRPr lang="en-US" sz="1400" dirty="0" smtClean="0"/>
          </a:p>
          <a:p>
            <a:r>
              <a:rPr lang="en-US" sz="1400" b="1" dirty="0" smtClean="0"/>
              <a:t>Test objects</a:t>
            </a:r>
          </a:p>
          <a:p>
            <a:r>
              <a:rPr lang="en-IN" sz="1400" dirty="0" smtClean="0"/>
              <a:t>Typical test objects for system testing include:</a:t>
            </a:r>
          </a:p>
          <a:p>
            <a:pPr>
              <a:buFont typeface="Arial" pitchFamily="34" charset="0"/>
              <a:buChar char="•"/>
            </a:pPr>
            <a:r>
              <a:rPr lang="en-US" sz="1400" dirty="0" smtClean="0"/>
              <a:t> Applications</a:t>
            </a:r>
          </a:p>
          <a:p>
            <a:pPr>
              <a:buFont typeface="Arial" pitchFamily="34" charset="0"/>
              <a:buChar char="•"/>
            </a:pPr>
            <a:r>
              <a:rPr lang="en-US" sz="1400" dirty="0" smtClean="0"/>
              <a:t> </a:t>
            </a:r>
            <a:r>
              <a:rPr lang="en-US" sz="1400" dirty="0" smtClean="0"/>
              <a:t>Hardware/software systems</a:t>
            </a:r>
          </a:p>
          <a:p>
            <a:pPr>
              <a:buFont typeface="Arial" pitchFamily="34" charset="0"/>
              <a:buChar char="•"/>
            </a:pPr>
            <a:r>
              <a:rPr lang="en-US" sz="1400" dirty="0" smtClean="0"/>
              <a:t> </a:t>
            </a:r>
            <a:r>
              <a:rPr lang="en-US" sz="1400" dirty="0" smtClean="0"/>
              <a:t>Operating systems</a:t>
            </a:r>
          </a:p>
          <a:p>
            <a:pPr>
              <a:buFont typeface="Arial" pitchFamily="34" charset="0"/>
              <a:buChar char="•"/>
            </a:pPr>
            <a:r>
              <a:rPr lang="en-US" sz="1400" dirty="0" smtClean="0"/>
              <a:t> </a:t>
            </a:r>
            <a:r>
              <a:rPr lang="en-US" sz="1400" dirty="0" smtClean="0"/>
              <a:t>System under test (SUT)</a:t>
            </a:r>
          </a:p>
          <a:p>
            <a:pPr>
              <a:buFont typeface="Arial" pitchFamily="34" charset="0"/>
              <a:buChar char="•"/>
            </a:pPr>
            <a:r>
              <a:rPr lang="en-IN" sz="1400" dirty="0" smtClean="0"/>
              <a:t> </a:t>
            </a:r>
            <a:r>
              <a:rPr lang="en-IN" sz="1400" dirty="0" smtClean="0"/>
              <a:t>System configuration and configuration data</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System Testing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397031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Typical defects and failures</a:t>
            </a:r>
          </a:p>
          <a:p>
            <a:r>
              <a:rPr lang="en-IN" sz="1400" dirty="0" smtClean="0"/>
              <a:t>Examples of typical defects and failures for system testing include:</a:t>
            </a:r>
          </a:p>
          <a:p>
            <a:pPr>
              <a:buFont typeface="Arial" pitchFamily="34" charset="0"/>
              <a:buChar char="•"/>
            </a:pPr>
            <a:r>
              <a:rPr lang="en-US" sz="1400" dirty="0" smtClean="0"/>
              <a:t> </a:t>
            </a:r>
            <a:r>
              <a:rPr lang="en-US" sz="1400" dirty="0" smtClean="0"/>
              <a:t>Incorrect calculations</a:t>
            </a:r>
          </a:p>
          <a:p>
            <a:pPr>
              <a:buFont typeface="Arial" pitchFamily="34" charset="0"/>
              <a:buChar char="•"/>
            </a:pPr>
            <a:r>
              <a:rPr lang="en-IN" sz="1400" dirty="0" smtClean="0"/>
              <a:t> </a:t>
            </a:r>
            <a:r>
              <a:rPr lang="en-IN" sz="1400" dirty="0" smtClean="0"/>
              <a:t>Incorrect or unexpected system functional or non-functional </a:t>
            </a:r>
            <a:r>
              <a:rPr lang="en-IN" sz="1400" dirty="0" smtClean="0"/>
              <a:t>behaviour</a:t>
            </a:r>
            <a:endParaRPr lang="en-IN" sz="1400" dirty="0" smtClean="0"/>
          </a:p>
          <a:p>
            <a:pPr>
              <a:buFont typeface="Arial" pitchFamily="34" charset="0"/>
              <a:buChar char="•"/>
            </a:pPr>
            <a:r>
              <a:rPr lang="en-IN" sz="1400" dirty="0" smtClean="0"/>
              <a:t> </a:t>
            </a:r>
            <a:r>
              <a:rPr lang="en-IN" sz="1400" dirty="0" smtClean="0"/>
              <a:t>Incorrect control and/or data flows within the system</a:t>
            </a:r>
          </a:p>
          <a:p>
            <a:pPr>
              <a:buFont typeface="Arial" pitchFamily="34" charset="0"/>
              <a:buChar char="•"/>
            </a:pPr>
            <a:r>
              <a:rPr lang="en-IN" sz="1400" dirty="0" smtClean="0"/>
              <a:t> </a:t>
            </a:r>
            <a:r>
              <a:rPr lang="en-IN" sz="1400" dirty="0" smtClean="0"/>
              <a:t>Failure to properly and completely carry out end-to-end functional tasks</a:t>
            </a:r>
          </a:p>
          <a:p>
            <a:pPr>
              <a:buFont typeface="Arial" pitchFamily="34" charset="0"/>
              <a:buChar char="•"/>
            </a:pPr>
            <a:r>
              <a:rPr lang="en-IN" sz="1400" dirty="0" smtClean="0"/>
              <a:t> </a:t>
            </a:r>
            <a:r>
              <a:rPr lang="en-IN" sz="1400" dirty="0" smtClean="0"/>
              <a:t>Failure of the system to work properly in the system environment(s)</a:t>
            </a:r>
          </a:p>
          <a:p>
            <a:pPr>
              <a:buFont typeface="Arial" pitchFamily="34" charset="0"/>
              <a:buChar char="•"/>
            </a:pPr>
            <a:r>
              <a:rPr lang="en-IN" sz="1400" dirty="0" smtClean="0"/>
              <a:t> </a:t>
            </a:r>
            <a:r>
              <a:rPr lang="en-IN" sz="1400" dirty="0" smtClean="0"/>
              <a:t>Failure of the system to work as described in system and user </a:t>
            </a:r>
            <a:r>
              <a:rPr lang="en-IN" sz="1400" dirty="0" smtClean="0"/>
              <a:t>manuals</a:t>
            </a:r>
          </a:p>
          <a:p>
            <a:pPr>
              <a:buFont typeface="Arial" pitchFamily="34" charset="0"/>
              <a:buChar char="•"/>
            </a:pPr>
            <a:endParaRPr lang="en-IN" sz="1400" dirty="0" smtClean="0"/>
          </a:p>
          <a:p>
            <a:r>
              <a:rPr lang="en-US" sz="1400" b="1" dirty="0" smtClean="0"/>
              <a:t>Specific approaches and responsibilities</a:t>
            </a:r>
          </a:p>
          <a:p>
            <a:r>
              <a:rPr lang="en-IN" sz="1400" dirty="0" smtClean="0"/>
              <a:t>System testing should focus on the overall, end-to-end </a:t>
            </a:r>
            <a:r>
              <a:rPr lang="en-IN" sz="1400" dirty="0" smtClean="0"/>
              <a:t>behaviour </a:t>
            </a:r>
            <a:r>
              <a:rPr lang="en-IN" sz="1400" dirty="0" smtClean="0"/>
              <a:t>of the system as a whole, both </a:t>
            </a:r>
            <a:r>
              <a:rPr lang="en-IN" sz="1400" dirty="0" smtClean="0"/>
              <a:t>functional and </a:t>
            </a:r>
            <a:r>
              <a:rPr lang="en-IN" sz="1400" dirty="0" smtClean="0"/>
              <a:t>non-functional. System testing should use the most appropriate techniques (see chapter 4) for </a:t>
            </a:r>
            <a:r>
              <a:rPr lang="en-IN" sz="1400" dirty="0" smtClean="0"/>
              <a:t>the aspect(s</a:t>
            </a:r>
            <a:r>
              <a:rPr lang="en-IN" sz="1400" dirty="0" smtClean="0"/>
              <a:t>) of the system to be tested. For example, a decision table may be created to verify </a:t>
            </a:r>
            <a:r>
              <a:rPr lang="en-IN" sz="1400" dirty="0" smtClean="0"/>
              <a:t>whether functional behaviour </a:t>
            </a:r>
            <a:r>
              <a:rPr lang="en-IN" sz="1400" dirty="0" smtClean="0"/>
              <a:t>is as described in business rules.</a:t>
            </a:r>
          </a:p>
          <a:p>
            <a:pPr>
              <a:buFont typeface="Arial" pitchFamily="34" charset="0"/>
              <a:buChar char="•"/>
            </a:pPr>
            <a:endParaRPr lang="en-IN" sz="1400" b="1" dirty="0" smtClean="0"/>
          </a:p>
          <a:p>
            <a:r>
              <a:rPr lang="en-IN" sz="1400" dirty="0" smtClean="0"/>
              <a:t>System testing is typically carried out by independent testers who rely heavily on specifications. </a:t>
            </a:r>
            <a:r>
              <a:rPr lang="en-IN" sz="1400" dirty="0" smtClean="0"/>
              <a:t>Defects in </a:t>
            </a:r>
            <a:r>
              <a:rPr lang="en-IN" sz="1400" dirty="0" smtClean="0"/>
              <a:t>specifications (e.g., missing user stories, incorrectly stated business requirements, etc.) can lead to </a:t>
            </a:r>
            <a:r>
              <a:rPr lang="en-IN" sz="1400" dirty="0" smtClean="0"/>
              <a:t>a lack </a:t>
            </a:r>
            <a:r>
              <a:rPr lang="en-IN" sz="1400" dirty="0" smtClean="0"/>
              <a:t>of understanding of, or disagreements about, expected system </a:t>
            </a:r>
            <a:r>
              <a:rPr lang="en-IN" sz="1400" dirty="0" smtClean="0"/>
              <a:t>behaviour. </a:t>
            </a:r>
            <a:r>
              <a:rPr lang="en-IN" sz="1400" dirty="0" smtClean="0"/>
              <a:t>Such situations can </a:t>
            </a:r>
            <a:r>
              <a:rPr lang="en-IN" sz="1400" dirty="0" smtClean="0"/>
              <a:t>cause false </a:t>
            </a:r>
            <a:r>
              <a:rPr lang="en-IN" sz="1400" dirty="0" smtClean="0"/>
              <a:t>positives and false negatives, which waste time and reduce defect detection </a:t>
            </a:r>
            <a:r>
              <a:rPr lang="en-IN" sz="1400" dirty="0" smtClean="0"/>
              <a:t>effectiveness, respectively</a:t>
            </a:r>
            <a:r>
              <a:rPr lang="en-IN" sz="1400" dirty="0" smtClean="0"/>
              <a:t>. Early involvement of testers in user story refinement or static testing activities, such </a:t>
            </a:r>
            <a:r>
              <a:rPr lang="en-IN" sz="1400" dirty="0" smtClean="0"/>
              <a:t>as reviews</a:t>
            </a:r>
            <a:r>
              <a:rPr lang="en-IN" sz="1400" dirty="0" smtClean="0"/>
              <a:t>, helps to reduce the incidence of such situations.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Acceptance Testing</a:t>
            </a:r>
            <a:endParaRPr lang="en-IN" sz="2400" i="1" dirty="0" smtClean="0">
              <a:solidFill>
                <a:srgbClr val="000000"/>
              </a:solidFill>
              <a:cs typeface="Arial" pitchFamily="34" charset="0"/>
            </a:endParaRPr>
          </a:p>
        </p:txBody>
      </p:sp>
      <p:sp>
        <p:nvSpPr>
          <p:cNvPr id="5" name="TextBox 4"/>
          <p:cNvSpPr txBox="1"/>
          <p:nvPr/>
        </p:nvSpPr>
        <p:spPr>
          <a:xfrm>
            <a:off x="465829" y="741882"/>
            <a:ext cx="11248846" cy="547842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Objectives of system testing</a:t>
            </a:r>
          </a:p>
          <a:p>
            <a:r>
              <a:rPr lang="en-IN" sz="1400" dirty="0" smtClean="0"/>
              <a:t>Acceptance testing, like system testing, typically focuses on the </a:t>
            </a:r>
            <a:r>
              <a:rPr lang="en-IN" sz="1400" dirty="0" smtClean="0"/>
              <a:t>behaviour </a:t>
            </a:r>
            <a:r>
              <a:rPr lang="en-IN" sz="1400" dirty="0" smtClean="0"/>
              <a:t>and capabilities of a </a:t>
            </a:r>
            <a:r>
              <a:rPr lang="en-IN" sz="1400" dirty="0" smtClean="0"/>
              <a:t>whole system </a:t>
            </a:r>
            <a:r>
              <a:rPr lang="en-IN" sz="1400" dirty="0" smtClean="0"/>
              <a:t>or product. Objectives of acceptance testing include:</a:t>
            </a:r>
          </a:p>
          <a:p>
            <a:pPr>
              <a:buFont typeface="Arial" pitchFamily="34" charset="0"/>
              <a:buChar char="•"/>
            </a:pPr>
            <a:r>
              <a:rPr lang="en-IN" sz="1400" dirty="0" smtClean="0"/>
              <a:t> </a:t>
            </a:r>
            <a:r>
              <a:rPr lang="en-IN" sz="1400" dirty="0" smtClean="0"/>
              <a:t>Establishing confidence in the quality of the system as a whole</a:t>
            </a:r>
          </a:p>
          <a:p>
            <a:pPr>
              <a:buFont typeface="Arial" pitchFamily="34" charset="0"/>
              <a:buChar char="•"/>
            </a:pPr>
            <a:r>
              <a:rPr lang="en-IN" sz="1400" dirty="0" smtClean="0"/>
              <a:t> </a:t>
            </a:r>
            <a:r>
              <a:rPr lang="en-IN" sz="1400" dirty="0" smtClean="0"/>
              <a:t>Validating that the system is complete and will work as expected</a:t>
            </a:r>
          </a:p>
          <a:p>
            <a:pPr>
              <a:buFont typeface="Arial" pitchFamily="34" charset="0"/>
              <a:buChar char="•"/>
            </a:pPr>
            <a:r>
              <a:rPr lang="en-IN" sz="1400" dirty="0" smtClean="0"/>
              <a:t> </a:t>
            </a:r>
            <a:r>
              <a:rPr lang="en-IN" sz="1400" dirty="0" smtClean="0"/>
              <a:t>Verifying that functional and non-functional </a:t>
            </a:r>
            <a:r>
              <a:rPr lang="en-IN" sz="1400" dirty="0" smtClean="0"/>
              <a:t>behaviours </a:t>
            </a:r>
            <a:r>
              <a:rPr lang="en-IN" sz="1400" dirty="0" smtClean="0"/>
              <a:t>of the system are as specified</a:t>
            </a:r>
          </a:p>
          <a:p>
            <a:r>
              <a:rPr lang="en-IN" sz="1400" dirty="0" smtClean="0"/>
              <a:t>Acceptance testing may produce information to assess the system’s readiness for deployment and use </a:t>
            </a:r>
            <a:r>
              <a:rPr lang="en-IN" sz="1400" dirty="0" smtClean="0"/>
              <a:t>by the </a:t>
            </a:r>
            <a:r>
              <a:rPr lang="en-IN" sz="1400" dirty="0" smtClean="0"/>
              <a:t>customer (end-user). Defects may be found during acceptance testing, but finding defects is often </a:t>
            </a:r>
            <a:r>
              <a:rPr lang="en-IN" sz="1400" dirty="0" smtClean="0"/>
              <a:t>not an </a:t>
            </a:r>
            <a:r>
              <a:rPr lang="en-IN" sz="1400" dirty="0" smtClean="0"/>
              <a:t>objective, and finding a significant number of defects during acceptance testing may in some cases </a:t>
            </a:r>
            <a:r>
              <a:rPr lang="en-IN" sz="1400" dirty="0" smtClean="0"/>
              <a:t>be considered </a:t>
            </a:r>
            <a:r>
              <a:rPr lang="en-IN" sz="1400" dirty="0" smtClean="0"/>
              <a:t>a major project risk</a:t>
            </a:r>
            <a:r>
              <a:rPr lang="en-IN" sz="1400" dirty="0" smtClean="0"/>
              <a:t>. </a:t>
            </a:r>
            <a:r>
              <a:rPr lang="en-IN" sz="1400" dirty="0" smtClean="0"/>
              <a:t>Common forms of acceptance testing include the following:</a:t>
            </a:r>
          </a:p>
          <a:p>
            <a:pPr>
              <a:buFont typeface="Arial" pitchFamily="34" charset="0"/>
              <a:buChar char="•"/>
            </a:pPr>
            <a:r>
              <a:rPr lang="en-US" sz="1400" dirty="0" smtClean="0"/>
              <a:t> </a:t>
            </a:r>
            <a:r>
              <a:rPr lang="en-US" sz="1400" dirty="0" smtClean="0"/>
              <a:t>User </a:t>
            </a:r>
            <a:r>
              <a:rPr lang="en-US" sz="1400" dirty="0" smtClean="0"/>
              <a:t>acceptance testing</a:t>
            </a:r>
          </a:p>
          <a:p>
            <a:pPr>
              <a:buFont typeface="Arial" pitchFamily="34" charset="0"/>
              <a:buChar char="•"/>
            </a:pPr>
            <a:r>
              <a:rPr lang="en-US" sz="1400" dirty="0" smtClean="0"/>
              <a:t> </a:t>
            </a:r>
            <a:r>
              <a:rPr lang="en-US" sz="1400" dirty="0" smtClean="0"/>
              <a:t>Operational acceptance testing</a:t>
            </a:r>
          </a:p>
          <a:p>
            <a:pPr>
              <a:buFont typeface="Arial" pitchFamily="34" charset="0"/>
              <a:buChar char="•"/>
            </a:pPr>
            <a:r>
              <a:rPr lang="en-IN" sz="1400" dirty="0" smtClean="0"/>
              <a:t> </a:t>
            </a:r>
            <a:r>
              <a:rPr lang="en-IN" sz="1400" dirty="0" smtClean="0"/>
              <a:t>Contractual and regulatory acceptance testing</a:t>
            </a:r>
          </a:p>
          <a:p>
            <a:pPr>
              <a:buFont typeface="Arial" pitchFamily="34" charset="0"/>
              <a:buChar char="•"/>
            </a:pPr>
            <a:r>
              <a:rPr lang="en-US" sz="1400" dirty="0" smtClean="0"/>
              <a:t> </a:t>
            </a:r>
            <a:r>
              <a:rPr lang="en-US" sz="1400" dirty="0" smtClean="0"/>
              <a:t>Alpha and beta testing.</a:t>
            </a:r>
            <a:endParaRPr lang="en-IN" sz="1400" dirty="0" smtClean="0"/>
          </a:p>
          <a:p>
            <a:pPr>
              <a:buFont typeface="Arial" pitchFamily="34" charset="0"/>
              <a:buChar char="•"/>
            </a:pPr>
            <a:endParaRPr lang="en-IN" sz="1400" b="1" dirty="0" smtClean="0"/>
          </a:p>
          <a:p>
            <a:r>
              <a:rPr lang="en-US" sz="1400" b="1" dirty="0" smtClean="0"/>
              <a:t>Test basis</a:t>
            </a:r>
          </a:p>
          <a:p>
            <a:r>
              <a:rPr lang="en-IN" sz="1400" dirty="0" smtClean="0"/>
              <a:t>Examples of work products that can be used as a test basis for any form of acceptance testing include:</a:t>
            </a:r>
          </a:p>
          <a:p>
            <a:pPr>
              <a:buFont typeface="Arial" pitchFamily="34" charset="0"/>
              <a:buChar char="•"/>
            </a:pPr>
            <a:r>
              <a:rPr lang="en-US" sz="1400" dirty="0" smtClean="0"/>
              <a:t> </a:t>
            </a:r>
            <a:r>
              <a:rPr lang="en-US" sz="1400" dirty="0" smtClean="0"/>
              <a:t>Business processes</a:t>
            </a:r>
          </a:p>
          <a:p>
            <a:pPr>
              <a:buFont typeface="Arial" pitchFamily="34" charset="0"/>
              <a:buChar char="•"/>
            </a:pPr>
            <a:r>
              <a:rPr lang="en-US" sz="1400" dirty="0" smtClean="0"/>
              <a:t> </a:t>
            </a:r>
            <a:r>
              <a:rPr lang="en-US" sz="1400" dirty="0" smtClean="0"/>
              <a:t>User or business requirements</a:t>
            </a:r>
          </a:p>
          <a:p>
            <a:pPr>
              <a:buFont typeface="Arial" pitchFamily="34" charset="0"/>
              <a:buChar char="•"/>
            </a:pPr>
            <a:r>
              <a:rPr lang="en-IN" sz="1400" dirty="0" smtClean="0"/>
              <a:t> </a:t>
            </a:r>
            <a:r>
              <a:rPr lang="en-IN" sz="1400" dirty="0" smtClean="0"/>
              <a:t>Regulations, legal contracts and standards</a:t>
            </a:r>
          </a:p>
          <a:p>
            <a:pPr>
              <a:buFont typeface="Arial" pitchFamily="34" charset="0"/>
              <a:buChar char="•"/>
            </a:pPr>
            <a:r>
              <a:rPr lang="en-IN" sz="1400" dirty="0" smtClean="0"/>
              <a:t> </a:t>
            </a:r>
            <a:r>
              <a:rPr lang="en-IN" sz="1400" dirty="0" smtClean="0"/>
              <a:t>Use cases and/or user stories</a:t>
            </a:r>
          </a:p>
          <a:p>
            <a:pPr>
              <a:buFont typeface="Arial" pitchFamily="34" charset="0"/>
              <a:buChar char="•"/>
            </a:pPr>
            <a:r>
              <a:rPr lang="en-US" sz="1400" dirty="0" smtClean="0"/>
              <a:t> </a:t>
            </a:r>
            <a:r>
              <a:rPr lang="en-US" sz="1400" dirty="0" smtClean="0"/>
              <a:t>System requirements</a:t>
            </a:r>
          </a:p>
          <a:p>
            <a:pPr>
              <a:buFont typeface="Arial" pitchFamily="34" charset="0"/>
              <a:buChar char="•"/>
            </a:pPr>
            <a:r>
              <a:rPr lang="en-US" sz="1400" dirty="0" smtClean="0"/>
              <a:t> </a:t>
            </a:r>
            <a:r>
              <a:rPr lang="en-US" sz="1400" dirty="0" smtClean="0"/>
              <a:t>System or user documentation</a:t>
            </a:r>
          </a:p>
          <a:p>
            <a:pPr>
              <a:buFont typeface="Arial" pitchFamily="34" charset="0"/>
              <a:buChar char="•"/>
            </a:pPr>
            <a:r>
              <a:rPr lang="en-US" sz="1400" dirty="0" smtClean="0"/>
              <a:t> </a:t>
            </a:r>
            <a:r>
              <a:rPr lang="en-US" sz="1400" dirty="0" smtClean="0"/>
              <a:t>Installation procedures</a:t>
            </a:r>
          </a:p>
          <a:p>
            <a:pPr>
              <a:buFont typeface="Arial" pitchFamily="34" charset="0"/>
              <a:buChar char="•"/>
            </a:pPr>
            <a:r>
              <a:rPr lang="en-US" sz="1400" dirty="0" smtClean="0"/>
              <a:t> </a:t>
            </a:r>
            <a:r>
              <a:rPr lang="en-US" sz="1400" dirty="0" smtClean="0"/>
              <a:t>Risk analysis reports</a:t>
            </a:r>
            <a:endParaRPr lang="en-US" sz="1400" dirty="0" smtClean="0"/>
          </a:p>
          <a:p>
            <a:pPr>
              <a:buFont typeface="Arial" pitchFamily="34" charset="0"/>
              <a:buChar char="•"/>
            </a:pPr>
            <a:endParaRPr lang="en-US" sz="1400" dirty="0" smtClean="0"/>
          </a:p>
        </p:txBody>
      </p:sp>
    </p:spTree>
    <p:extLst>
      <p:ext uri="{BB962C8B-B14F-4D97-AF65-F5344CB8AC3E}">
        <p14:creationId xmlns="" xmlns:p14="http://schemas.microsoft.com/office/powerpoint/2010/main" val="101607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t>
            </a:r>
            <a:r>
              <a:rPr lang="en-IN" sz="2400" i="1" dirty="0" smtClean="0">
                <a:solidFill>
                  <a:srgbClr val="000000"/>
                </a:solidFill>
                <a:cs typeface="Arial" pitchFamily="34" charset="0"/>
              </a:rPr>
              <a:t>levels – </a:t>
            </a:r>
            <a:r>
              <a:rPr lang="en-IN" sz="2400" i="1" dirty="0" smtClean="0">
                <a:solidFill>
                  <a:srgbClr val="000000"/>
                </a:solidFill>
                <a:cs typeface="Arial" pitchFamily="34" charset="0"/>
              </a:rPr>
              <a:t>Acceptance </a:t>
            </a:r>
            <a:r>
              <a:rPr lang="en-IN" sz="2400" i="1" dirty="0" smtClean="0">
                <a:solidFill>
                  <a:srgbClr val="000000"/>
                </a:solidFill>
                <a:cs typeface="Arial" pitchFamily="34" charset="0"/>
              </a:rPr>
              <a:t>Testing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501675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Typical test objects</a:t>
            </a:r>
          </a:p>
          <a:p>
            <a:r>
              <a:rPr lang="en-IN" sz="1400" dirty="0" smtClean="0"/>
              <a:t>Typical test objects for any form of acceptance testing include:</a:t>
            </a:r>
          </a:p>
          <a:p>
            <a:pPr>
              <a:buFont typeface="Arial" pitchFamily="34" charset="0"/>
              <a:buChar char="•"/>
            </a:pPr>
            <a:r>
              <a:rPr lang="en-US" sz="1400" dirty="0" smtClean="0"/>
              <a:t> System under test</a:t>
            </a:r>
          </a:p>
          <a:p>
            <a:pPr>
              <a:buFont typeface="Arial" pitchFamily="34" charset="0"/>
              <a:buChar char="•"/>
            </a:pPr>
            <a:r>
              <a:rPr lang="en-IN" sz="1400" dirty="0" smtClean="0"/>
              <a:t> System configuration and configuration data</a:t>
            </a:r>
          </a:p>
          <a:p>
            <a:pPr>
              <a:buFont typeface="Arial" pitchFamily="34" charset="0"/>
              <a:buChar char="•"/>
            </a:pPr>
            <a:r>
              <a:rPr lang="en-IN" sz="1400" dirty="0" smtClean="0"/>
              <a:t> Business processes for a fully integrated system</a:t>
            </a:r>
          </a:p>
          <a:p>
            <a:pPr>
              <a:buFont typeface="Arial" pitchFamily="34" charset="0"/>
              <a:buChar char="•"/>
            </a:pPr>
            <a:r>
              <a:rPr lang="en-IN" sz="1400" dirty="0" smtClean="0"/>
              <a:t> Recovery systems and hot sites (for business continuity and disaster recovery testing)</a:t>
            </a:r>
          </a:p>
          <a:p>
            <a:pPr>
              <a:buFont typeface="Arial" pitchFamily="34" charset="0"/>
              <a:buChar char="•"/>
            </a:pPr>
            <a:r>
              <a:rPr lang="en-US" sz="1400" dirty="0" smtClean="0"/>
              <a:t> Operational and maintenance processes</a:t>
            </a:r>
          </a:p>
          <a:p>
            <a:pPr>
              <a:buFont typeface="Arial" pitchFamily="34" charset="0"/>
              <a:buChar char="•"/>
            </a:pPr>
            <a:r>
              <a:rPr lang="en-US" sz="1400" dirty="0" smtClean="0"/>
              <a:t> Forms</a:t>
            </a:r>
          </a:p>
          <a:p>
            <a:pPr>
              <a:buFont typeface="Arial" pitchFamily="34" charset="0"/>
              <a:buChar char="•"/>
            </a:pPr>
            <a:r>
              <a:rPr lang="en-US" sz="1400" dirty="0" smtClean="0"/>
              <a:t> Reports</a:t>
            </a:r>
          </a:p>
          <a:p>
            <a:pPr>
              <a:buFont typeface="Arial" pitchFamily="34" charset="0"/>
              <a:buChar char="•"/>
            </a:pPr>
            <a:r>
              <a:rPr lang="en-IN" sz="1400" dirty="0" smtClean="0"/>
              <a:t> Existing and converted production data</a:t>
            </a:r>
          </a:p>
          <a:p>
            <a:endParaRPr lang="en-US" sz="1400" dirty="0" smtClean="0"/>
          </a:p>
          <a:p>
            <a:r>
              <a:rPr lang="en-US" sz="1400" b="1" dirty="0" smtClean="0"/>
              <a:t>Typical defects and failures</a:t>
            </a:r>
          </a:p>
          <a:p>
            <a:r>
              <a:rPr lang="en-IN" sz="1400" dirty="0" smtClean="0"/>
              <a:t>Examples of typical defects for any form of acceptance testing include:</a:t>
            </a:r>
          </a:p>
          <a:p>
            <a:pPr>
              <a:buFont typeface="Arial" pitchFamily="34" charset="0"/>
              <a:buChar char="•"/>
            </a:pPr>
            <a:r>
              <a:rPr lang="en-IN" sz="1400" dirty="0" smtClean="0"/>
              <a:t> </a:t>
            </a:r>
            <a:r>
              <a:rPr lang="en-IN" sz="1400" dirty="0" smtClean="0"/>
              <a:t>System workflows do not meet business or user requirements</a:t>
            </a:r>
          </a:p>
          <a:p>
            <a:pPr>
              <a:buFont typeface="Arial" pitchFamily="34" charset="0"/>
              <a:buChar char="•"/>
            </a:pPr>
            <a:r>
              <a:rPr lang="en-IN" sz="1400" dirty="0" smtClean="0"/>
              <a:t> </a:t>
            </a:r>
            <a:r>
              <a:rPr lang="en-IN" sz="1400" dirty="0" smtClean="0"/>
              <a:t>Business rules are not implemented correctly</a:t>
            </a:r>
          </a:p>
          <a:p>
            <a:pPr>
              <a:buFont typeface="Arial" pitchFamily="34" charset="0"/>
              <a:buChar char="•"/>
            </a:pPr>
            <a:r>
              <a:rPr lang="en-IN" sz="1400" dirty="0" smtClean="0"/>
              <a:t> </a:t>
            </a:r>
            <a:r>
              <a:rPr lang="en-IN" sz="1400" dirty="0" smtClean="0"/>
              <a:t>System does not satisfy contractual or regulatory requirements</a:t>
            </a:r>
          </a:p>
          <a:p>
            <a:pPr>
              <a:buFont typeface="Arial" pitchFamily="34" charset="0"/>
              <a:buChar char="•"/>
            </a:pPr>
            <a:r>
              <a:rPr lang="en-IN" sz="1400" dirty="0" smtClean="0"/>
              <a:t> </a:t>
            </a:r>
            <a:r>
              <a:rPr lang="en-IN" sz="1400" dirty="0" smtClean="0"/>
              <a:t>Non-functional failures such as security vulnerabilities, inadequate performance efficiency </a:t>
            </a:r>
            <a:r>
              <a:rPr lang="en-IN" sz="1400" dirty="0" smtClean="0"/>
              <a:t>under high </a:t>
            </a:r>
            <a:r>
              <a:rPr lang="en-IN" sz="1400" dirty="0" smtClean="0"/>
              <a:t>loads, or improper operation on a supported </a:t>
            </a:r>
            <a:r>
              <a:rPr lang="en-IN" sz="1400" dirty="0" smtClean="0"/>
              <a:t>platform</a:t>
            </a:r>
          </a:p>
          <a:p>
            <a:pPr>
              <a:buFont typeface="Arial" pitchFamily="34" charset="0"/>
              <a:buChar char="•"/>
            </a:pPr>
            <a:endParaRPr lang="en-IN" sz="1400" b="1" dirty="0" smtClean="0"/>
          </a:p>
          <a:p>
            <a:r>
              <a:rPr lang="en-US" sz="1400" b="1" dirty="0" smtClean="0"/>
              <a:t>Specific approaches and responsibilities</a:t>
            </a:r>
          </a:p>
          <a:p>
            <a:r>
              <a:rPr lang="en-IN" sz="1400" dirty="0" smtClean="0"/>
              <a:t>Acceptance testing is often the responsibility of the customers, business users, product owners, </a:t>
            </a:r>
            <a:r>
              <a:rPr lang="en-IN" sz="1400" dirty="0" smtClean="0"/>
              <a:t>or operators </a:t>
            </a:r>
            <a:r>
              <a:rPr lang="en-IN" sz="1400" dirty="0" smtClean="0"/>
              <a:t>of a system, and other stakeholders may be involved as well.</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Types</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4832092"/>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400" dirty="0" smtClean="0"/>
              <a:t>A test type is a group of test activities aimed at testing specific characteristics of a software system, or a</a:t>
            </a:r>
          </a:p>
          <a:p>
            <a:r>
              <a:rPr lang="en-IN" sz="1400" dirty="0" smtClean="0"/>
              <a:t>part of a system, based on specific test objectives. Such objectives may include:</a:t>
            </a:r>
          </a:p>
          <a:p>
            <a:pPr>
              <a:buFont typeface="Arial" pitchFamily="34" charset="0"/>
              <a:buChar char="•"/>
            </a:pPr>
            <a:r>
              <a:rPr lang="en-IN" sz="1400" dirty="0" smtClean="0"/>
              <a:t> </a:t>
            </a:r>
            <a:r>
              <a:rPr lang="en-IN" sz="1400" dirty="0" smtClean="0"/>
              <a:t>Evaluating functional quality characteristics, such as completeness, correctness, </a:t>
            </a:r>
            <a:r>
              <a:rPr lang="en-IN" sz="1400" dirty="0" smtClean="0"/>
              <a:t>and </a:t>
            </a:r>
            <a:r>
              <a:rPr lang="en-US" sz="1400" dirty="0" smtClean="0"/>
              <a:t>appropriateness</a:t>
            </a:r>
            <a:endParaRPr lang="en-US" sz="1400" dirty="0" smtClean="0"/>
          </a:p>
          <a:p>
            <a:pPr>
              <a:buFont typeface="Arial" pitchFamily="34" charset="0"/>
              <a:buChar char="•"/>
            </a:pPr>
            <a:r>
              <a:rPr lang="en-IN" sz="1400" dirty="0" smtClean="0"/>
              <a:t> </a:t>
            </a:r>
            <a:r>
              <a:rPr lang="en-IN" sz="1400" dirty="0" smtClean="0"/>
              <a:t>Evaluating non-functional quality characteristics, such as reliability, performance </a:t>
            </a:r>
            <a:r>
              <a:rPr lang="en-IN" sz="1400" dirty="0" smtClean="0"/>
              <a:t>efficiency, </a:t>
            </a:r>
            <a:r>
              <a:rPr lang="en-US" sz="1400" dirty="0" smtClean="0"/>
              <a:t>security</a:t>
            </a:r>
            <a:r>
              <a:rPr lang="en-US" sz="1400" dirty="0" smtClean="0"/>
              <a:t>, compatibility, and usability</a:t>
            </a:r>
          </a:p>
          <a:p>
            <a:pPr>
              <a:buFont typeface="Arial" pitchFamily="34" charset="0"/>
              <a:buChar char="•"/>
            </a:pPr>
            <a:r>
              <a:rPr lang="en-IN" sz="1400" dirty="0" smtClean="0"/>
              <a:t> </a:t>
            </a:r>
            <a:r>
              <a:rPr lang="en-IN" sz="1400" dirty="0" smtClean="0"/>
              <a:t>Evaluating whether the structure or architecture of the component or system is correct, </a:t>
            </a:r>
            <a:r>
              <a:rPr lang="en-IN" sz="1400" dirty="0" smtClean="0"/>
              <a:t>complete, </a:t>
            </a:r>
            <a:r>
              <a:rPr lang="en-US" sz="1400" dirty="0" smtClean="0"/>
              <a:t>and </a:t>
            </a:r>
            <a:r>
              <a:rPr lang="en-US" sz="1400" dirty="0" smtClean="0"/>
              <a:t>as specified</a:t>
            </a:r>
          </a:p>
          <a:p>
            <a:pPr>
              <a:buFont typeface="Arial" pitchFamily="34" charset="0"/>
              <a:buChar char="•"/>
            </a:pPr>
            <a:r>
              <a:rPr lang="en-IN" sz="1400" dirty="0" smtClean="0"/>
              <a:t> Evaluating </a:t>
            </a:r>
            <a:r>
              <a:rPr lang="en-IN" sz="1400" dirty="0" smtClean="0"/>
              <a:t>the effects of changes, such as confirming that defects have been fixed (</a:t>
            </a:r>
            <a:r>
              <a:rPr lang="en-IN" sz="1400" dirty="0" smtClean="0"/>
              <a:t>confirmation testing</a:t>
            </a:r>
            <a:r>
              <a:rPr lang="en-IN" sz="1400" dirty="0" smtClean="0"/>
              <a:t>) and looking for unintended changes in </a:t>
            </a:r>
            <a:r>
              <a:rPr lang="en-IN" sz="1400" dirty="0" smtClean="0"/>
              <a:t>behaviour </a:t>
            </a:r>
            <a:r>
              <a:rPr lang="en-IN" sz="1400" dirty="0" smtClean="0"/>
              <a:t>resulting from software or </a:t>
            </a:r>
            <a:r>
              <a:rPr lang="en-IN" sz="1400" dirty="0" smtClean="0"/>
              <a:t>environment </a:t>
            </a:r>
            <a:r>
              <a:rPr lang="en-US" sz="1400" dirty="0" smtClean="0"/>
              <a:t>changes </a:t>
            </a:r>
            <a:r>
              <a:rPr lang="en-US" sz="1400" dirty="0" smtClean="0"/>
              <a:t>(regression testing</a:t>
            </a:r>
            <a:r>
              <a:rPr lang="en-US" sz="1400" dirty="0" smtClean="0"/>
              <a:t>)</a:t>
            </a:r>
          </a:p>
          <a:p>
            <a:pPr>
              <a:buFont typeface="Arial" pitchFamily="34" charset="0"/>
              <a:buChar char="•"/>
            </a:pPr>
            <a:endParaRPr lang="en-US" sz="1400" b="1" dirty="0" smtClean="0"/>
          </a:p>
          <a:p>
            <a:r>
              <a:rPr lang="en-US" sz="1400" b="1" dirty="0" smtClean="0"/>
              <a:t>Functional Testing</a:t>
            </a:r>
          </a:p>
          <a:p>
            <a:r>
              <a:rPr lang="en-IN" sz="1400" dirty="0" smtClean="0"/>
              <a:t>Functional testing of a system involves tests that evaluate functions that the system should </a:t>
            </a:r>
            <a:r>
              <a:rPr lang="en-IN" sz="1400" dirty="0" smtClean="0"/>
              <a:t>perform. Functional </a:t>
            </a:r>
            <a:r>
              <a:rPr lang="en-IN" sz="1400" dirty="0" smtClean="0"/>
              <a:t>requirements may be described in work products such as business </a:t>
            </a:r>
            <a:r>
              <a:rPr lang="en-IN" sz="1400" dirty="0" smtClean="0"/>
              <a:t>requirements specifications</a:t>
            </a:r>
            <a:r>
              <a:rPr lang="en-IN" sz="1400" dirty="0" smtClean="0"/>
              <a:t>, epics, user stories, use cases, or functional specifications, or they may be undocumented.</a:t>
            </a:r>
          </a:p>
          <a:p>
            <a:r>
              <a:rPr lang="en-IN" sz="1400" dirty="0" smtClean="0"/>
              <a:t>The functions are “what” the system should </a:t>
            </a:r>
            <a:r>
              <a:rPr lang="en-IN" sz="1400" dirty="0" smtClean="0"/>
              <a:t>do. </a:t>
            </a:r>
          </a:p>
          <a:p>
            <a:endParaRPr lang="en-IN" sz="1400" dirty="0" smtClean="0"/>
          </a:p>
          <a:p>
            <a:r>
              <a:rPr lang="en-IN" sz="1400" dirty="0" smtClean="0"/>
              <a:t>Functional </a:t>
            </a:r>
            <a:r>
              <a:rPr lang="en-IN" sz="1400" dirty="0" smtClean="0"/>
              <a:t>tests should be performed at all test levels (e.g., tests for components may be based on </a:t>
            </a:r>
            <a:r>
              <a:rPr lang="en-IN" sz="1400" dirty="0" smtClean="0"/>
              <a:t>a component </a:t>
            </a:r>
            <a:r>
              <a:rPr lang="en-IN" sz="1400" dirty="0" smtClean="0"/>
              <a:t>specification), though the focus is different at each </a:t>
            </a:r>
            <a:r>
              <a:rPr lang="en-IN" sz="1400" dirty="0" smtClean="0"/>
              <a:t>level</a:t>
            </a:r>
          </a:p>
          <a:p>
            <a:r>
              <a:rPr lang="en-IN" sz="1400" dirty="0" smtClean="0"/>
              <a:t>.</a:t>
            </a:r>
            <a:endParaRPr lang="en-IN" sz="1400" dirty="0" smtClean="0"/>
          </a:p>
          <a:p>
            <a:r>
              <a:rPr lang="en-IN" sz="1400" dirty="0" smtClean="0"/>
              <a:t>Functional testing considers the </a:t>
            </a:r>
            <a:r>
              <a:rPr lang="en-IN" sz="1400" dirty="0" smtClean="0"/>
              <a:t>behaviour </a:t>
            </a:r>
            <a:r>
              <a:rPr lang="en-IN" sz="1400" dirty="0" smtClean="0"/>
              <a:t>of the software, so black-box techniques may be used to </a:t>
            </a:r>
            <a:r>
              <a:rPr lang="en-IN" sz="1400" dirty="0" smtClean="0"/>
              <a:t>derive test </a:t>
            </a:r>
            <a:r>
              <a:rPr lang="en-IN" sz="1400" dirty="0" smtClean="0"/>
              <a:t>conditions and test cases for the functionality of the component or </a:t>
            </a:r>
            <a:r>
              <a:rPr lang="en-IN" sz="1400" dirty="0" smtClean="0"/>
              <a:t>system.</a:t>
            </a:r>
            <a:endParaRPr lang="en-IN" sz="1400" dirty="0" smtClean="0"/>
          </a:p>
          <a:p>
            <a:endParaRPr lang="en-IN" sz="1400" dirty="0" smtClean="0"/>
          </a:p>
          <a:p>
            <a:r>
              <a:rPr lang="en-IN" sz="1400" dirty="0" smtClean="0"/>
              <a:t>The </a:t>
            </a:r>
            <a:r>
              <a:rPr lang="en-IN" sz="1400" dirty="0" smtClean="0"/>
              <a:t>thoroughness of functional testing can be measured through functional coverage. </a:t>
            </a:r>
            <a:r>
              <a:rPr lang="en-IN" sz="1400" dirty="0" smtClean="0"/>
              <a:t>Functional coverage </a:t>
            </a:r>
            <a:r>
              <a:rPr lang="en-IN" sz="1400" dirty="0" smtClean="0"/>
              <a:t>is the extent to which some functionality has been exercised by tests, and is expressed as </a:t>
            </a:r>
            <a:r>
              <a:rPr lang="en-IN" sz="1400" dirty="0" smtClean="0"/>
              <a:t>a percentage </a:t>
            </a:r>
            <a:r>
              <a:rPr lang="en-IN" sz="1400" dirty="0" smtClean="0"/>
              <a:t>of the type(s) of element being covered. For example, using traceability between tests and</a:t>
            </a:r>
          </a:p>
          <a:p>
            <a:r>
              <a:rPr lang="en-IN" sz="1400" dirty="0" smtClean="0"/>
              <a:t>functional requirements, the percentage of these requirements which are addressed by testing can </a:t>
            </a:r>
            <a:r>
              <a:rPr lang="en-IN" sz="1400" dirty="0" smtClean="0"/>
              <a:t>be calculated</a:t>
            </a:r>
            <a:r>
              <a:rPr lang="en-IN" sz="1400" dirty="0" smtClean="0"/>
              <a:t>, potentially identifying </a:t>
            </a:r>
            <a:r>
              <a:rPr lang="en-IN" sz="1400" dirty="0" smtClean="0"/>
              <a:t>coverage gaps.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Types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5262979"/>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Non-functional Testing</a:t>
            </a:r>
          </a:p>
          <a:p>
            <a:r>
              <a:rPr lang="en-IN" sz="1400" dirty="0" smtClean="0"/>
              <a:t>Non-functional testing of a system evaluates characteristics of systems and software such as </a:t>
            </a:r>
            <a:r>
              <a:rPr lang="en-IN" sz="1400" dirty="0" smtClean="0"/>
              <a:t>usability, performance </a:t>
            </a:r>
            <a:r>
              <a:rPr lang="en-IN" sz="1400" dirty="0" smtClean="0"/>
              <a:t>efficiency or security. </a:t>
            </a:r>
            <a:r>
              <a:rPr lang="en-IN" sz="1400" dirty="0" smtClean="0"/>
              <a:t>Non-functional </a:t>
            </a:r>
            <a:r>
              <a:rPr lang="en-IN" sz="1400" dirty="0" smtClean="0"/>
              <a:t>testing is the testing of “how well” the system </a:t>
            </a:r>
            <a:r>
              <a:rPr lang="en-IN" sz="1400" dirty="0" smtClean="0"/>
              <a:t>behaves. Contrary </a:t>
            </a:r>
            <a:r>
              <a:rPr lang="en-IN" sz="1400" dirty="0" smtClean="0"/>
              <a:t>to common misperceptions, non-functional testing can and often should be performed at all </a:t>
            </a:r>
            <a:r>
              <a:rPr lang="en-IN" sz="1400" dirty="0" smtClean="0"/>
              <a:t>test levels</a:t>
            </a:r>
            <a:r>
              <a:rPr lang="en-IN" sz="1400" dirty="0" smtClean="0"/>
              <a:t>, and done as early as possible. The late discovery of non-functional defects can be </a:t>
            </a:r>
            <a:r>
              <a:rPr lang="en-IN" sz="1400" dirty="0" smtClean="0"/>
              <a:t>extremely dangerous </a:t>
            </a:r>
            <a:r>
              <a:rPr lang="en-IN" sz="1400" dirty="0" smtClean="0"/>
              <a:t>to the success of a project</a:t>
            </a:r>
            <a:r>
              <a:rPr lang="en-IN" sz="1400" dirty="0" smtClean="0"/>
              <a:t>.</a:t>
            </a:r>
          </a:p>
          <a:p>
            <a:endParaRPr lang="en-IN" sz="1400" dirty="0" smtClean="0"/>
          </a:p>
          <a:p>
            <a:r>
              <a:rPr lang="en-IN" sz="1400" dirty="0" smtClean="0"/>
              <a:t>Black-box techniques </a:t>
            </a:r>
            <a:r>
              <a:rPr lang="en-IN" sz="1400" dirty="0" smtClean="0"/>
              <a:t>may </a:t>
            </a:r>
            <a:r>
              <a:rPr lang="en-IN" sz="1400" dirty="0" smtClean="0"/>
              <a:t>be used to derive test conditions and test cases for </a:t>
            </a:r>
            <a:r>
              <a:rPr lang="en-IN" sz="1400" dirty="0" smtClean="0"/>
              <a:t>non-functional testing</a:t>
            </a:r>
            <a:r>
              <a:rPr lang="en-IN" sz="1400" dirty="0" smtClean="0"/>
              <a:t>. For example, boundary value analysis can be used to define the stress conditions </a:t>
            </a:r>
            <a:r>
              <a:rPr lang="en-IN" sz="1400" dirty="0" smtClean="0"/>
              <a:t>for </a:t>
            </a:r>
            <a:r>
              <a:rPr lang="en-US" sz="1400" dirty="0" smtClean="0"/>
              <a:t>performance </a:t>
            </a:r>
            <a:r>
              <a:rPr lang="en-US" sz="1400" dirty="0" smtClean="0"/>
              <a:t>tests</a:t>
            </a:r>
            <a:r>
              <a:rPr lang="en-US" sz="1400" dirty="0" smtClean="0"/>
              <a:t>.</a:t>
            </a:r>
          </a:p>
          <a:p>
            <a:endParaRPr lang="en-US" sz="1400" dirty="0" smtClean="0"/>
          </a:p>
          <a:p>
            <a:r>
              <a:rPr lang="en-IN" sz="1400" dirty="0" smtClean="0"/>
              <a:t>The thoroughness of non-functional testing can be measured through non-functional coverage. </a:t>
            </a:r>
            <a:r>
              <a:rPr lang="en-IN" sz="1400" dirty="0" smtClean="0"/>
              <a:t>Non-functional coverage </a:t>
            </a:r>
            <a:r>
              <a:rPr lang="en-IN" sz="1400" dirty="0" smtClean="0"/>
              <a:t>is the extent to which some type of non-functional element has been exercised </a:t>
            </a:r>
            <a:r>
              <a:rPr lang="en-IN" sz="1400" dirty="0" smtClean="0"/>
              <a:t>by tests</a:t>
            </a:r>
            <a:r>
              <a:rPr lang="en-IN" sz="1400" dirty="0" smtClean="0"/>
              <a:t>, and is expressed as a percentage of the type(s) of element being covered. For example, using</a:t>
            </a:r>
          </a:p>
          <a:p>
            <a:r>
              <a:rPr lang="en-IN" sz="1400" dirty="0" smtClean="0"/>
              <a:t>traceability between tests and supported devices for a mobile application, the percentage of </a:t>
            </a:r>
            <a:r>
              <a:rPr lang="en-IN" sz="1400" dirty="0" smtClean="0"/>
              <a:t>devices which </a:t>
            </a:r>
            <a:r>
              <a:rPr lang="en-IN" sz="1400" dirty="0" smtClean="0"/>
              <a:t>are addressed by compatibility testing can be calculated, potentially identifying coverage gaps</a:t>
            </a:r>
            <a:r>
              <a:rPr lang="en-IN" sz="1400" dirty="0" smtClean="0"/>
              <a:t>.</a:t>
            </a:r>
          </a:p>
          <a:p>
            <a:endParaRPr lang="en-IN" sz="1400" dirty="0" smtClean="0"/>
          </a:p>
          <a:p>
            <a:r>
              <a:rPr lang="en-IN" sz="1400" dirty="0" smtClean="0"/>
              <a:t>Non-functional test design and execution may involve special skills or knowledge, such as knowledge </a:t>
            </a:r>
            <a:r>
              <a:rPr lang="en-IN" sz="1400" dirty="0" smtClean="0"/>
              <a:t>of the </a:t>
            </a:r>
            <a:r>
              <a:rPr lang="en-IN" sz="1400" dirty="0" smtClean="0"/>
              <a:t>inherent weaknesses of a design or technology (e.g., security vulnerabilities associated with </a:t>
            </a:r>
            <a:r>
              <a:rPr lang="en-IN" sz="1400" dirty="0" smtClean="0"/>
              <a:t>particular programming </a:t>
            </a:r>
            <a:r>
              <a:rPr lang="en-IN" sz="1400" dirty="0" smtClean="0"/>
              <a:t>languages) or the particular user base (e.g., the personas of users of healthcare </a:t>
            </a:r>
            <a:r>
              <a:rPr lang="en-IN" sz="1400" dirty="0" smtClean="0"/>
              <a:t>facility </a:t>
            </a:r>
            <a:r>
              <a:rPr lang="en-US" sz="1400" dirty="0" smtClean="0"/>
              <a:t>management </a:t>
            </a:r>
            <a:r>
              <a:rPr lang="en-US" sz="1400" dirty="0" smtClean="0"/>
              <a:t>systems</a:t>
            </a:r>
            <a:r>
              <a:rPr lang="en-US" sz="1400" dirty="0" smtClean="0"/>
              <a:t>).</a:t>
            </a:r>
          </a:p>
          <a:p>
            <a:endParaRPr lang="en-US" sz="1400" b="1" dirty="0" smtClean="0"/>
          </a:p>
          <a:p>
            <a:r>
              <a:rPr lang="en-US" sz="1400" b="1" dirty="0" smtClean="0"/>
              <a:t>White-box Testing</a:t>
            </a:r>
          </a:p>
          <a:p>
            <a:r>
              <a:rPr lang="en-IN" sz="1400" dirty="0" smtClean="0"/>
              <a:t>White-box testing derives tests based on the system’s internal structure or implementation. </a:t>
            </a:r>
            <a:r>
              <a:rPr lang="en-IN" sz="1400" dirty="0" smtClean="0"/>
              <a:t>Internal structure </a:t>
            </a:r>
            <a:r>
              <a:rPr lang="en-IN" sz="1400" dirty="0" smtClean="0"/>
              <a:t>may include code, architecture, work flows, and/or data flows within the </a:t>
            </a:r>
            <a:r>
              <a:rPr lang="en-IN" sz="1400" dirty="0" smtClean="0"/>
              <a:t>system</a:t>
            </a:r>
            <a:r>
              <a:rPr lang="en-US" sz="1400" dirty="0" smtClean="0"/>
              <a:t>. </a:t>
            </a:r>
            <a:r>
              <a:rPr lang="en-IN" sz="1400" dirty="0" smtClean="0"/>
              <a:t>The </a:t>
            </a:r>
            <a:r>
              <a:rPr lang="en-IN" sz="1400" dirty="0" smtClean="0"/>
              <a:t>thoroughness of white-box testing can be measured through structural coverage. Structural coverage</a:t>
            </a:r>
          </a:p>
          <a:p>
            <a:r>
              <a:rPr lang="en-IN" sz="1400" dirty="0" smtClean="0"/>
              <a:t>is the extent to which some type of structural element has been exercised by tests, and is expressed as </a:t>
            </a:r>
            <a:r>
              <a:rPr lang="en-IN" sz="1400" dirty="0" smtClean="0"/>
              <a:t>a percentage </a:t>
            </a:r>
            <a:r>
              <a:rPr lang="en-IN" sz="1400" dirty="0" smtClean="0"/>
              <a:t>of the type of element being covered.</a:t>
            </a:r>
          </a:p>
          <a:p>
            <a:r>
              <a:rPr lang="en-IN" sz="1400" dirty="0" smtClean="0"/>
              <a:t>White-box </a:t>
            </a:r>
            <a:r>
              <a:rPr lang="en-IN" sz="1400" dirty="0" smtClean="0"/>
              <a:t>test design and execution may involve special skills or knowledge, such as the way the code </a:t>
            </a:r>
            <a:r>
              <a:rPr lang="en-IN" sz="1400" dirty="0" smtClean="0"/>
              <a:t>is built</a:t>
            </a:r>
            <a:r>
              <a:rPr lang="en-IN" sz="1400" dirty="0" smtClean="0"/>
              <a:t>, how data is stored (e.g., to evaluate possible database queries), and how to use coverage tools </a:t>
            </a:r>
            <a:r>
              <a:rPr lang="en-IN" sz="1400" dirty="0" smtClean="0"/>
              <a:t>and to </a:t>
            </a:r>
            <a:r>
              <a:rPr lang="en-IN" sz="1400" dirty="0" smtClean="0"/>
              <a:t>correctly interpret their results.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Types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310854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Change-related </a:t>
            </a:r>
            <a:r>
              <a:rPr lang="en-US" sz="1400" b="1" dirty="0" smtClean="0"/>
              <a:t>Testing</a:t>
            </a:r>
          </a:p>
          <a:p>
            <a:endParaRPr lang="en-US" sz="1400" b="1" dirty="0" smtClean="0"/>
          </a:p>
          <a:p>
            <a:r>
              <a:rPr lang="en-IN" sz="1400" dirty="0" smtClean="0"/>
              <a:t>When changes are made to a system, either to correct a defect or because of new or </a:t>
            </a:r>
            <a:r>
              <a:rPr lang="en-IN" sz="1400" dirty="0" smtClean="0"/>
              <a:t>changing functionality</a:t>
            </a:r>
            <a:r>
              <a:rPr lang="en-IN" sz="1400" dirty="0" smtClean="0"/>
              <a:t>, testing should be done to confirm that the changes have corrected the defect </a:t>
            </a:r>
            <a:r>
              <a:rPr lang="en-IN" sz="1400" dirty="0" smtClean="0"/>
              <a:t>or implemented </a:t>
            </a:r>
            <a:r>
              <a:rPr lang="en-IN" sz="1400" dirty="0" smtClean="0"/>
              <a:t>the functionality correctly, and have not caused any unforeseen adverse consequences.</a:t>
            </a:r>
          </a:p>
          <a:p>
            <a:pPr>
              <a:buFont typeface="Arial" pitchFamily="34" charset="0"/>
              <a:buChar char="•"/>
            </a:pPr>
            <a:r>
              <a:rPr lang="en-IN" sz="1400" dirty="0" smtClean="0"/>
              <a:t> </a:t>
            </a:r>
            <a:r>
              <a:rPr lang="en-IN" sz="1400" dirty="0" smtClean="0"/>
              <a:t>Confirmation testing: After a defect is fixed, the software may be tested with all test cases </a:t>
            </a:r>
            <a:r>
              <a:rPr lang="en-IN" sz="1400" dirty="0" smtClean="0"/>
              <a:t>that failed </a:t>
            </a:r>
            <a:r>
              <a:rPr lang="en-IN" sz="1400" dirty="0" smtClean="0"/>
              <a:t>due to the defect, which should be re-executed on the new software version. The </a:t>
            </a:r>
            <a:r>
              <a:rPr lang="en-IN" sz="1400" dirty="0" smtClean="0"/>
              <a:t>software may </a:t>
            </a:r>
            <a:r>
              <a:rPr lang="en-IN" sz="1400" dirty="0" smtClean="0"/>
              <a:t>also be tested with new tests to cover changes needed to fix the defect. At the very least, </a:t>
            </a:r>
            <a:r>
              <a:rPr lang="en-IN" sz="1400" dirty="0" smtClean="0"/>
              <a:t>the steps </a:t>
            </a:r>
            <a:r>
              <a:rPr lang="en-IN" sz="1400" dirty="0" smtClean="0"/>
              <a:t>to reproduce the failure(s) caused by the defect must be re-executed on the new </a:t>
            </a:r>
            <a:r>
              <a:rPr lang="en-IN" sz="1400" dirty="0" smtClean="0"/>
              <a:t>software version</a:t>
            </a:r>
            <a:r>
              <a:rPr lang="en-IN" sz="1400" dirty="0" smtClean="0"/>
              <a:t>. The purpose of a confirmation test is to confirm whether the original defect has </a:t>
            </a:r>
            <a:r>
              <a:rPr lang="en-IN" sz="1400" dirty="0" smtClean="0"/>
              <a:t>been </a:t>
            </a:r>
            <a:r>
              <a:rPr lang="en-US" sz="1400" dirty="0" smtClean="0"/>
              <a:t>successfully </a:t>
            </a:r>
            <a:r>
              <a:rPr lang="en-US" sz="1400" dirty="0" smtClean="0"/>
              <a:t>fixed.</a:t>
            </a:r>
          </a:p>
          <a:p>
            <a:pPr>
              <a:buFont typeface="Arial" pitchFamily="34" charset="0"/>
              <a:buChar char="•"/>
            </a:pPr>
            <a:r>
              <a:rPr lang="en-IN" sz="1400" dirty="0" smtClean="0"/>
              <a:t> </a:t>
            </a:r>
            <a:r>
              <a:rPr lang="en-IN" sz="1400" dirty="0" smtClean="0"/>
              <a:t>Regression testing: It is possible that a change made in one part of the code, whether a fix </a:t>
            </a:r>
            <a:r>
              <a:rPr lang="en-IN" sz="1400" dirty="0" smtClean="0"/>
              <a:t>or another </a:t>
            </a:r>
            <a:r>
              <a:rPr lang="en-IN" sz="1400" dirty="0" smtClean="0"/>
              <a:t>type of change, may accidentally affect the </a:t>
            </a:r>
            <a:r>
              <a:rPr lang="en-IN" sz="1400" dirty="0" smtClean="0"/>
              <a:t>behaviour </a:t>
            </a:r>
            <a:r>
              <a:rPr lang="en-IN" sz="1400" dirty="0" smtClean="0"/>
              <a:t>of other parts of the code, </a:t>
            </a:r>
            <a:r>
              <a:rPr lang="en-IN" sz="1400" dirty="0" smtClean="0"/>
              <a:t>whether within </a:t>
            </a:r>
            <a:r>
              <a:rPr lang="en-IN" sz="1400" dirty="0" smtClean="0"/>
              <a:t>the same component, in other components of the same system, or even in other systems</a:t>
            </a:r>
            <a:r>
              <a:rPr lang="en-IN" sz="1400" dirty="0" smtClean="0"/>
              <a:t>. Changes </a:t>
            </a:r>
            <a:r>
              <a:rPr lang="en-IN" sz="1400" dirty="0" smtClean="0"/>
              <a:t>may include changes to the environment, such as a new version of an operating </a:t>
            </a:r>
            <a:r>
              <a:rPr lang="en-IN" sz="1400" dirty="0" smtClean="0"/>
              <a:t>system or </a:t>
            </a:r>
            <a:r>
              <a:rPr lang="en-IN" sz="1400" dirty="0" smtClean="0"/>
              <a:t>database management system. Such unintended side-effects are called </a:t>
            </a:r>
            <a:r>
              <a:rPr lang="en-IN" sz="1400" dirty="0" smtClean="0"/>
              <a:t>regressions. Regression </a:t>
            </a:r>
            <a:r>
              <a:rPr lang="en-IN" sz="1400" dirty="0" smtClean="0"/>
              <a:t>testing involves running tests to detect such unintended side-effects</a:t>
            </a:r>
            <a:r>
              <a:rPr lang="en-IN" sz="1400" dirty="0" smtClean="0"/>
              <a:t>.</a:t>
            </a:r>
          </a:p>
          <a:p>
            <a:endParaRPr lang="en-IN" sz="1400" dirty="0" smtClean="0"/>
          </a:p>
          <a:p>
            <a:r>
              <a:rPr lang="en-IN" sz="1400" dirty="0" smtClean="0"/>
              <a:t>Confirmation testing and regression testing are performed at all test levels.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Maintenance testing</a:t>
            </a:r>
          </a:p>
        </p:txBody>
      </p:sp>
      <p:sp>
        <p:nvSpPr>
          <p:cNvPr id="5" name="TextBox 4"/>
          <p:cNvSpPr txBox="1"/>
          <p:nvPr/>
        </p:nvSpPr>
        <p:spPr>
          <a:xfrm>
            <a:off x="465829" y="793638"/>
            <a:ext cx="11248846" cy="5727932"/>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400" dirty="0" smtClean="0"/>
              <a:t>Once deployed to production environments, software and systems need to be maintained. Changes </a:t>
            </a:r>
            <a:r>
              <a:rPr lang="en-IN" sz="1400" dirty="0" smtClean="0"/>
              <a:t>of various </a:t>
            </a:r>
            <a:r>
              <a:rPr lang="en-IN" sz="1400" dirty="0" smtClean="0"/>
              <a:t>sorts are almost inevitable in delivered software and systems, either to fix defects discovered </a:t>
            </a:r>
            <a:r>
              <a:rPr lang="en-IN" sz="1400" dirty="0" smtClean="0"/>
              <a:t>in operational </a:t>
            </a:r>
            <a:r>
              <a:rPr lang="en-IN" sz="1400" dirty="0" smtClean="0"/>
              <a:t>use, to add new functionality, or to delete or alter already-delivered functionality. </a:t>
            </a:r>
            <a:r>
              <a:rPr lang="en-IN" sz="1400" dirty="0" smtClean="0"/>
              <a:t>Maintenance is </a:t>
            </a:r>
            <a:r>
              <a:rPr lang="en-IN" sz="1400" dirty="0" smtClean="0"/>
              <a:t>also needed to preserve or improve non-functional quality characteristics of the component or </a:t>
            </a:r>
            <a:r>
              <a:rPr lang="en-IN" sz="1400" dirty="0" smtClean="0"/>
              <a:t>system </a:t>
            </a:r>
            <a:r>
              <a:rPr lang="en-IN" sz="1400" dirty="0" smtClean="0"/>
              <a:t>over its lifetime, especially performance efficiency, compatibility, reliability, security, , and portability</a:t>
            </a:r>
            <a:r>
              <a:rPr lang="en-IN" sz="1400" dirty="0" smtClean="0"/>
              <a:t>.</a:t>
            </a:r>
          </a:p>
          <a:p>
            <a:endParaRPr lang="en-IN" sz="1400" dirty="0" smtClean="0"/>
          </a:p>
          <a:p>
            <a:r>
              <a:rPr lang="en-IN" sz="1400" dirty="0" smtClean="0"/>
              <a:t>When any changes are made as part of maintenance, maintenance testing should be performed, both </a:t>
            </a:r>
            <a:r>
              <a:rPr lang="en-IN" sz="1400" dirty="0" smtClean="0"/>
              <a:t>to evaluate </a:t>
            </a:r>
            <a:r>
              <a:rPr lang="en-IN" sz="1400" dirty="0" smtClean="0"/>
              <a:t>the success with which the changes were made and to check for possible side-effects (e.g</a:t>
            </a:r>
            <a:r>
              <a:rPr lang="en-IN" sz="1400" dirty="0" smtClean="0"/>
              <a:t>., regressions</a:t>
            </a:r>
            <a:r>
              <a:rPr lang="en-IN" sz="1400" dirty="0" smtClean="0"/>
              <a:t>) in parts of the system that remain unchanged (which is usually most of the system).</a:t>
            </a:r>
          </a:p>
          <a:p>
            <a:r>
              <a:rPr lang="en-IN" sz="1400" dirty="0" smtClean="0"/>
              <a:t>Maintenance can involve planned releases and unplanned releases (hot fixes</a:t>
            </a:r>
            <a:r>
              <a:rPr lang="en-IN" sz="1400" dirty="0" smtClean="0"/>
              <a:t>).</a:t>
            </a:r>
          </a:p>
          <a:p>
            <a:endParaRPr lang="en-IN" sz="1400" dirty="0" smtClean="0"/>
          </a:p>
          <a:p>
            <a:r>
              <a:rPr lang="en-IN" sz="1400" dirty="0" smtClean="0"/>
              <a:t>A maintenance release may require maintenance testing at multiple test levels, using various test </a:t>
            </a:r>
            <a:r>
              <a:rPr lang="en-IN" sz="1400" dirty="0" smtClean="0"/>
              <a:t>types, based </a:t>
            </a:r>
            <a:r>
              <a:rPr lang="en-IN" sz="1400" dirty="0" smtClean="0"/>
              <a:t>on its scope. The scope of maintenance testing depends on:</a:t>
            </a:r>
          </a:p>
          <a:p>
            <a:pPr>
              <a:buFont typeface="Arial" pitchFamily="34" charset="0"/>
              <a:buChar char="•"/>
            </a:pPr>
            <a:r>
              <a:rPr lang="en-IN" sz="1400" dirty="0" smtClean="0"/>
              <a:t> The </a:t>
            </a:r>
            <a:r>
              <a:rPr lang="en-IN" sz="1400" dirty="0" smtClean="0"/>
              <a:t>degree of risk of the change, for example, the degree to which the changed area of </a:t>
            </a:r>
            <a:r>
              <a:rPr lang="en-IN" sz="1400" dirty="0" smtClean="0"/>
              <a:t>software communicates </a:t>
            </a:r>
            <a:r>
              <a:rPr lang="en-IN" sz="1400" dirty="0" smtClean="0"/>
              <a:t>with other components or systems</a:t>
            </a:r>
          </a:p>
          <a:p>
            <a:pPr>
              <a:buFont typeface="Arial" pitchFamily="34" charset="0"/>
              <a:buChar char="•"/>
            </a:pPr>
            <a:r>
              <a:rPr lang="en-IN" sz="1400" dirty="0" smtClean="0"/>
              <a:t> </a:t>
            </a:r>
            <a:r>
              <a:rPr lang="en-IN" sz="1400" dirty="0" smtClean="0"/>
              <a:t>The size of the existing system</a:t>
            </a:r>
          </a:p>
          <a:p>
            <a:pPr>
              <a:buFont typeface="Arial" pitchFamily="34" charset="0"/>
              <a:buChar char="•"/>
            </a:pPr>
            <a:r>
              <a:rPr lang="en-IN" sz="1400" dirty="0" smtClean="0"/>
              <a:t> </a:t>
            </a:r>
            <a:r>
              <a:rPr lang="en-IN" sz="1400" dirty="0" smtClean="0"/>
              <a:t>The size of the </a:t>
            </a:r>
            <a:r>
              <a:rPr lang="en-IN" sz="1400" dirty="0" smtClean="0"/>
              <a:t>change</a:t>
            </a:r>
          </a:p>
          <a:p>
            <a:pPr>
              <a:buFont typeface="Arial" pitchFamily="34" charset="0"/>
              <a:buChar char="•"/>
            </a:pPr>
            <a:endParaRPr lang="en-IN" sz="1400" b="1" dirty="0" smtClean="0"/>
          </a:p>
          <a:p>
            <a:r>
              <a:rPr lang="en-US" sz="1400" b="1" dirty="0" smtClean="0"/>
              <a:t>Triggers for Maintenance</a:t>
            </a:r>
          </a:p>
          <a:p>
            <a:r>
              <a:rPr lang="en-IN" sz="1400" dirty="0" smtClean="0"/>
              <a:t>There are several reasons why software maintenance, and thus maintenance testing, takes place, </a:t>
            </a:r>
            <a:r>
              <a:rPr lang="en-IN" sz="1400" dirty="0" smtClean="0"/>
              <a:t>both for </a:t>
            </a:r>
            <a:r>
              <a:rPr lang="en-IN" sz="1400" dirty="0" smtClean="0"/>
              <a:t>planned and unplanned </a:t>
            </a:r>
            <a:r>
              <a:rPr lang="en-IN" sz="1400" dirty="0" smtClean="0"/>
              <a:t>changes. We </a:t>
            </a:r>
            <a:r>
              <a:rPr lang="en-IN" sz="1400" dirty="0" smtClean="0"/>
              <a:t>can classify the triggers for maintenance as follows:</a:t>
            </a:r>
          </a:p>
          <a:p>
            <a:pPr>
              <a:buFont typeface="Arial" pitchFamily="34" charset="0"/>
              <a:buChar char="•"/>
            </a:pPr>
            <a:r>
              <a:rPr lang="en-IN" sz="1400" dirty="0" smtClean="0"/>
              <a:t> </a:t>
            </a:r>
            <a:r>
              <a:rPr lang="en-IN" sz="1400" dirty="0" smtClean="0"/>
              <a:t>Modification, such as planned enhancements (e.g., release-based), corrective and </a:t>
            </a:r>
            <a:r>
              <a:rPr lang="en-IN" sz="1400" dirty="0" smtClean="0"/>
              <a:t>emergency changes</a:t>
            </a:r>
            <a:r>
              <a:rPr lang="en-IN" sz="1400" dirty="0" smtClean="0"/>
              <a:t>, changes of the operational environment (such as planned operating system </a:t>
            </a:r>
            <a:r>
              <a:rPr lang="en-IN" sz="1400" dirty="0" smtClean="0"/>
              <a:t>or database </a:t>
            </a:r>
            <a:r>
              <a:rPr lang="en-IN" sz="1400" dirty="0" smtClean="0"/>
              <a:t>upgrades), upgrades of COTS software, and patches for defects and vulnerabilities</a:t>
            </a:r>
          </a:p>
          <a:p>
            <a:pPr>
              <a:buFont typeface="Arial" pitchFamily="34" charset="0"/>
              <a:buChar char="•"/>
            </a:pPr>
            <a:r>
              <a:rPr lang="en-IN" sz="1400" dirty="0" smtClean="0"/>
              <a:t> </a:t>
            </a:r>
            <a:r>
              <a:rPr lang="en-IN" sz="1400" dirty="0" smtClean="0"/>
              <a:t>Migration, such as from one platform to another, which can require operational tests of the </a:t>
            </a:r>
            <a:r>
              <a:rPr lang="en-IN" sz="1400" dirty="0" smtClean="0"/>
              <a:t>new environment </a:t>
            </a:r>
            <a:r>
              <a:rPr lang="en-IN" sz="1400" dirty="0" smtClean="0"/>
              <a:t>as well as of the changed software, or tests of data conversion when data </a:t>
            </a:r>
            <a:r>
              <a:rPr lang="en-IN" sz="1400" dirty="0" smtClean="0"/>
              <a:t>from another </a:t>
            </a:r>
            <a:r>
              <a:rPr lang="en-IN" sz="1400" dirty="0" smtClean="0"/>
              <a:t>application will be migrated into the system being maintained</a:t>
            </a:r>
          </a:p>
          <a:p>
            <a:pPr lvl="1">
              <a:buFont typeface="Wingdings" pitchFamily="2" charset="2"/>
              <a:buChar char="ü"/>
            </a:pPr>
            <a:r>
              <a:rPr lang="en-IN" sz="1400" dirty="0" smtClean="0"/>
              <a:t> </a:t>
            </a:r>
            <a:r>
              <a:rPr lang="en-IN" sz="1400" dirty="0" smtClean="0"/>
              <a:t>Retirement, such as when an application reaches the end of its life. When an </a:t>
            </a:r>
            <a:r>
              <a:rPr lang="en-IN" sz="1400" dirty="0" smtClean="0"/>
              <a:t>application or </a:t>
            </a:r>
            <a:r>
              <a:rPr lang="en-IN" sz="1400" dirty="0" smtClean="0"/>
              <a:t>system is retired, this can require testing of data migration or archiving if long </a:t>
            </a:r>
            <a:r>
              <a:rPr lang="en-IN" sz="1400" dirty="0" smtClean="0"/>
              <a:t>data-retention </a:t>
            </a:r>
            <a:r>
              <a:rPr lang="en-US" sz="1400" dirty="0" smtClean="0"/>
              <a:t>periods </a:t>
            </a:r>
            <a:r>
              <a:rPr lang="en-US" sz="1400" dirty="0" smtClean="0"/>
              <a:t>are required.</a:t>
            </a:r>
          </a:p>
          <a:p>
            <a:pPr lvl="1">
              <a:buFont typeface="Wingdings" pitchFamily="2" charset="2"/>
              <a:buChar char="ü"/>
            </a:pPr>
            <a:r>
              <a:rPr lang="en-IN" sz="1400" dirty="0" smtClean="0"/>
              <a:t> </a:t>
            </a:r>
            <a:r>
              <a:rPr lang="en-IN" sz="1400" dirty="0" smtClean="0"/>
              <a:t>Testing restore/retrieve procedures after archiving for long retention periods may also </a:t>
            </a:r>
            <a:r>
              <a:rPr lang="en-IN" sz="1400" dirty="0" smtClean="0"/>
              <a:t>be </a:t>
            </a:r>
            <a:r>
              <a:rPr lang="en-US" sz="1400" dirty="0" smtClean="0"/>
              <a:t>needed</a:t>
            </a:r>
            <a:r>
              <a:rPr lang="en-US" sz="1400" dirty="0" smtClean="0"/>
              <a:t>.</a:t>
            </a:r>
          </a:p>
          <a:p>
            <a:pPr lvl="1">
              <a:buFont typeface="Wingdings" pitchFamily="2" charset="2"/>
              <a:buChar char="ü"/>
            </a:pPr>
            <a:r>
              <a:rPr lang="en-IN" sz="1400" dirty="0" smtClean="0"/>
              <a:t> Regression </a:t>
            </a:r>
            <a:r>
              <a:rPr lang="en-IN" sz="1400" dirty="0" smtClean="0"/>
              <a:t>testing may be needed to ensure that any functionality that remains in </a:t>
            </a:r>
            <a:r>
              <a:rPr lang="en-IN" sz="1400" dirty="0" smtClean="0"/>
              <a:t>service </a:t>
            </a:r>
            <a:r>
              <a:rPr lang="en-US" sz="1400" dirty="0" smtClean="0"/>
              <a:t>still </a:t>
            </a:r>
            <a:r>
              <a:rPr lang="en-US" sz="1400" dirty="0" smtClean="0"/>
              <a:t>works.</a:t>
            </a: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Maintenance </a:t>
            </a:r>
            <a:r>
              <a:rPr lang="en-IN" sz="2400" i="1" dirty="0" smtClean="0">
                <a:solidFill>
                  <a:srgbClr val="000000"/>
                </a:solidFill>
                <a:cs typeface="Arial" pitchFamily="34" charset="0"/>
              </a:rPr>
              <a:t>testing (contd.)</a:t>
            </a:r>
            <a:endParaRPr lang="en-IN" sz="2400" i="1" dirty="0" smtClean="0">
              <a:solidFill>
                <a:srgbClr val="000000"/>
              </a:solidFill>
              <a:cs typeface="Arial" pitchFamily="34" charset="0"/>
            </a:endParaRPr>
          </a:p>
        </p:txBody>
      </p:sp>
      <p:sp>
        <p:nvSpPr>
          <p:cNvPr id="5" name="TextBox 4"/>
          <p:cNvSpPr txBox="1"/>
          <p:nvPr/>
        </p:nvSpPr>
        <p:spPr>
          <a:xfrm>
            <a:off x="465829" y="793638"/>
            <a:ext cx="11248846" cy="396262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smtClean="0"/>
              <a:t>Impact Analysis for Maintenance</a:t>
            </a:r>
          </a:p>
          <a:p>
            <a:r>
              <a:rPr lang="en-IN" sz="1400" dirty="0" smtClean="0"/>
              <a:t>Impact analysis evaluates the changes that were made for a maintenance release to identify the </a:t>
            </a:r>
            <a:r>
              <a:rPr lang="en-IN" sz="1400" dirty="0" smtClean="0"/>
              <a:t>intended consequences </a:t>
            </a:r>
            <a:r>
              <a:rPr lang="en-IN" sz="1400" dirty="0" smtClean="0"/>
              <a:t>as well as expected and possible side effects of a change, and to identify the areas in </a:t>
            </a:r>
            <a:r>
              <a:rPr lang="en-IN" sz="1400" dirty="0" smtClean="0"/>
              <a:t>the system </a:t>
            </a:r>
            <a:r>
              <a:rPr lang="en-IN" sz="1400" dirty="0" smtClean="0"/>
              <a:t>that will be affected by the change. Impact analysis can also help to identify the impact of </a:t>
            </a:r>
            <a:r>
              <a:rPr lang="en-IN" sz="1400" dirty="0" smtClean="0"/>
              <a:t>a change </a:t>
            </a:r>
            <a:r>
              <a:rPr lang="en-IN" sz="1400" dirty="0" smtClean="0"/>
              <a:t>on existing tests. The side effects and affected areas in the system need to be tested </a:t>
            </a:r>
            <a:r>
              <a:rPr lang="en-IN" sz="1400" dirty="0" smtClean="0"/>
              <a:t>for regressions</a:t>
            </a:r>
            <a:r>
              <a:rPr lang="en-IN" sz="1400" dirty="0" smtClean="0"/>
              <a:t>, possibly after updating any existing tests affected by the </a:t>
            </a:r>
            <a:r>
              <a:rPr lang="en-IN" sz="1400" dirty="0" smtClean="0"/>
              <a:t>change. Impact </a:t>
            </a:r>
            <a:r>
              <a:rPr lang="en-IN" sz="1400" dirty="0" smtClean="0"/>
              <a:t>analysis may be done before a change is made, to help decide if the change should be </a:t>
            </a:r>
            <a:r>
              <a:rPr lang="en-IN" sz="1400" dirty="0" smtClean="0"/>
              <a:t>made, based </a:t>
            </a:r>
            <a:r>
              <a:rPr lang="en-IN" sz="1400" dirty="0" smtClean="0"/>
              <a:t>on the potential consequences in other areas of the system</a:t>
            </a:r>
            <a:r>
              <a:rPr lang="en-IN" sz="1400" dirty="0" smtClean="0"/>
              <a:t>.</a:t>
            </a:r>
          </a:p>
          <a:p>
            <a:endParaRPr lang="en-IN" sz="1400" b="1" dirty="0" smtClean="0"/>
          </a:p>
          <a:p>
            <a:r>
              <a:rPr lang="en-IN" sz="1400" dirty="0" smtClean="0"/>
              <a:t>Impact analysis can be difficult if:</a:t>
            </a:r>
          </a:p>
          <a:p>
            <a:pPr>
              <a:buFont typeface="Arial" pitchFamily="34" charset="0"/>
              <a:buChar char="•"/>
            </a:pPr>
            <a:r>
              <a:rPr lang="en-IN" sz="1400" dirty="0" smtClean="0"/>
              <a:t> </a:t>
            </a:r>
            <a:r>
              <a:rPr lang="en-IN" sz="1400" dirty="0" smtClean="0"/>
              <a:t>Specifications (e.g., business requirements, user stories, architecture) are out of date or missing</a:t>
            </a:r>
          </a:p>
          <a:p>
            <a:pPr>
              <a:buFont typeface="Arial" pitchFamily="34" charset="0"/>
              <a:buChar char="•"/>
            </a:pPr>
            <a:r>
              <a:rPr lang="en-IN" sz="1400" dirty="0" smtClean="0"/>
              <a:t> </a:t>
            </a:r>
            <a:r>
              <a:rPr lang="en-IN" sz="1400" dirty="0" smtClean="0"/>
              <a:t>Test cases are not documented or are out of </a:t>
            </a:r>
            <a:r>
              <a:rPr lang="en-IN" sz="1400" dirty="0" smtClean="0"/>
              <a:t>date</a:t>
            </a:r>
          </a:p>
          <a:p>
            <a:pPr>
              <a:buFont typeface="Arial" pitchFamily="34" charset="0"/>
              <a:buChar char="•"/>
            </a:pPr>
            <a:r>
              <a:rPr lang="en-IN" sz="1400" dirty="0" smtClean="0"/>
              <a:t> </a:t>
            </a:r>
            <a:r>
              <a:rPr lang="en-IN" sz="1400" dirty="0" smtClean="0"/>
              <a:t>Bi-directional traceability between tests and the test basis has not been maintained</a:t>
            </a:r>
          </a:p>
          <a:p>
            <a:pPr>
              <a:buFont typeface="Arial" pitchFamily="34" charset="0"/>
              <a:buChar char="•"/>
            </a:pPr>
            <a:r>
              <a:rPr lang="en-IN" sz="1400" dirty="0" smtClean="0"/>
              <a:t> </a:t>
            </a:r>
            <a:r>
              <a:rPr lang="en-IN" sz="1400" dirty="0" smtClean="0"/>
              <a:t>Tool support is weak or non-existent</a:t>
            </a:r>
          </a:p>
          <a:p>
            <a:pPr>
              <a:buFont typeface="Arial" pitchFamily="34" charset="0"/>
              <a:buChar char="•"/>
            </a:pPr>
            <a:r>
              <a:rPr lang="en-IN" sz="1400" dirty="0" smtClean="0"/>
              <a:t> </a:t>
            </a:r>
            <a:r>
              <a:rPr lang="en-IN" sz="1400" dirty="0" smtClean="0"/>
              <a:t>The people involved do not have domain and/or system </a:t>
            </a:r>
            <a:r>
              <a:rPr lang="en-IN" sz="1400" dirty="0" smtClean="0"/>
              <a:t>knowledge</a:t>
            </a:r>
            <a:endParaRPr lang="en-IN" sz="1400" dirty="0" smtClean="0"/>
          </a:p>
          <a:p>
            <a:pPr>
              <a:buFont typeface="Arial" pitchFamily="34" charset="0"/>
              <a:buChar char="•"/>
            </a:pPr>
            <a:r>
              <a:rPr lang="en-IN" sz="1400" dirty="0" smtClean="0"/>
              <a:t> </a:t>
            </a:r>
            <a:r>
              <a:rPr lang="en-IN" sz="1400" dirty="0" smtClean="0"/>
              <a:t>Insufficient attention has been paid to the software's maintainability during </a:t>
            </a:r>
            <a:r>
              <a:rPr lang="en-IN" sz="1400" dirty="0" smtClean="0"/>
              <a:t>development</a:t>
            </a:r>
          </a:p>
          <a:p>
            <a:pPr>
              <a:buFont typeface="Arial" pitchFamily="34" charset="0"/>
              <a:buChar char="•"/>
            </a:pPr>
            <a:endParaRPr lang="en-IN" sz="1400" b="1" dirty="0" smtClean="0"/>
          </a:p>
          <a:p>
            <a:pPr>
              <a:buFont typeface="Arial" pitchFamily="34" charset="0"/>
              <a:buChar char="•"/>
            </a:pPr>
            <a:endParaRPr lang="en-IN" sz="1400" b="1" dirty="0" smtClean="0"/>
          </a:p>
          <a:p>
            <a:pPr>
              <a:buFont typeface="Arial" pitchFamily="34" charset="0"/>
              <a:buChar char="•"/>
            </a:pPr>
            <a:endParaRPr lang="en-IN" sz="1400" b="1" dirty="0" smtClean="0"/>
          </a:p>
          <a:p>
            <a:pPr>
              <a:buFont typeface="Arial" pitchFamily="34" charset="0"/>
              <a:buChar char="•"/>
            </a:pPr>
            <a:endParaRPr lang="en-IN" sz="1350" b="1" dirty="0" smtClean="0"/>
          </a:p>
        </p:txBody>
      </p:sp>
    </p:spTree>
    <p:extLst>
      <p:ext uri="{BB962C8B-B14F-4D97-AF65-F5344CB8AC3E}">
        <p14:creationId xmlns="" xmlns:p14="http://schemas.microsoft.com/office/powerpoint/2010/main" val="1016078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909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 -  Static &amp; Dynamic Testing</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 - Validation</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 – Objectives of Testing</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 – Different Objectives in Testing Stages</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What is testing? – Difference between testing and debugging</a:t>
            </a:r>
          </a:p>
        </p:txBody>
      </p:sp>
      <p:graphicFrame>
        <p:nvGraphicFramePr>
          <p:cNvPr id="13" name="Diagram 12"/>
          <p:cNvGraphicFramePr/>
          <p:nvPr/>
        </p:nvGraphicFramePr>
        <p:xfrm>
          <a:off x="540689" y="1083019"/>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r>
              <a:rPr lang="en-IN" sz="2400" dirty="0" smtClean="0"/>
              <a:t>Why is testing necessary?</a:t>
            </a:r>
          </a:p>
        </p:txBody>
      </p:sp>
      <p:graphicFrame>
        <p:nvGraphicFramePr>
          <p:cNvPr id="5" name="Diagram 4"/>
          <p:cNvGraphicFramePr/>
          <p:nvPr/>
        </p:nvGraphicFramePr>
        <p:xfrm>
          <a:off x="508958" y="1009290"/>
          <a:ext cx="11231593" cy="4684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1618</TotalTime>
  <Words>8283</Words>
  <Application>Microsoft Office PowerPoint</Application>
  <PresentationFormat>Custom</PresentationFormat>
  <Paragraphs>501</Paragraphs>
  <Slides>38</Slides>
  <Notes>0</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1_Office Theme</vt:lpstr>
      <vt:lpstr>11_L&amp;T Theme 2</vt:lpstr>
      <vt:lpstr>10_L&amp;T Theme 2</vt:lpstr>
      <vt:lpstr>Manual Testing / TDLC: Fundamentals Of Testing</vt:lpstr>
      <vt:lpstr>Contents</vt:lpstr>
      <vt:lpstr>What is testing?</vt:lpstr>
      <vt:lpstr>What is testing? -  Static &amp; Dynamic Testing</vt:lpstr>
      <vt:lpstr>What is testing? - Validation</vt:lpstr>
      <vt:lpstr>What is testing? – Objectives of Testing</vt:lpstr>
      <vt:lpstr>What is testing? – Different Objectives in Testing Stages</vt:lpstr>
      <vt:lpstr>What is testing? – Difference between testing and debugging</vt:lpstr>
      <vt:lpstr>Why is testing necessary?</vt:lpstr>
      <vt:lpstr>Why is testing necessary? - Testing’s Contributions to Success</vt:lpstr>
      <vt:lpstr>Why is testing necessary? - Quality Assurance and Testing</vt:lpstr>
      <vt:lpstr>Why is testing necessary? - Errors, Defects, and Failures</vt:lpstr>
      <vt:lpstr>Why is testing necessary? - Defects, Root Causes and Effects</vt:lpstr>
      <vt:lpstr>Testing principles </vt:lpstr>
      <vt:lpstr>Fundamental Test Process</vt:lpstr>
      <vt:lpstr>Fundamental Test Process - Test Activities and Tasks</vt:lpstr>
      <vt:lpstr>Fundamental Test Process - Test Activities and Tasks (continued)</vt:lpstr>
      <vt:lpstr>Fundamental Test Process - Test Activities and Tasks (continued)</vt:lpstr>
      <vt:lpstr>The Psychology of Testing</vt:lpstr>
      <vt:lpstr>The Psychology of Testing (continued)</vt:lpstr>
      <vt:lpstr>Software development models</vt:lpstr>
      <vt:lpstr>Software development models – Waterfall, V model, Agile &amp; DevOps</vt:lpstr>
      <vt:lpstr>Software development models – Waterfall, V model, Agile &amp; DevOps (contd.)</vt:lpstr>
      <vt:lpstr>Test levels</vt:lpstr>
      <vt:lpstr>Test levels -  Component Testing</vt:lpstr>
      <vt:lpstr>Test levels -  Component Testing (contd.)</vt:lpstr>
      <vt:lpstr>Test levels -  Integration Testing</vt:lpstr>
      <vt:lpstr>Test levels - Integration Testing (contd.)</vt:lpstr>
      <vt:lpstr>Test levels -  System Testing</vt:lpstr>
      <vt:lpstr>Test levels – System Testing (contd.)</vt:lpstr>
      <vt:lpstr>Test levels -  Acceptance Testing</vt:lpstr>
      <vt:lpstr>Test levels – Acceptance Testing (contd.)</vt:lpstr>
      <vt:lpstr>Test Types</vt:lpstr>
      <vt:lpstr>Test Types (contd.)</vt:lpstr>
      <vt:lpstr>Test Types (contd.)</vt:lpstr>
      <vt:lpstr>Maintenance testing</vt:lpstr>
      <vt:lpstr>Maintenance testing (contd.)</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Pulkit Saini</cp:lastModifiedBy>
  <cp:revision>182</cp:revision>
  <dcterms:created xsi:type="dcterms:W3CDTF">2020-05-18T14:09:54Z</dcterms:created>
  <dcterms:modified xsi:type="dcterms:W3CDTF">2020-06-14T13:23:45Z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