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45"/>
  </p:notesMasterIdLst>
  <p:sldIdLst>
    <p:sldId id="265" r:id="rId7"/>
    <p:sldId id="271" r:id="rId8"/>
    <p:sldId id="257" r:id="rId9"/>
    <p:sldId id="745" r:id="rId10"/>
    <p:sldId id="746" r:id="rId11"/>
    <p:sldId id="747" r:id="rId12"/>
    <p:sldId id="748" r:id="rId13"/>
    <p:sldId id="749" r:id="rId14"/>
    <p:sldId id="750" r:id="rId15"/>
    <p:sldId id="751" r:id="rId16"/>
    <p:sldId id="752" r:id="rId17"/>
    <p:sldId id="753" r:id="rId18"/>
    <p:sldId id="754" r:id="rId19"/>
    <p:sldId id="755" r:id="rId20"/>
    <p:sldId id="756" r:id="rId21"/>
    <p:sldId id="757" r:id="rId22"/>
    <p:sldId id="758" r:id="rId23"/>
    <p:sldId id="759" r:id="rId24"/>
    <p:sldId id="760" r:id="rId25"/>
    <p:sldId id="761" r:id="rId26"/>
    <p:sldId id="762" r:id="rId27"/>
    <p:sldId id="763" r:id="rId28"/>
    <p:sldId id="764" r:id="rId29"/>
    <p:sldId id="765" r:id="rId30"/>
    <p:sldId id="767" r:id="rId31"/>
    <p:sldId id="766" r:id="rId32"/>
    <p:sldId id="768" r:id="rId33"/>
    <p:sldId id="769" r:id="rId34"/>
    <p:sldId id="770" r:id="rId35"/>
    <p:sldId id="771" r:id="rId36"/>
    <p:sldId id="772" r:id="rId37"/>
    <p:sldId id="773" r:id="rId38"/>
    <p:sldId id="774" r:id="rId39"/>
    <p:sldId id="775" r:id="rId40"/>
    <p:sldId id="776" r:id="rId41"/>
    <p:sldId id="777" r:id="rId42"/>
    <p:sldId id="778"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19-06-2020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p14="http://schemas.microsoft.com/office/powerpoint/2010/main" xmlns=""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AEC426A-6B5F-4300-BFCB-3E7579C10550}"/>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EFCB83-EADF-4DCB-9B01-65825DA47979}"/>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2B6D06-B7D7-4553-8B0E-F083E1C989E4}"/>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a16="http://schemas.microsoft.com/office/drawing/2014/main" xmlns=""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p14="http://schemas.microsoft.com/office/powerpoint/2010/main" xmlns="" val="9478598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87344011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89132863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221153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30242607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D372C9-4231-4BFC-9F73-1250A158D754}"/>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39451385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3766959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92282902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07955533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262070549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256108514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39130307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41789994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65892087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8170260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07DD4DF-6BCA-4FF0-892C-1BCA4A0C96E7}"/>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456713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13234447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19-06-2020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7A4B16D-4F51-4C80-87F3-7C6CF2372646}"/>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6" name="Footer Placeholder 5">
            <a:extLst>
              <a:ext uri="{FF2B5EF4-FFF2-40B4-BE49-F238E27FC236}">
                <a16:creationId xmlns:a16="http://schemas.microsoft.com/office/drawing/2014/main" xmlns=""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4216039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252872382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21701058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9222408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56542751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41874034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193799134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156611010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277539-CBD3-47E0-B6CF-6FC670ED9958}"/>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8" name="Footer Placeholder 7">
            <a:extLst>
              <a:ext uri="{FF2B5EF4-FFF2-40B4-BE49-F238E27FC236}">
                <a16:creationId xmlns:a16="http://schemas.microsoft.com/office/drawing/2014/main" xmlns=""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13927360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389666325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92509712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1344134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27822555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4031625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61749300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xmlns="">
                  <a14:imgLayer r:embed="rId4">
                    <a14:imgEffect>
                      <a14:colorTemperature colorTemp="4700"/>
                    </a14:imgEffect>
                  </a14:imgLayer>
                </a14:imgProps>
              </a:ext>
              <a:ext uri="{28A0092B-C50C-407E-A947-70E740481C1C}">
                <a14:useLocalDpi xmlns:a14="http://schemas.microsoft.com/office/drawing/2010/main" xmlns=""/>
              </a:ext>
            </a:extLst>
          </a:blip>
          <a:srcRect/>
          <a:stretch/>
        </p:blipFill>
        <p:spPr>
          <a:xfrm>
            <a:off x="6257" y="3827883"/>
            <a:ext cx="3206611" cy="767308"/>
          </a:xfrm>
          <a:prstGeom prst="rect">
            <a:avLst/>
          </a:prstGeom>
        </p:spPr>
      </p:pic>
    </p:spTree>
    <p:extLst>
      <p:ext uri="{BB962C8B-B14F-4D97-AF65-F5344CB8AC3E}">
        <p14:creationId xmlns:p14="http://schemas.microsoft.com/office/powerpoint/2010/main" xmlns=""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181174273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56E3EA2-C2DA-4949-AB7C-31032AB4977C}"/>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4" name="Footer Placeholder 3">
            <a:extLst>
              <a:ext uri="{FF2B5EF4-FFF2-40B4-BE49-F238E27FC236}">
                <a16:creationId xmlns:a16="http://schemas.microsoft.com/office/drawing/2014/main" xmlns=""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19-06-2020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65E3BB-7BCB-43DA-822F-D7D8FDE63B62}"/>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3" name="Footer Placeholder 2">
            <a:extLst>
              <a:ext uri="{FF2B5EF4-FFF2-40B4-BE49-F238E27FC236}">
                <a16:creationId xmlns:a16="http://schemas.microsoft.com/office/drawing/2014/main" xmlns=""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E2142BE-738C-4837-9265-21EBCD12E1E3}"/>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6" name="Footer Placeholder 5">
            <a:extLst>
              <a:ext uri="{FF2B5EF4-FFF2-40B4-BE49-F238E27FC236}">
                <a16:creationId xmlns:a16="http://schemas.microsoft.com/office/drawing/2014/main" xmlns=""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8BAAB1-E829-4F9E-8D24-A3F781FAF241}"/>
              </a:ext>
            </a:extLst>
          </p:cNvPr>
          <p:cNvSpPr>
            <a:spLocks noGrp="1"/>
          </p:cNvSpPr>
          <p:nvPr>
            <p:ph type="dt" sz="half" idx="10"/>
          </p:nvPr>
        </p:nvSpPr>
        <p:spPr/>
        <p:txBody>
          <a:bodyPr/>
          <a:lstStyle/>
          <a:p>
            <a:fld id="{4952E912-484D-42E6-970B-72B17F688DF4}" type="datetimeFigureOut">
              <a:rPr lang="en-US" smtClean="0"/>
              <a:pPr/>
              <a:t>6/19/2020</a:t>
            </a:fld>
            <a:endParaRPr lang="en-US"/>
          </a:p>
        </p:txBody>
      </p:sp>
      <p:sp>
        <p:nvSpPr>
          <p:cNvPr id="6" name="Footer Placeholder 5">
            <a:extLst>
              <a:ext uri="{FF2B5EF4-FFF2-40B4-BE49-F238E27FC236}">
                <a16:creationId xmlns:a16="http://schemas.microsoft.com/office/drawing/2014/main" xmlns=""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6/19/2020</a:t>
            </a:fld>
            <a:endParaRPr lang="en-US"/>
          </a:p>
        </p:txBody>
      </p:sp>
      <p:sp>
        <p:nvSpPr>
          <p:cNvPr id="5" name="Footer Placeholder 4">
            <a:extLst>
              <a:ext uri="{FF2B5EF4-FFF2-40B4-BE49-F238E27FC236}">
                <a16:creationId xmlns:a16="http://schemas.microsoft.com/office/drawing/2014/main" xmlns=""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a16="http://schemas.microsoft.com/office/drawing/2014/main" xmlns=""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smtClean="0"/>
              <a:t>Manual Testing / TDLC</a:t>
            </a:r>
            <a:endParaRPr lang="en-IN" sz="3200" i="1" dirty="0"/>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a16="http://schemas.microsoft.com/office/drawing/2014/main" xmlns=""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p14="http://schemas.microsoft.com/office/powerpoint/2010/main" xmlns=""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5509200"/>
          </a:xfrm>
          <a:prstGeom prst="rect">
            <a:avLst/>
          </a:prstGeom>
          <a:blipFill>
            <a:blip r:embed="rId2"/>
            <a:tile tx="0" ty="0" sx="100000" sy="100000" flip="none" algn="tl"/>
          </a:blipFill>
        </p:spPr>
        <p:txBody>
          <a:bodyPr wrap="square" rtlCol="0">
            <a:spAutoFit/>
          </a:bodyPr>
          <a:lstStyle/>
          <a:p>
            <a:r>
              <a:rPr lang="en-US" sz="1600" b="1" u="sng" dirty="0" smtClean="0"/>
              <a:t>Review Types</a:t>
            </a:r>
          </a:p>
          <a:p>
            <a:r>
              <a:rPr lang="en-IN" sz="1600" dirty="0" smtClean="0"/>
              <a:t>Although reviews can be used for various purposes, one of the main objectives is to uncover defects. All review types can aid in defect detection, and the selected review type should be based on the needs of the project, available resources, product type and risks, business domain, and company culture, among </a:t>
            </a:r>
            <a:r>
              <a:rPr lang="en-US" sz="1600" dirty="0" smtClean="0"/>
              <a:t>other selection criteria.</a:t>
            </a:r>
          </a:p>
          <a:p>
            <a:endParaRPr lang="en-IN" sz="1600" dirty="0" smtClean="0"/>
          </a:p>
          <a:p>
            <a:r>
              <a:rPr lang="en-IN" sz="1600" dirty="0" smtClean="0"/>
              <a:t>A single work product may be the subject of more than one type of review. If more than one type of review is used, the order may vary. For example, an informal review may be carried out before a technical review, to ensure the work product is ready for a technical review.</a:t>
            </a:r>
          </a:p>
          <a:p>
            <a:endParaRPr lang="en-IN" sz="1600" dirty="0" smtClean="0"/>
          </a:p>
          <a:p>
            <a:r>
              <a:rPr lang="en-IN" sz="1600" dirty="0" smtClean="0"/>
              <a:t>The types of reviews described below can be done as peer reviews, i.e., done by colleagues qualified to </a:t>
            </a:r>
            <a:r>
              <a:rPr lang="en-US" sz="1600" dirty="0" smtClean="0"/>
              <a:t>do the same work. </a:t>
            </a:r>
            <a:r>
              <a:rPr lang="en-IN" sz="1600" dirty="0" smtClean="0"/>
              <a:t>The types of defects found in a review vary, depending especially on the work product being reviewed. Reviews can be classified according to various attributes. The following lists the four most common types of reviews and their associated attributes:.</a:t>
            </a:r>
          </a:p>
          <a:p>
            <a:r>
              <a:rPr lang="en-IN" sz="1600" b="1" dirty="0" smtClean="0"/>
              <a:t>Informal review (e.g., buddy check, pairing, pair review)</a:t>
            </a:r>
          </a:p>
          <a:p>
            <a:pPr>
              <a:buFont typeface="Arial" pitchFamily="34" charset="0"/>
              <a:buChar char="•"/>
            </a:pPr>
            <a:r>
              <a:rPr lang="en-IN" sz="1600" dirty="0" smtClean="0"/>
              <a:t> Main purpose: detecting potential defects</a:t>
            </a:r>
          </a:p>
          <a:p>
            <a:pPr>
              <a:buFont typeface="Arial" pitchFamily="34" charset="0"/>
              <a:buChar char="•"/>
            </a:pPr>
            <a:r>
              <a:rPr lang="en-IN" sz="1600" dirty="0" smtClean="0"/>
              <a:t> Possible additional purposes: generating new ideas or solutions, quickly solving minor problems</a:t>
            </a:r>
          </a:p>
          <a:p>
            <a:pPr>
              <a:buFont typeface="Arial" pitchFamily="34" charset="0"/>
              <a:buChar char="•"/>
            </a:pPr>
            <a:r>
              <a:rPr lang="en-IN" sz="1600" dirty="0" smtClean="0"/>
              <a:t> Not based on a formal (documented) process</a:t>
            </a:r>
          </a:p>
          <a:p>
            <a:pPr>
              <a:buFont typeface="Arial" pitchFamily="34" charset="0"/>
              <a:buChar char="•"/>
            </a:pPr>
            <a:r>
              <a:rPr lang="en-IN" sz="1600" dirty="0" smtClean="0"/>
              <a:t> May not involve a review meeting</a:t>
            </a:r>
          </a:p>
          <a:p>
            <a:pPr>
              <a:buFont typeface="Arial" pitchFamily="34" charset="0"/>
              <a:buChar char="•"/>
            </a:pPr>
            <a:r>
              <a:rPr lang="en-IN" sz="1600" dirty="0" smtClean="0"/>
              <a:t> May be performed by a colleague of the author (buddy check) or by more people</a:t>
            </a:r>
          </a:p>
          <a:p>
            <a:pPr>
              <a:buFont typeface="Arial" pitchFamily="34" charset="0"/>
              <a:buChar char="•"/>
            </a:pPr>
            <a:r>
              <a:rPr lang="en-US" sz="1600" dirty="0" smtClean="0"/>
              <a:t> Results may be documented</a:t>
            </a:r>
          </a:p>
          <a:p>
            <a:pPr>
              <a:buFont typeface="Arial" pitchFamily="34" charset="0"/>
              <a:buChar char="•"/>
            </a:pPr>
            <a:r>
              <a:rPr lang="en-IN" sz="1600" dirty="0" smtClean="0"/>
              <a:t> Varies in usefulness depending on the reviewers</a:t>
            </a:r>
          </a:p>
          <a:p>
            <a:pPr>
              <a:buFont typeface="Arial" pitchFamily="34" charset="0"/>
              <a:buChar char="•"/>
            </a:pPr>
            <a:r>
              <a:rPr lang="en-IN" sz="1600" dirty="0" smtClean="0"/>
              <a:t> Use of checklists is optional</a:t>
            </a:r>
          </a:p>
          <a:p>
            <a:pPr>
              <a:buFont typeface="Arial" pitchFamily="34" charset="0"/>
              <a:buChar char="•"/>
            </a:pPr>
            <a:r>
              <a:rPr lang="en-IN" sz="1600" dirty="0" smtClean="0"/>
              <a:t> Very commonly used in Agile development</a:t>
            </a:r>
          </a:p>
        </p:txBody>
      </p:sp>
    </p:spTree>
    <p:extLst>
      <p:ext uri="{BB962C8B-B14F-4D97-AF65-F5344CB8AC3E}">
        <p14:creationId xmlns:p14="http://schemas.microsoft.com/office/powerpoint/2010/main" xmlns=""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5509200"/>
          </a:xfrm>
          <a:prstGeom prst="rect">
            <a:avLst/>
          </a:prstGeom>
          <a:blipFill>
            <a:blip r:embed="rId2"/>
            <a:tile tx="0" ty="0" sx="100000" sy="100000" flip="none" algn="tl"/>
          </a:blipFill>
        </p:spPr>
        <p:txBody>
          <a:bodyPr wrap="square" rtlCol="0">
            <a:spAutoFit/>
          </a:bodyPr>
          <a:lstStyle/>
          <a:p>
            <a:r>
              <a:rPr lang="en-US" sz="1600" b="1" dirty="0" smtClean="0"/>
              <a:t>Walkthrough</a:t>
            </a:r>
          </a:p>
          <a:p>
            <a:pPr>
              <a:buFont typeface="Arial" pitchFamily="34" charset="0"/>
              <a:buChar char="•"/>
            </a:pPr>
            <a:r>
              <a:rPr lang="en-IN" sz="1600" dirty="0" smtClean="0"/>
              <a:t> Main purposes: find defects, improve the software product, consider alternative implementations, evaluate conformance to standards and specifications</a:t>
            </a:r>
          </a:p>
          <a:p>
            <a:pPr>
              <a:buFont typeface="Arial" pitchFamily="34" charset="0"/>
              <a:buChar char="•"/>
            </a:pPr>
            <a:r>
              <a:rPr lang="en-IN" sz="1600" dirty="0" smtClean="0"/>
              <a:t> Possible additional purposes: exchanging ideas about techniques or style variations, training of </a:t>
            </a:r>
            <a:r>
              <a:rPr lang="en-US" sz="1600" dirty="0" smtClean="0"/>
              <a:t>participants, achieving consensus</a:t>
            </a:r>
          </a:p>
          <a:p>
            <a:pPr>
              <a:buFont typeface="Arial" pitchFamily="34" charset="0"/>
              <a:buChar char="•"/>
            </a:pPr>
            <a:r>
              <a:rPr lang="en-IN" sz="1600" dirty="0" smtClean="0"/>
              <a:t> Individual preparation before the review meeting is optional</a:t>
            </a:r>
          </a:p>
          <a:p>
            <a:pPr>
              <a:buFont typeface="Arial" pitchFamily="34" charset="0"/>
              <a:buChar char="•"/>
            </a:pPr>
            <a:r>
              <a:rPr lang="en-IN" sz="1600" dirty="0" smtClean="0"/>
              <a:t> Review meeting is typically led by the author of the work product</a:t>
            </a:r>
          </a:p>
          <a:p>
            <a:pPr>
              <a:buFont typeface="Arial" pitchFamily="34" charset="0"/>
              <a:buChar char="•"/>
            </a:pPr>
            <a:r>
              <a:rPr lang="en-US" sz="1600" dirty="0" smtClean="0"/>
              <a:t> Scribe is mandatory</a:t>
            </a:r>
          </a:p>
          <a:p>
            <a:pPr>
              <a:buFont typeface="Arial" pitchFamily="34" charset="0"/>
              <a:buChar char="•"/>
            </a:pPr>
            <a:r>
              <a:rPr lang="en-IN" sz="1600" dirty="0" smtClean="0"/>
              <a:t> Use of checklists is optional</a:t>
            </a:r>
          </a:p>
          <a:p>
            <a:pPr>
              <a:buFont typeface="Arial" pitchFamily="34" charset="0"/>
              <a:buChar char="•"/>
            </a:pPr>
            <a:r>
              <a:rPr lang="en-IN" sz="1600" dirty="0" smtClean="0"/>
              <a:t> May take the form of scenarios, dry runs, or simulations</a:t>
            </a:r>
          </a:p>
          <a:p>
            <a:pPr>
              <a:buFont typeface="Arial" pitchFamily="34" charset="0"/>
              <a:buChar char="•"/>
            </a:pPr>
            <a:r>
              <a:rPr lang="en-IN" sz="1600" dirty="0" smtClean="0"/>
              <a:t> Potential defect logs and review reports are produced</a:t>
            </a:r>
          </a:p>
          <a:p>
            <a:pPr>
              <a:buFont typeface="Arial" pitchFamily="34" charset="0"/>
              <a:buChar char="•"/>
            </a:pPr>
            <a:r>
              <a:rPr lang="en-IN" sz="1600" dirty="0" smtClean="0"/>
              <a:t> May vary in practice from quite informal to very formal</a:t>
            </a:r>
          </a:p>
          <a:p>
            <a:endParaRPr lang="en-US" sz="1600" dirty="0" smtClean="0"/>
          </a:p>
          <a:p>
            <a:r>
              <a:rPr lang="en-US" sz="1600" b="1" dirty="0" smtClean="0"/>
              <a:t>Technical review</a:t>
            </a:r>
          </a:p>
          <a:p>
            <a:pPr>
              <a:buFont typeface="Arial" pitchFamily="34" charset="0"/>
              <a:buChar char="•"/>
            </a:pPr>
            <a:r>
              <a:rPr lang="en-IN" sz="1600" dirty="0" smtClean="0"/>
              <a:t> Main purposes: gaining consensus, detecting potential defects</a:t>
            </a:r>
          </a:p>
          <a:p>
            <a:pPr>
              <a:buFont typeface="Arial" pitchFamily="34" charset="0"/>
              <a:buChar char="•"/>
            </a:pPr>
            <a:r>
              <a:rPr lang="en-IN" sz="1600" dirty="0" smtClean="0"/>
              <a:t> Possible further purposes: evaluating quality and building confidence in the work product, generating new ideas, motivating and enabling authors to improve future work products, </a:t>
            </a:r>
            <a:r>
              <a:rPr lang="en-US" sz="1600" dirty="0" smtClean="0"/>
              <a:t>considering alternative implementations</a:t>
            </a:r>
          </a:p>
          <a:p>
            <a:pPr>
              <a:buFont typeface="Arial" pitchFamily="34" charset="0"/>
              <a:buChar char="•"/>
            </a:pPr>
            <a:r>
              <a:rPr lang="en-IN" sz="1600" dirty="0" smtClean="0"/>
              <a:t> Reviewers should be technical peers of the author, and technical experts in the same or other </a:t>
            </a:r>
            <a:r>
              <a:rPr lang="en-US" sz="1600" dirty="0" smtClean="0"/>
              <a:t>disciplines</a:t>
            </a:r>
          </a:p>
          <a:p>
            <a:pPr>
              <a:buFont typeface="Arial" pitchFamily="34" charset="0"/>
              <a:buChar char="•"/>
            </a:pPr>
            <a:r>
              <a:rPr lang="en-IN" sz="1600" dirty="0" smtClean="0"/>
              <a:t> Individual preparation before the review meeting is required</a:t>
            </a:r>
          </a:p>
          <a:p>
            <a:pPr>
              <a:buFont typeface="Arial" pitchFamily="34" charset="0"/>
              <a:buChar char="•"/>
            </a:pPr>
            <a:r>
              <a:rPr lang="en-IN" sz="1600" dirty="0" smtClean="0"/>
              <a:t> Review meeting is optional, ideally led by a trained facilitator (typically not the author)</a:t>
            </a:r>
          </a:p>
          <a:p>
            <a:pPr>
              <a:buFont typeface="Arial" pitchFamily="34" charset="0"/>
              <a:buChar char="•"/>
            </a:pPr>
            <a:r>
              <a:rPr lang="en-IN" sz="1600" dirty="0" smtClean="0"/>
              <a:t> Scribe is mandatory, ideally not the author</a:t>
            </a:r>
          </a:p>
          <a:p>
            <a:pPr>
              <a:buFont typeface="Arial" pitchFamily="34" charset="0"/>
              <a:buChar char="•"/>
            </a:pPr>
            <a:r>
              <a:rPr lang="en-IN" sz="1600" dirty="0" smtClean="0"/>
              <a:t> Use of checklists is optional</a:t>
            </a:r>
          </a:p>
          <a:p>
            <a:pPr>
              <a:buFont typeface="Arial" pitchFamily="34" charset="0"/>
              <a:buChar char="•"/>
            </a:pPr>
            <a:r>
              <a:rPr lang="en-IN" sz="1600" dirty="0" smtClean="0"/>
              <a:t> Potential defect logs and review reports are produced</a:t>
            </a:r>
          </a:p>
        </p:txBody>
      </p:sp>
    </p:spTree>
    <p:extLst>
      <p:ext uri="{BB962C8B-B14F-4D97-AF65-F5344CB8AC3E}">
        <p14:creationId xmlns:p14="http://schemas.microsoft.com/office/powerpoint/2010/main" xmlns=""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4031873"/>
          </a:xfrm>
          <a:prstGeom prst="rect">
            <a:avLst/>
          </a:prstGeom>
          <a:blipFill>
            <a:blip r:embed="rId2"/>
            <a:tile tx="0" ty="0" sx="100000" sy="100000" flip="none" algn="tl"/>
          </a:blipFill>
        </p:spPr>
        <p:txBody>
          <a:bodyPr wrap="square" rtlCol="0">
            <a:spAutoFit/>
          </a:bodyPr>
          <a:lstStyle/>
          <a:p>
            <a:r>
              <a:rPr lang="en-US" sz="1600" b="1" dirty="0" smtClean="0"/>
              <a:t>Inspection</a:t>
            </a:r>
          </a:p>
          <a:p>
            <a:pPr>
              <a:buFont typeface="Arial" pitchFamily="34" charset="0"/>
              <a:buChar char="•"/>
            </a:pPr>
            <a:r>
              <a:rPr lang="en-IN" sz="1600" dirty="0" smtClean="0"/>
              <a:t> Main purposes: detecting potential defects, evaluating quality and building confidence in the work product, preventing future similar defects through author learning and root cause analysis</a:t>
            </a:r>
          </a:p>
          <a:p>
            <a:pPr>
              <a:buFont typeface="Arial" pitchFamily="34" charset="0"/>
              <a:buChar char="•"/>
            </a:pPr>
            <a:r>
              <a:rPr lang="en-IN" sz="1600" dirty="0" smtClean="0"/>
              <a:t> Possible further purposes: motivating and enabling authors to improve future work products and the software development process, achieving consensus</a:t>
            </a:r>
          </a:p>
          <a:p>
            <a:pPr>
              <a:buFont typeface="Arial" pitchFamily="34" charset="0"/>
              <a:buChar char="•"/>
            </a:pPr>
            <a:r>
              <a:rPr lang="en-IN" sz="1600" dirty="0" smtClean="0"/>
              <a:t> Follows a defined process with formal documented outputs, based on rules and checklists</a:t>
            </a:r>
          </a:p>
          <a:p>
            <a:pPr>
              <a:buFont typeface="Arial" pitchFamily="34" charset="0"/>
              <a:buChar char="•"/>
            </a:pPr>
            <a:r>
              <a:rPr lang="en-IN" sz="1600" dirty="0" smtClean="0"/>
              <a:t> Uses clearly defined roles which are mandatory, and may include a dedicated reader (who reads the work product aloud often paraphrase, i.e. describes it in own words, during the review meeting)</a:t>
            </a:r>
          </a:p>
          <a:p>
            <a:pPr>
              <a:buFont typeface="Arial" pitchFamily="34" charset="0"/>
              <a:buChar char="•"/>
            </a:pPr>
            <a:r>
              <a:rPr lang="en-IN" sz="1600" dirty="0" smtClean="0"/>
              <a:t> Individual preparation before the review meeting is required</a:t>
            </a:r>
          </a:p>
          <a:p>
            <a:pPr>
              <a:buFont typeface="Arial" pitchFamily="34" charset="0"/>
              <a:buChar char="•"/>
            </a:pPr>
            <a:r>
              <a:rPr lang="en-IN" sz="1600" dirty="0" smtClean="0"/>
              <a:t> Reviewers are either peers of the author or experts in other disciplines that are relevant to the </a:t>
            </a:r>
            <a:r>
              <a:rPr lang="en-US" sz="1600" dirty="0" smtClean="0"/>
              <a:t>work product</a:t>
            </a:r>
          </a:p>
          <a:p>
            <a:pPr>
              <a:buFont typeface="Arial" pitchFamily="34" charset="0"/>
              <a:buChar char="•"/>
            </a:pPr>
            <a:r>
              <a:rPr lang="en-IN" sz="1600" dirty="0" smtClean="0"/>
              <a:t> Specified entry and exit criteria are used</a:t>
            </a:r>
          </a:p>
          <a:p>
            <a:pPr>
              <a:buFont typeface="Arial" pitchFamily="34" charset="0"/>
              <a:buChar char="•"/>
            </a:pPr>
            <a:r>
              <a:rPr lang="en-US" sz="1600" dirty="0" smtClean="0"/>
              <a:t> Scribe is mandatory</a:t>
            </a:r>
          </a:p>
          <a:p>
            <a:pPr>
              <a:buFont typeface="Arial" pitchFamily="34" charset="0"/>
              <a:buChar char="•"/>
            </a:pPr>
            <a:r>
              <a:rPr lang="en-IN" sz="1600" dirty="0" smtClean="0"/>
              <a:t> Review meeting is led by a trained facilitator (not the author)</a:t>
            </a:r>
          </a:p>
          <a:p>
            <a:pPr>
              <a:buFont typeface="Arial" pitchFamily="34" charset="0"/>
              <a:buChar char="•"/>
            </a:pPr>
            <a:r>
              <a:rPr lang="en-IN" sz="1600" dirty="0" smtClean="0"/>
              <a:t> Author cannot act as the review leader, reader, or scribe</a:t>
            </a:r>
          </a:p>
          <a:p>
            <a:pPr>
              <a:buFont typeface="Arial" pitchFamily="34" charset="0"/>
              <a:buChar char="•"/>
            </a:pPr>
            <a:r>
              <a:rPr lang="en-IN" sz="1600" dirty="0" smtClean="0"/>
              <a:t> Potential defect logs and review report are produced</a:t>
            </a:r>
          </a:p>
          <a:p>
            <a:pPr>
              <a:buFont typeface="Arial" pitchFamily="34" charset="0"/>
              <a:buChar char="•"/>
            </a:pPr>
            <a:r>
              <a:rPr lang="en-IN" sz="1600" dirty="0" smtClean="0"/>
              <a:t> Metrics are collected and used to improve the entire software development process, including the </a:t>
            </a:r>
            <a:r>
              <a:rPr lang="en-US" sz="1600" dirty="0" smtClean="0"/>
              <a:t>inspection process</a:t>
            </a:r>
            <a:endParaRPr lang="en-IN" sz="1600" dirty="0" smtClean="0"/>
          </a:p>
        </p:txBody>
      </p:sp>
    </p:spTree>
    <p:extLst>
      <p:ext uri="{BB962C8B-B14F-4D97-AF65-F5344CB8AC3E}">
        <p14:creationId xmlns:p14="http://schemas.microsoft.com/office/powerpoint/2010/main" xmlns=""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4770537"/>
          </a:xfrm>
          <a:prstGeom prst="rect">
            <a:avLst/>
          </a:prstGeom>
          <a:blipFill>
            <a:blip r:embed="rId2"/>
            <a:tile tx="0" ty="0" sx="100000" sy="100000" flip="none" algn="tl"/>
          </a:blipFill>
        </p:spPr>
        <p:txBody>
          <a:bodyPr wrap="square" rtlCol="0">
            <a:spAutoFit/>
          </a:bodyPr>
          <a:lstStyle/>
          <a:p>
            <a:r>
              <a:rPr lang="en-US" sz="1600" b="1" u="sng" dirty="0" smtClean="0"/>
              <a:t>Applying Review Techniques</a:t>
            </a:r>
          </a:p>
          <a:p>
            <a:r>
              <a:rPr lang="en-IN" sz="1600" dirty="0" smtClean="0"/>
              <a:t>There are a number of review techniques that can be applied during the individual review (i.e., individual preparation) activity to uncover defects. These techniques can be used across the review types described above. The effectiveness of the techniques may differ depending on the type of review used. Examples of different individual review techniques for various review types are listed below.</a:t>
            </a:r>
          </a:p>
          <a:p>
            <a:r>
              <a:rPr lang="en-US" sz="1600" b="1" dirty="0" smtClean="0"/>
              <a:t>Ad hoc</a:t>
            </a:r>
          </a:p>
          <a:p>
            <a:r>
              <a:rPr lang="en-IN" sz="1600" dirty="0" smtClean="0"/>
              <a:t>In an ad hoc review, reviewers are provided with little or no guidance on how this task should be performed. Reviewers often read the work product sequentially, identifying and documenting issues as they encounter them. Ad hoc reviewing is a commonly used technique needing little preparation. This technique is highly dependent on reviewer skills and may lead to many duplicate issues being reported by </a:t>
            </a:r>
            <a:r>
              <a:rPr lang="en-US" sz="1600" dirty="0" smtClean="0"/>
              <a:t>different reviewers.</a:t>
            </a:r>
          </a:p>
          <a:p>
            <a:endParaRPr lang="en-US" sz="1600" b="1" dirty="0" smtClean="0"/>
          </a:p>
          <a:p>
            <a:r>
              <a:rPr lang="en-US" sz="1600" b="1" dirty="0" smtClean="0"/>
              <a:t>Checklist-based</a:t>
            </a:r>
          </a:p>
          <a:p>
            <a:r>
              <a:rPr lang="en-IN" sz="1600" dirty="0" smtClean="0"/>
              <a:t>A checklist-based review is a systematic technique, whereby the reviewers detect issues based on checklists that are distributed at review initiation (e.g., by the facilitator). A review checklist consists of a set of questions based on potential defects, which may be derived from experience. Checklists should be specific to the type of work product under review and should be maintained regularly to cover issue types missed in previous reviews. The main advantage of the checklist-based technique is a systematic coverage of typical defect types. Care should be taken not to simply follow the checklist in individual reviewing, but also to look for defects outside the checklist.</a:t>
            </a:r>
          </a:p>
          <a:p>
            <a:endParaRPr lang="en-IN" sz="1600" dirty="0" smtClean="0"/>
          </a:p>
        </p:txBody>
      </p:sp>
    </p:spTree>
    <p:extLst>
      <p:ext uri="{BB962C8B-B14F-4D97-AF65-F5344CB8AC3E}">
        <p14:creationId xmlns:p14="http://schemas.microsoft.com/office/powerpoint/2010/main" xmlns=""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5755422"/>
          </a:xfrm>
          <a:prstGeom prst="rect">
            <a:avLst/>
          </a:prstGeom>
          <a:blipFill>
            <a:blip r:embed="rId2"/>
            <a:tile tx="0" ty="0" sx="100000" sy="100000" flip="none" algn="tl"/>
          </a:blipFill>
        </p:spPr>
        <p:txBody>
          <a:bodyPr wrap="square" rtlCol="0">
            <a:spAutoFit/>
          </a:bodyPr>
          <a:lstStyle/>
          <a:p>
            <a:r>
              <a:rPr lang="en-US" sz="1600" b="1" dirty="0" smtClean="0"/>
              <a:t>Scenarios and dry runs</a:t>
            </a:r>
          </a:p>
          <a:p>
            <a:r>
              <a:rPr lang="en-IN" sz="1600" dirty="0" smtClean="0"/>
              <a:t>In a scenario-based review, reviewers are provided with structured guidelines on how to read through the work product. A scenario-based review supports reviewers in performing “dry runs” on the work product based on expected usage of the work product (if the work product is documented in a suitable format such as use cases). These scenarios provide reviewers with better guidelines on how to identify specific defect types than simple checklist entries. As with checklist-based reviews, in order not to miss other defect types (e.g., missing features), reviewers should not be constrained to the documented scenarios.</a:t>
            </a:r>
          </a:p>
          <a:p>
            <a:endParaRPr lang="en-IN" sz="1600" dirty="0" smtClean="0"/>
          </a:p>
          <a:p>
            <a:r>
              <a:rPr lang="en-US" sz="1600" b="1" dirty="0" smtClean="0"/>
              <a:t>Perspective-based</a:t>
            </a:r>
          </a:p>
          <a:p>
            <a:r>
              <a:rPr lang="en-IN" sz="1600" dirty="0" smtClean="0"/>
              <a:t>In perspective-based reading, similar to a role-based review, reviewers take on different stakeholder viewpoints in individual reviewing. Typical stakeholder viewpoints include end user, marketing, designer, tester, or operations. Using different stakeholder viewpoints leads to more depth in individual reviewing with less duplication of issues across reviewers. In addition, perspective-based reading also requires the reviewers to attempt to use the work product under review to generate the product they would derive from it. For example, a tester would attempt to generate draft acceptance tests if performing a perspective-based reading on a requirements specification to see if all the necessary information was included. Further, in perspective-based reading, checklists are expected to be used.</a:t>
            </a:r>
          </a:p>
          <a:p>
            <a:r>
              <a:rPr lang="en-IN" sz="1600" dirty="0" smtClean="0"/>
              <a:t>Empirical studies have shown perspective-based reading to be the most effective general technique for reviewing requirements and technical work products. A key success factor is including and weighing different stakeholder viewpoints appropriately, based on risks. </a:t>
            </a:r>
          </a:p>
          <a:p>
            <a:endParaRPr lang="en-IN" sz="1600" dirty="0" smtClean="0"/>
          </a:p>
          <a:p>
            <a:r>
              <a:rPr lang="en-US" sz="1600" b="1" dirty="0" smtClean="0"/>
              <a:t>Role-based</a:t>
            </a:r>
          </a:p>
          <a:p>
            <a:r>
              <a:rPr lang="en-IN" sz="1600" dirty="0" smtClean="0"/>
              <a:t>A role-based review is a technique in which the reviewers evaluate the work product from the perspective of individual stakeholder roles. Typical roles include specific end user types (experienced, inexperienced, senior, child, etc.), and specific roles in the organization (user administrator, system administrator, performance tester, etc.). The same principles apply as in perspective-based reading because the roles </a:t>
            </a:r>
            <a:r>
              <a:rPr lang="en-US" sz="1600" dirty="0" smtClean="0"/>
              <a:t>are similar.</a:t>
            </a:r>
            <a:endParaRPr lang="en-IN" sz="1600" dirty="0" smtClean="0"/>
          </a:p>
        </p:txBody>
      </p:sp>
    </p:spTree>
    <p:extLst>
      <p:ext uri="{BB962C8B-B14F-4D97-AF65-F5344CB8AC3E}">
        <p14:creationId xmlns:p14="http://schemas.microsoft.com/office/powerpoint/2010/main" xmlns="" val="101607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793639"/>
            <a:ext cx="11309227" cy="5755422"/>
          </a:xfrm>
          <a:prstGeom prst="rect">
            <a:avLst/>
          </a:prstGeom>
          <a:blipFill>
            <a:blip r:embed="rId2"/>
            <a:tile tx="0" ty="0" sx="100000" sy="100000" flip="none" algn="tl"/>
          </a:blipFill>
        </p:spPr>
        <p:txBody>
          <a:bodyPr wrap="square" rtlCol="0">
            <a:spAutoFit/>
          </a:bodyPr>
          <a:lstStyle/>
          <a:p>
            <a:r>
              <a:rPr lang="en-US" sz="1600" b="1" dirty="0" smtClean="0"/>
              <a:t>Success Factors for Reviews</a:t>
            </a:r>
          </a:p>
          <a:p>
            <a:r>
              <a:rPr lang="en-IN" sz="1600" dirty="0" smtClean="0"/>
              <a:t>In order to have a successful review, the appropriate type of review and the techniques used must be considered. In addition, there are a number of other factors that will affect the outcome of the review.</a:t>
            </a:r>
          </a:p>
          <a:p>
            <a:r>
              <a:rPr lang="en-IN" sz="1600" dirty="0" smtClean="0"/>
              <a:t>Organizational success factors for reviews include:</a:t>
            </a:r>
          </a:p>
          <a:p>
            <a:pPr>
              <a:buFont typeface="Arial" pitchFamily="34" charset="0"/>
              <a:buChar char="•"/>
            </a:pPr>
            <a:r>
              <a:rPr lang="en-IN" sz="1600" dirty="0" smtClean="0"/>
              <a:t> Each review has clear objectives, defined during review planning, and used as measurable exit </a:t>
            </a:r>
            <a:r>
              <a:rPr lang="en-US" sz="1600" dirty="0" smtClean="0"/>
              <a:t>criteria</a:t>
            </a:r>
          </a:p>
          <a:p>
            <a:pPr>
              <a:buFont typeface="Arial" pitchFamily="34" charset="0"/>
              <a:buChar char="•"/>
            </a:pPr>
            <a:r>
              <a:rPr lang="en-IN" sz="1600" dirty="0" smtClean="0"/>
              <a:t> Review types are applied which are suitable to achieve the objectives and are appropriate to the type and level of software work products and participants</a:t>
            </a:r>
          </a:p>
          <a:p>
            <a:pPr>
              <a:buFont typeface="Arial" pitchFamily="34" charset="0"/>
              <a:buChar char="•"/>
            </a:pPr>
            <a:r>
              <a:rPr lang="en-IN" sz="1600" dirty="0" smtClean="0"/>
              <a:t> Any review techniques used, such as checklist-based or role-based reviewing, are suitable for effective defect identification in the work product to be reviewed</a:t>
            </a:r>
          </a:p>
          <a:p>
            <a:pPr>
              <a:buFont typeface="Arial" pitchFamily="34" charset="0"/>
              <a:buChar char="•"/>
            </a:pPr>
            <a:r>
              <a:rPr lang="en-IN" sz="1600" dirty="0" smtClean="0"/>
              <a:t> Any checklists used address the main risks and are up to date</a:t>
            </a:r>
          </a:p>
          <a:p>
            <a:pPr>
              <a:buFont typeface="Arial" pitchFamily="34" charset="0"/>
              <a:buChar char="•"/>
            </a:pPr>
            <a:r>
              <a:rPr lang="en-IN" sz="1600" dirty="0" smtClean="0"/>
              <a:t> Large documents are written and reviewed in small chunks, so that quality control is exercised by providing authors early and frequent feedback on defects</a:t>
            </a:r>
          </a:p>
          <a:p>
            <a:pPr>
              <a:buFont typeface="Arial" pitchFamily="34" charset="0"/>
              <a:buChar char="•"/>
            </a:pPr>
            <a:r>
              <a:rPr lang="en-IN" sz="1600" dirty="0" smtClean="0"/>
              <a:t> Participants have adequate time to prepare</a:t>
            </a:r>
          </a:p>
          <a:p>
            <a:pPr>
              <a:buFont typeface="Arial" pitchFamily="34" charset="0"/>
              <a:buChar char="•"/>
            </a:pPr>
            <a:r>
              <a:rPr lang="en-IN" sz="1600" dirty="0" smtClean="0"/>
              <a:t> Reviews are scheduled with adequate notice</a:t>
            </a:r>
          </a:p>
          <a:p>
            <a:pPr>
              <a:buFont typeface="Arial" pitchFamily="34" charset="0"/>
              <a:buChar char="•"/>
            </a:pPr>
            <a:r>
              <a:rPr lang="en-IN" sz="1600" dirty="0" smtClean="0"/>
              <a:t> Management supports the review process (e.g., by incorporating adequate time for review </a:t>
            </a:r>
            <a:r>
              <a:rPr lang="en-US" sz="1600" dirty="0" smtClean="0"/>
              <a:t>activities in project schedules)</a:t>
            </a:r>
          </a:p>
          <a:p>
            <a:pPr>
              <a:buFont typeface="Arial" pitchFamily="34" charset="0"/>
              <a:buChar char="•"/>
            </a:pPr>
            <a:r>
              <a:rPr lang="en-IN" sz="1600" dirty="0" smtClean="0"/>
              <a:t> Reviews are integrated in the company's quality and/or test policies.</a:t>
            </a:r>
          </a:p>
          <a:p>
            <a:pPr>
              <a:buFont typeface="Arial" pitchFamily="34" charset="0"/>
              <a:buChar char="•"/>
            </a:pPr>
            <a:endParaRPr lang="en-IN" sz="1600" dirty="0" smtClean="0"/>
          </a:p>
          <a:p>
            <a:r>
              <a:rPr lang="en-IN" sz="1600" dirty="0" smtClean="0"/>
              <a:t>People-related success factors for reviews include:</a:t>
            </a:r>
          </a:p>
          <a:p>
            <a:pPr>
              <a:buFont typeface="Arial" pitchFamily="34" charset="0"/>
              <a:buChar char="•"/>
            </a:pPr>
            <a:r>
              <a:rPr lang="en-IN" sz="1600" dirty="0" smtClean="0"/>
              <a:t> The right people are involved to meet the review objectives, for example, people with different skill sets or perspectives, who may use the document as a work input</a:t>
            </a:r>
          </a:p>
          <a:p>
            <a:pPr>
              <a:buFont typeface="Arial" pitchFamily="34" charset="0"/>
              <a:buChar char="•"/>
            </a:pPr>
            <a:r>
              <a:rPr lang="en-IN" sz="1600" dirty="0" smtClean="0"/>
              <a:t> Testers are seen as valued reviewers who contribute to the review and learn about the work product, which enables them to prepare more effective tests, and to prepare those tests earlier</a:t>
            </a:r>
          </a:p>
          <a:p>
            <a:pPr>
              <a:buFont typeface="Arial" pitchFamily="34" charset="0"/>
              <a:buChar char="•"/>
            </a:pPr>
            <a:r>
              <a:rPr lang="en-IN" sz="1600" dirty="0" smtClean="0"/>
              <a:t> Participants dedicate adequate time and attention to detail</a:t>
            </a:r>
          </a:p>
        </p:txBody>
      </p:sp>
    </p:spTree>
    <p:extLst>
      <p:ext uri="{BB962C8B-B14F-4D97-AF65-F5344CB8AC3E}">
        <p14:creationId xmlns:p14="http://schemas.microsoft.com/office/powerpoint/2010/main" xmlns="" val="101607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793639"/>
            <a:ext cx="11309227" cy="2308324"/>
          </a:xfrm>
          <a:prstGeom prst="rect">
            <a:avLst/>
          </a:prstGeom>
          <a:blipFill>
            <a:blip r:embed="rId2"/>
            <a:tile tx="0" ty="0" sx="100000" sy="100000" flip="none" algn="tl"/>
          </a:blipFill>
        </p:spPr>
        <p:txBody>
          <a:bodyPr wrap="square" rtlCol="0">
            <a:spAutoFit/>
          </a:bodyPr>
          <a:lstStyle/>
          <a:p>
            <a:pPr>
              <a:buFont typeface="Arial" pitchFamily="34" charset="0"/>
              <a:buChar char="•"/>
            </a:pPr>
            <a:r>
              <a:rPr lang="en-IN" sz="1600" dirty="0" smtClean="0"/>
              <a:t> Reviews are conducted on small chunks, so that reviewers do not lose concentration during individual review and/or the review meeting (when held)</a:t>
            </a:r>
          </a:p>
          <a:p>
            <a:pPr>
              <a:buFont typeface="Arial" pitchFamily="34" charset="0"/>
              <a:buChar char="•"/>
            </a:pPr>
            <a:r>
              <a:rPr lang="en-IN" sz="1600" dirty="0" smtClean="0"/>
              <a:t> Defects found are acknowledged, appreciated, and handled objectively</a:t>
            </a:r>
          </a:p>
          <a:p>
            <a:pPr>
              <a:buFont typeface="Arial" pitchFamily="34" charset="0"/>
              <a:buChar char="•"/>
            </a:pPr>
            <a:r>
              <a:rPr lang="en-IN" sz="1600" dirty="0" smtClean="0"/>
              <a:t> The meeting is well-managed, so that participants consider it a valuable use of their time</a:t>
            </a:r>
          </a:p>
          <a:p>
            <a:pPr>
              <a:buFont typeface="Arial" pitchFamily="34" charset="0"/>
              <a:buChar char="•"/>
            </a:pPr>
            <a:r>
              <a:rPr lang="en-IN" sz="1600" dirty="0" smtClean="0"/>
              <a:t> The review is conducted in an atmosphere of trust; the outcome will not be used for the </a:t>
            </a:r>
            <a:r>
              <a:rPr lang="en-US" sz="1600" dirty="0" smtClean="0"/>
              <a:t>evaluation of the participants</a:t>
            </a:r>
          </a:p>
          <a:p>
            <a:pPr>
              <a:buFont typeface="Arial" pitchFamily="34" charset="0"/>
              <a:buChar char="•"/>
            </a:pPr>
            <a:r>
              <a:rPr lang="en-IN" sz="1600" dirty="0" smtClean="0"/>
              <a:t> Participants avoid body language and behaviours that might indicate boredom, exasperation, or </a:t>
            </a:r>
            <a:r>
              <a:rPr lang="en-US" sz="1600" dirty="0" smtClean="0"/>
              <a:t>hostility to other participants</a:t>
            </a:r>
          </a:p>
          <a:p>
            <a:pPr>
              <a:buFont typeface="Arial" pitchFamily="34" charset="0"/>
              <a:buChar char="•"/>
            </a:pPr>
            <a:r>
              <a:rPr lang="en-IN" sz="1600" dirty="0" smtClean="0"/>
              <a:t> Adequate training is provided, especially for more formal review types such as inspections</a:t>
            </a:r>
          </a:p>
          <a:p>
            <a:pPr>
              <a:buFont typeface="Arial" pitchFamily="34" charset="0"/>
              <a:buChar char="•"/>
            </a:pPr>
            <a:r>
              <a:rPr lang="en-IN" sz="1600" dirty="0" smtClean="0"/>
              <a:t> A culture of learning and process improvement is promoted</a:t>
            </a:r>
          </a:p>
          <a:p>
            <a:pPr>
              <a:buFont typeface="Arial" pitchFamily="34" charset="0"/>
              <a:buChar char="•"/>
            </a:pPr>
            <a:endParaRPr lang="en-IN" sz="1600" dirty="0" smtClean="0"/>
          </a:p>
        </p:txBody>
      </p:sp>
    </p:spTree>
    <p:extLst>
      <p:ext uri="{BB962C8B-B14F-4D97-AF65-F5344CB8AC3E}">
        <p14:creationId xmlns:p14="http://schemas.microsoft.com/office/powerpoint/2010/main" xmlns="" val="101607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Static Analysis by Tools</a:t>
            </a:r>
            <a:endParaRPr lang="en-IN" sz="4000" i="1" dirty="0" smtClean="0">
              <a:solidFill>
                <a:srgbClr val="000000"/>
              </a:solidFill>
              <a:cs typeface="Arial" pitchFamily="34" charset="0"/>
            </a:endParaRPr>
          </a:p>
        </p:txBody>
      </p:sp>
      <p:sp>
        <p:nvSpPr>
          <p:cNvPr id="4" name="TextBox 3"/>
          <p:cNvSpPr txBox="1"/>
          <p:nvPr/>
        </p:nvSpPr>
        <p:spPr>
          <a:xfrm>
            <a:off x="396818" y="845396"/>
            <a:ext cx="11309227" cy="5632311"/>
          </a:xfrm>
          <a:prstGeom prst="rect">
            <a:avLst/>
          </a:prstGeom>
          <a:blipFill>
            <a:blip r:embed="rId2"/>
            <a:tile tx="0" ty="0" sx="100000" sy="100000" flip="none" algn="tl"/>
          </a:blipFill>
        </p:spPr>
        <p:txBody>
          <a:bodyPr wrap="square" rtlCol="0">
            <a:spAutoFit/>
          </a:bodyPr>
          <a:lstStyle/>
          <a:p>
            <a:r>
              <a:rPr lang="en-IN" sz="1500" dirty="0" smtClean="0"/>
              <a:t>Static analysis, also called static code analysis, is a method of computer program debugging that is done by examining the code without executing the program. The process provides an understanding of the code structure, and can help to ensure that the code adheres to industry standards. Automated tools can assist programmers and developers in carrying out static analysis. The process of scrutinizing code by visual inspection alone (by looking at a printout, for example), without the assistance of automated tools, is sometimes called program understanding or program comprehension.</a:t>
            </a:r>
          </a:p>
          <a:p>
            <a:endParaRPr lang="en-IN" sz="1500" dirty="0" smtClean="0"/>
          </a:p>
          <a:p>
            <a:pPr>
              <a:buFont typeface="Arial" pitchFamily="34" charset="0"/>
              <a:buChar char="•"/>
            </a:pPr>
            <a:r>
              <a:rPr lang="en-IN" sz="1500" b="1" dirty="0" smtClean="0"/>
              <a:t> Static analysis tools </a:t>
            </a:r>
            <a:r>
              <a:rPr lang="en-IN" sz="1500" dirty="0" smtClean="0"/>
              <a:t>are generally used by developers as part of the development and component testing process. The key aspect is that the code (or other artefact) is not executed or run but the tool itself is executed, and the source code we are interested in is the input data to the tool. </a:t>
            </a:r>
          </a:p>
          <a:p>
            <a:pPr>
              <a:buFont typeface="Arial" pitchFamily="34" charset="0"/>
              <a:buChar char="•"/>
            </a:pPr>
            <a:r>
              <a:rPr lang="en-IN" sz="1500" dirty="0" smtClean="0"/>
              <a:t> These tools are </a:t>
            </a:r>
            <a:r>
              <a:rPr lang="en-IN" sz="1500" b="1" dirty="0" smtClean="0"/>
              <a:t>mostly used by developers.</a:t>
            </a:r>
            <a:r>
              <a:rPr lang="en-IN" sz="1500" dirty="0" smtClean="0"/>
              <a:t> </a:t>
            </a:r>
          </a:p>
          <a:p>
            <a:pPr>
              <a:buFont typeface="Arial" pitchFamily="34" charset="0"/>
              <a:buChar char="•"/>
            </a:pPr>
            <a:r>
              <a:rPr lang="en-IN" sz="1500" dirty="0" smtClean="0"/>
              <a:t> Static analysis tools are an extension of compiler technology – in fact some compilers do offer static analysis features. It is worth checking what is available from existing compilers or development environments before looking at purchasing a more sophisticated static analysis tool.</a:t>
            </a:r>
          </a:p>
          <a:p>
            <a:pPr>
              <a:buFont typeface="Arial" pitchFamily="34" charset="0"/>
              <a:buChar char="•"/>
            </a:pPr>
            <a:r>
              <a:rPr lang="en-IN" sz="1500" dirty="0" smtClean="0"/>
              <a:t> Other than software code, static analysis can also be carried out on things like, static analysis of requirements or static analysis of websites (for example, to assess for proper use of accessibility tags or the following of HTML standards). </a:t>
            </a:r>
          </a:p>
          <a:p>
            <a:pPr>
              <a:buFont typeface="Arial" pitchFamily="34" charset="0"/>
              <a:buChar char="•"/>
            </a:pPr>
            <a:r>
              <a:rPr lang="en-IN" sz="1500" dirty="0" smtClean="0"/>
              <a:t> Static analysis tools for code can help the developers to understand the structure of the code, and can also be used to enforce coding standards.</a:t>
            </a:r>
          </a:p>
          <a:p>
            <a:pPr>
              <a:buFont typeface="Arial" pitchFamily="34" charset="0"/>
              <a:buChar char="•"/>
            </a:pPr>
            <a:endParaRPr lang="en-IN" sz="1500" dirty="0" smtClean="0"/>
          </a:p>
          <a:p>
            <a:r>
              <a:rPr lang="en-IN" sz="1500" dirty="0" smtClean="0"/>
              <a:t>Features or characteristics of static analysis tools are:</a:t>
            </a:r>
          </a:p>
          <a:p>
            <a:pPr>
              <a:buFont typeface="Arial" pitchFamily="34" charset="0"/>
              <a:buChar char="•"/>
            </a:pPr>
            <a:r>
              <a:rPr lang="en-IN" sz="1500" dirty="0" smtClean="0"/>
              <a:t> To calculate metrics such as </a:t>
            </a:r>
            <a:r>
              <a:rPr lang="en-IN" sz="1500" dirty="0" err="1" smtClean="0"/>
              <a:t>cyclomatic</a:t>
            </a:r>
            <a:r>
              <a:rPr lang="en-IN" sz="1500" dirty="0" smtClean="0"/>
              <a:t> complexity or nesting levels (which can help to identify where more testing may be needed due to increased risk).</a:t>
            </a:r>
          </a:p>
          <a:p>
            <a:pPr>
              <a:buFont typeface="Arial" pitchFamily="34" charset="0"/>
              <a:buChar char="•"/>
            </a:pPr>
            <a:r>
              <a:rPr lang="en-IN" sz="1500" dirty="0" smtClean="0"/>
              <a:t> To enforce coding standards.</a:t>
            </a:r>
          </a:p>
          <a:p>
            <a:pPr>
              <a:buFont typeface="Arial" pitchFamily="34" charset="0"/>
              <a:buChar char="•"/>
            </a:pPr>
            <a:r>
              <a:rPr lang="en-IN" sz="1500" dirty="0" smtClean="0"/>
              <a:t> To analyze structures and dependencies.</a:t>
            </a:r>
          </a:p>
          <a:p>
            <a:pPr>
              <a:buFont typeface="Arial" pitchFamily="34" charset="0"/>
              <a:buChar char="•"/>
            </a:pPr>
            <a:r>
              <a:rPr lang="en-IN" sz="1500" dirty="0" smtClean="0"/>
              <a:t> Help in code understanding.</a:t>
            </a:r>
          </a:p>
          <a:p>
            <a:pPr>
              <a:buFont typeface="Arial" pitchFamily="34" charset="0"/>
              <a:buChar char="•"/>
            </a:pPr>
            <a:r>
              <a:rPr lang="en-IN" sz="1500" dirty="0" smtClean="0"/>
              <a:t> To identify anomalies or defects in the code.</a:t>
            </a:r>
          </a:p>
        </p:txBody>
      </p:sp>
    </p:spTree>
    <p:extLst>
      <p:ext uri="{BB962C8B-B14F-4D97-AF65-F5344CB8AC3E}">
        <p14:creationId xmlns:p14="http://schemas.microsoft.com/office/powerpoint/2010/main" xmlns="" val="10160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a:t>
            </a:r>
            <a:endParaRPr lang="en-IN" sz="4000" i="1" dirty="0" smtClean="0">
              <a:solidFill>
                <a:srgbClr val="000000"/>
              </a:solidFill>
              <a:cs typeface="Arial" pitchFamily="34" charset="0"/>
            </a:endParaRPr>
          </a:p>
        </p:txBody>
      </p:sp>
      <p:sp>
        <p:nvSpPr>
          <p:cNvPr id="4" name="TextBox 3"/>
          <p:cNvSpPr txBox="1"/>
          <p:nvPr/>
        </p:nvSpPr>
        <p:spPr>
          <a:xfrm>
            <a:off x="396818" y="802266"/>
            <a:ext cx="11309227" cy="5755422"/>
          </a:xfrm>
          <a:prstGeom prst="rect">
            <a:avLst/>
          </a:prstGeom>
          <a:blipFill>
            <a:blip r:embed="rId2"/>
            <a:tile tx="0" ty="0" sx="100000" sy="100000" flip="none" algn="tl"/>
          </a:blipFill>
        </p:spPr>
        <p:txBody>
          <a:bodyPr wrap="square" rtlCol="0">
            <a:spAutoFit/>
          </a:bodyPr>
          <a:lstStyle/>
          <a:p>
            <a:r>
              <a:rPr lang="en-IN" sz="1600" dirty="0" smtClean="0"/>
              <a:t>A </a:t>
            </a:r>
            <a:r>
              <a:rPr lang="en-IN" sz="1600" b="1" dirty="0" smtClean="0"/>
              <a:t>test case </a:t>
            </a:r>
            <a:r>
              <a:rPr lang="en-IN" sz="1600" dirty="0" smtClean="0"/>
              <a:t>is a set of conditions or variables under which a tester will determine whether an application or software system is working correctly or not. </a:t>
            </a:r>
          </a:p>
          <a:p>
            <a:endParaRPr lang="en-IN" sz="1600" dirty="0" smtClean="0"/>
          </a:p>
          <a:p>
            <a:r>
              <a:rPr lang="en-IN" sz="1600" dirty="0" smtClean="0"/>
              <a:t>Test cases are often referred to as test scripts, particularly when written. Written test cases are usually collected into test suites. The following testing items have close correlation with test cases:</a:t>
            </a:r>
          </a:p>
          <a:p>
            <a:r>
              <a:rPr lang="en-IN" sz="1600" b="1" dirty="0" smtClean="0"/>
              <a:t>Test Script </a:t>
            </a:r>
            <a:r>
              <a:rPr lang="en-IN" sz="1600" dirty="0" smtClean="0"/>
              <a:t>is a detailed description of the test steps or transaction(s) to be performed to validate the system or application under test. The test script must contain the actual entries to be executed as well as the expected results. </a:t>
            </a:r>
          </a:p>
          <a:p>
            <a:endParaRPr lang="en-IN" sz="1600" dirty="0" smtClean="0"/>
          </a:p>
          <a:p>
            <a:r>
              <a:rPr lang="en-IN" sz="1600" b="1" dirty="0" smtClean="0"/>
              <a:t>Test Step </a:t>
            </a:r>
            <a:r>
              <a:rPr lang="en-IN" sz="1600" dirty="0" smtClean="0"/>
              <a:t>is the lowest level of a test script that performs a specific operation such as clicking a button or entering data in a text box. Test steps are created for both manual and automated tests. Each test step must be followed by a description of the ‘expected result’ of the test step, after it has been executed. </a:t>
            </a:r>
          </a:p>
          <a:p>
            <a:endParaRPr lang="en-US" sz="1600" dirty="0" smtClean="0"/>
          </a:p>
          <a:p>
            <a:r>
              <a:rPr lang="en-IN" sz="1600" b="1" dirty="0" smtClean="0"/>
              <a:t>Test Set </a:t>
            </a:r>
            <a:r>
              <a:rPr lang="en-IN" sz="1600" dirty="0" smtClean="0"/>
              <a:t>is a collection of test scripts that are grouped for a specific purpose (i.e. business process, function/feature). </a:t>
            </a:r>
          </a:p>
          <a:p>
            <a:endParaRPr lang="en-IN" sz="1600" dirty="0" smtClean="0"/>
          </a:p>
          <a:p>
            <a:r>
              <a:rPr lang="en-IN" sz="1600" b="1" dirty="0" smtClean="0"/>
              <a:t>Test Scenario </a:t>
            </a:r>
            <a:r>
              <a:rPr lang="en-IN" sz="1600" dirty="0" smtClean="0"/>
              <a:t>is a high-level description of a business process or system functionality that will be tested. Detailed information such as input data, expected results, parameters, etc. will not be included in the test scenario, but will rather be located in the test script. </a:t>
            </a:r>
          </a:p>
          <a:p>
            <a:r>
              <a:rPr lang="en-US" sz="1600" dirty="0" smtClean="0"/>
              <a:t>Example: Check Login Functionality. </a:t>
            </a:r>
          </a:p>
          <a:p>
            <a:endParaRPr lang="en-US" sz="1600" dirty="0" smtClean="0"/>
          </a:p>
          <a:p>
            <a:r>
              <a:rPr lang="en-IN" sz="1600" b="1" dirty="0" smtClean="0"/>
              <a:t>Test Data Set </a:t>
            </a:r>
            <a:r>
              <a:rPr lang="en-IN" sz="1600" dirty="0" smtClean="0"/>
              <a:t>is a specific set of values for variables in the communication space of a module, which are used in a test. </a:t>
            </a:r>
          </a:p>
          <a:p>
            <a:endParaRPr lang="en-IN" sz="1600" dirty="0" smtClean="0"/>
          </a:p>
          <a:p>
            <a:r>
              <a:rPr lang="en-IN" sz="1600" b="1" dirty="0" smtClean="0"/>
              <a:t>Test Procedures </a:t>
            </a:r>
            <a:r>
              <a:rPr lang="en-IN" sz="1600" dirty="0" smtClean="0"/>
              <a:t>define the activities necessary to execute a test script or set of scripts. Test procedures may contain information regarding the loading of data and executables into the test system, directions regarding sign in procedures, instructions regarding the handling of test results, and anything else required to successfully conduct the test. </a:t>
            </a:r>
          </a:p>
        </p:txBody>
      </p:sp>
    </p:spTree>
    <p:extLst>
      <p:ext uri="{BB962C8B-B14F-4D97-AF65-F5344CB8AC3E}">
        <p14:creationId xmlns:p14="http://schemas.microsoft.com/office/powerpoint/2010/main" xmlns="" val="101607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sp>
        <p:nvSpPr>
          <p:cNvPr id="4" name="TextBox 3"/>
          <p:cNvSpPr txBox="1"/>
          <p:nvPr/>
        </p:nvSpPr>
        <p:spPr>
          <a:xfrm>
            <a:off x="396818" y="802266"/>
            <a:ext cx="11309227" cy="5262979"/>
          </a:xfrm>
          <a:prstGeom prst="rect">
            <a:avLst/>
          </a:prstGeom>
          <a:blipFill>
            <a:blip r:embed="rId2"/>
            <a:tile tx="0" ty="0" sx="100000" sy="100000" flip="none" algn="tl"/>
          </a:blipFill>
        </p:spPr>
        <p:txBody>
          <a:bodyPr wrap="square" rtlCol="0">
            <a:spAutoFit/>
          </a:bodyPr>
          <a:lstStyle/>
          <a:p>
            <a:r>
              <a:rPr lang="en-IN" sz="1600" b="1" u="sng" dirty="0" smtClean="0"/>
              <a:t>Types of Test Cases</a:t>
            </a:r>
          </a:p>
          <a:p>
            <a:endParaRPr lang="en-IN" sz="1600" b="1" dirty="0" smtClean="0"/>
          </a:p>
          <a:p>
            <a:r>
              <a:rPr lang="en-IN" sz="1600" b="1" dirty="0" smtClean="0"/>
              <a:t>Requirement and Design based test cases </a:t>
            </a:r>
          </a:p>
          <a:p>
            <a:r>
              <a:rPr lang="en-IN" sz="1600" dirty="0" smtClean="0"/>
              <a:t>1.Identify the basic cases that indicate program functionality. </a:t>
            </a:r>
          </a:p>
          <a:p>
            <a:r>
              <a:rPr lang="en-IN" sz="1600" dirty="0" smtClean="0"/>
              <a:t>2.Create a minimal set of tests to cover all inputs &amp; outputs. </a:t>
            </a:r>
          </a:p>
          <a:p>
            <a:r>
              <a:rPr lang="en-IN" sz="1600" dirty="0" smtClean="0"/>
              <a:t>3.Breakdown complex cases into single cases. </a:t>
            </a:r>
          </a:p>
          <a:p>
            <a:r>
              <a:rPr lang="en-IN" sz="1600" dirty="0" smtClean="0"/>
              <a:t>4.Remove unnecessary or duplicate cases. </a:t>
            </a:r>
          </a:p>
          <a:p>
            <a:r>
              <a:rPr lang="en-US" sz="1600" dirty="0" smtClean="0"/>
              <a:t>5.Review systematically and thoroughly. </a:t>
            </a:r>
          </a:p>
          <a:p>
            <a:r>
              <a:rPr lang="en-IN" sz="1600" dirty="0" smtClean="0"/>
              <a:t>6.Design based test cases supplement requirements based test cases. Etc. </a:t>
            </a:r>
          </a:p>
          <a:p>
            <a:endParaRPr lang="en-IN" sz="1600" dirty="0" smtClean="0"/>
          </a:p>
          <a:p>
            <a:r>
              <a:rPr lang="en-IN" sz="1600" b="1" dirty="0" smtClean="0"/>
              <a:t>Code Based test cases </a:t>
            </a:r>
          </a:p>
          <a:p>
            <a:r>
              <a:rPr lang="en-IN" sz="1600" dirty="0" smtClean="0"/>
              <a:t>1.Identify test cases with that every statement in a code exercised at least once. </a:t>
            </a:r>
          </a:p>
          <a:p>
            <a:r>
              <a:rPr lang="en-IN" sz="1600" dirty="0" smtClean="0"/>
              <a:t>2.Every decision exercised over all outcomes. Etc. </a:t>
            </a:r>
          </a:p>
          <a:p>
            <a:endParaRPr lang="en-IN" sz="1600" dirty="0" smtClean="0"/>
          </a:p>
          <a:p>
            <a:r>
              <a:rPr lang="en-IN" sz="1600" b="1" dirty="0" smtClean="0"/>
              <a:t>Extreme test cases </a:t>
            </a:r>
          </a:p>
          <a:p>
            <a:r>
              <a:rPr lang="en-IN" sz="1600" dirty="0" smtClean="0"/>
              <a:t>1.Looks for exceptional conditions, extremes, boundaries, and abnormalities. </a:t>
            </a:r>
          </a:p>
          <a:p>
            <a:endParaRPr lang="en-IN" sz="1600" dirty="0" smtClean="0"/>
          </a:p>
          <a:p>
            <a:r>
              <a:rPr lang="en-IN" sz="1600" b="1" dirty="0" smtClean="0"/>
              <a:t>Extracted and Randomized test cases </a:t>
            </a:r>
          </a:p>
          <a:p>
            <a:r>
              <a:rPr lang="en-IN" sz="1600" dirty="0" smtClean="0"/>
              <a:t>1.Extracted cases involved extracting samples of real data for the testing process. </a:t>
            </a:r>
          </a:p>
          <a:p>
            <a:r>
              <a:rPr lang="en-IN" sz="1600" dirty="0" smtClean="0"/>
              <a:t>2.Randomized cases involved using tools to generate potential data for the testing process. </a:t>
            </a:r>
          </a:p>
          <a:p>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Static Testing</a:t>
            </a:r>
            <a:endParaRPr lang="en-IN" i="1" dirty="0" smtClean="0">
              <a:solidFill>
                <a:srgbClr val="000000"/>
              </a:solidFill>
              <a:latin typeface="+mj-lt"/>
              <a:cs typeface="Arial" pitchFamily="34" charset="0"/>
            </a:endParaRP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i="1" dirty="0" smtClean="0">
                <a:solidFill>
                  <a:srgbClr val="000000"/>
                </a:solidFill>
                <a:latin typeface="+mj-lt"/>
                <a:cs typeface="Arial" pitchFamily="34" charset="0"/>
              </a:rPr>
              <a:t>Review process </a:t>
            </a:r>
            <a:endParaRPr lang="en-IN" b="1" i="1" dirty="0" smtClean="0">
              <a:solidFill>
                <a:srgbClr val="000000"/>
              </a:solidFill>
              <a:latin typeface="+mj-lt"/>
              <a:cs typeface="Arial" pitchFamily="34" charset="0"/>
            </a:endParaRP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Static analysis by tools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0" name="Rectangle 29">
            <a:extLst>
              <a:ext uri="{FF2B5EF4-FFF2-40B4-BE49-F238E27FC236}">
                <a16:creationId xmlns:a16="http://schemas.microsoft.com/office/drawing/2014/main" xmlns=""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a16="http://schemas.microsoft.com/office/drawing/2014/main" xmlns=""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Test Case writing</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smtClean="0">
                <a:latin typeface="+mj-lt"/>
              </a:rPr>
              <a:t>STATIC TECHNIQUES</a:t>
            </a:r>
            <a:endParaRPr lang="en-IN" dirty="0" smtClean="0">
              <a:latin typeface="+mj-lt"/>
            </a:endParaRPr>
          </a:p>
        </p:txBody>
      </p:sp>
      <p:sp>
        <p:nvSpPr>
          <p:cNvPr id="14" name="Rectangle 13"/>
          <p:cNvSpPr/>
          <p:nvPr/>
        </p:nvSpPr>
        <p:spPr>
          <a:xfrm>
            <a:off x="584567" y="3590832"/>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7" name="Rectangle 16"/>
          <p:cNvSpPr/>
          <p:nvPr/>
        </p:nvSpPr>
        <p:spPr>
          <a:xfrm>
            <a:off x="1437833" y="3590831"/>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Identifying test conditions and designing test cases </a:t>
            </a:r>
            <a:endParaRPr lang="en-IN" i="1" dirty="0" smtClean="0">
              <a:solidFill>
                <a:srgbClr val="000000"/>
              </a:solidFill>
              <a:latin typeface="+mj-lt"/>
              <a:cs typeface="Arial" pitchFamily="34" charset="0"/>
            </a:endParaRPr>
          </a:p>
        </p:txBody>
      </p:sp>
      <p:sp>
        <p:nvSpPr>
          <p:cNvPr id="18" name="Rectangle 17"/>
          <p:cNvSpPr/>
          <p:nvPr/>
        </p:nvSpPr>
        <p:spPr>
          <a:xfrm>
            <a:off x="584567" y="3959482"/>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19" name="Rectangle 18"/>
          <p:cNvSpPr/>
          <p:nvPr/>
        </p:nvSpPr>
        <p:spPr>
          <a:xfrm>
            <a:off x="1437833" y="3959481"/>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b="1" i="1" dirty="0" smtClean="0">
                <a:solidFill>
                  <a:srgbClr val="000000"/>
                </a:solidFill>
                <a:latin typeface="+mj-lt"/>
                <a:cs typeface="Arial" pitchFamily="34" charset="0"/>
              </a:rPr>
              <a:t>Categories of test design techniques </a:t>
            </a:r>
          </a:p>
        </p:txBody>
      </p:sp>
      <p:sp>
        <p:nvSpPr>
          <p:cNvPr id="26" name="Rectangle 25"/>
          <p:cNvSpPr/>
          <p:nvPr/>
        </p:nvSpPr>
        <p:spPr>
          <a:xfrm>
            <a:off x="584567" y="4328132"/>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7" name="Rectangle 26"/>
          <p:cNvSpPr/>
          <p:nvPr/>
        </p:nvSpPr>
        <p:spPr>
          <a:xfrm>
            <a:off x="1437833" y="4328131"/>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Specification-based or black-box techniques </a:t>
            </a:r>
            <a:endParaRPr lang="en-US" b="1" i="1" dirty="0">
              <a:solidFill>
                <a:srgbClr val="000000"/>
              </a:solidFill>
              <a:latin typeface="+mj-lt"/>
              <a:cs typeface="Arial" pitchFamily="34" charset="0"/>
            </a:endParaRPr>
          </a:p>
        </p:txBody>
      </p:sp>
      <p:sp>
        <p:nvSpPr>
          <p:cNvPr id="32" name="Rectangle 31">
            <a:extLst>
              <a:ext uri="{FF2B5EF4-FFF2-40B4-BE49-F238E27FC236}">
                <a16:creationId xmlns:a16="http://schemas.microsoft.com/office/drawing/2014/main" xmlns="" id="{B9A3837A-5D39-4136-8A68-5BDDCC507724}"/>
              </a:ext>
            </a:extLst>
          </p:cNvPr>
          <p:cNvSpPr/>
          <p:nvPr/>
        </p:nvSpPr>
        <p:spPr>
          <a:xfrm>
            <a:off x="584567" y="4696782"/>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3" name="Rectangle 32">
            <a:extLst>
              <a:ext uri="{FF2B5EF4-FFF2-40B4-BE49-F238E27FC236}">
                <a16:creationId xmlns:a16="http://schemas.microsoft.com/office/drawing/2014/main" xmlns="" id="{271C1DAC-0CED-4A5D-8DE8-94999EDB1024}"/>
              </a:ext>
            </a:extLst>
          </p:cNvPr>
          <p:cNvSpPr/>
          <p:nvPr/>
        </p:nvSpPr>
        <p:spPr>
          <a:xfrm>
            <a:off x="1449556" y="4696781"/>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Structure-based or white-box techniques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4" name="TextBox 33"/>
          <p:cNvSpPr txBox="1"/>
          <p:nvPr/>
        </p:nvSpPr>
        <p:spPr>
          <a:xfrm>
            <a:off x="488839" y="3085280"/>
            <a:ext cx="10817526" cy="369332"/>
          </a:xfrm>
          <a:prstGeom prst="rect">
            <a:avLst/>
          </a:prstGeom>
          <a:noFill/>
        </p:spPr>
        <p:txBody>
          <a:bodyPr wrap="square" rtlCol="0">
            <a:spAutoFit/>
          </a:bodyPr>
          <a:lstStyle/>
          <a:p>
            <a:r>
              <a:rPr lang="en-IN" b="1" dirty="0" smtClean="0">
                <a:latin typeface="+mj-lt"/>
              </a:rPr>
              <a:t>TEST DESIGN TECHNIQUES </a:t>
            </a:r>
            <a:endParaRPr lang="en-IN" dirty="0" smtClean="0">
              <a:latin typeface="+mj-lt"/>
            </a:endParaRPr>
          </a:p>
        </p:txBody>
      </p:sp>
      <p:sp>
        <p:nvSpPr>
          <p:cNvPr id="28" name="Rectangle 27">
            <a:extLst>
              <a:ext uri="{FF2B5EF4-FFF2-40B4-BE49-F238E27FC236}">
                <a16:creationId xmlns:a16="http://schemas.microsoft.com/office/drawing/2014/main" xmlns="" id="{B9A3837A-5D39-4136-8A68-5BDDCC507724}"/>
              </a:ext>
            </a:extLst>
          </p:cNvPr>
          <p:cNvSpPr/>
          <p:nvPr/>
        </p:nvSpPr>
        <p:spPr>
          <a:xfrm>
            <a:off x="590325" y="5038954"/>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9" name="Rectangle 28">
            <a:extLst>
              <a:ext uri="{FF2B5EF4-FFF2-40B4-BE49-F238E27FC236}">
                <a16:creationId xmlns:a16="http://schemas.microsoft.com/office/drawing/2014/main" xmlns="" id="{271C1DAC-0CED-4A5D-8DE8-94999EDB1024}"/>
              </a:ext>
            </a:extLst>
          </p:cNvPr>
          <p:cNvSpPr/>
          <p:nvPr/>
        </p:nvSpPr>
        <p:spPr>
          <a:xfrm>
            <a:off x="1455314" y="5038953"/>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US" b="1" i="1" dirty="0" smtClean="0">
                <a:solidFill>
                  <a:srgbClr val="000000"/>
                </a:solidFill>
                <a:latin typeface="+mj-lt"/>
                <a:cs typeface="Arial" pitchFamily="34" charset="0"/>
              </a:rPr>
              <a:t>Experience-based techniques</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5" name="Rectangle 34">
            <a:extLst>
              <a:ext uri="{FF2B5EF4-FFF2-40B4-BE49-F238E27FC236}">
                <a16:creationId xmlns:a16="http://schemas.microsoft.com/office/drawing/2014/main" xmlns="" id="{B9A3837A-5D39-4136-8A68-5BDDCC507724}"/>
              </a:ext>
            </a:extLst>
          </p:cNvPr>
          <p:cNvSpPr/>
          <p:nvPr/>
        </p:nvSpPr>
        <p:spPr>
          <a:xfrm>
            <a:off x="587457" y="5389752"/>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Arial Black" pitchFamily="34" charset="0"/>
                <a:ea typeface="+mn-ea"/>
                <a:cs typeface="Arial" pitchFamily="34" charset="0"/>
              </a:rPr>
              <a:t>6</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36" name="Rectangle 35">
            <a:extLst>
              <a:ext uri="{FF2B5EF4-FFF2-40B4-BE49-F238E27FC236}">
                <a16:creationId xmlns:a16="http://schemas.microsoft.com/office/drawing/2014/main" xmlns="" id="{271C1DAC-0CED-4A5D-8DE8-94999EDB1024}"/>
              </a:ext>
            </a:extLst>
          </p:cNvPr>
          <p:cNvSpPr/>
          <p:nvPr/>
        </p:nvSpPr>
        <p:spPr>
          <a:xfrm>
            <a:off x="1452446" y="5389751"/>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US" b="1" i="1" dirty="0" smtClean="0">
                <a:solidFill>
                  <a:srgbClr val="000000"/>
                </a:solidFill>
                <a:latin typeface="+mj-lt"/>
                <a:cs typeface="Arial" pitchFamily="34" charset="0"/>
              </a:rPr>
              <a:t>Choosing a test technique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Tree>
    <p:extLst>
      <p:ext uri="{BB962C8B-B14F-4D97-AF65-F5344CB8AC3E}">
        <p14:creationId xmlns:p14="http://schemas.microsoft.com/office/powerpoint/2010/main" xmlns="" val="388638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sp>
        <p:nvSpPr>
          <p:cNvPr id="4" name="TextBox 3"/>
          <p:cNvSpPr txBox="1"/>
          <p:nvPr/>
        </p:nvSpPr>
        <p:spPr>
          <a:xfrm>
            <a:off x="396818" y="802266"/>
            <a:ext cx="11309227" cy="3539430"/>
          </a:xfrm>
          <a:prstGeom prst="rect">
            <a:avLst/>
          </a:prstGeom>
          <a:blipFill>
            <a:blip r:embed="rId2"/>
            <a:tile tx="0" ty="0" sx="100000" sy="100000" flip="none" algn="tl"/>
          </a:blipFill>
        </p:spPr>
        <p:txBody>
          <a:bodyPr wrap="square" rtlCol="0">
            <a:spAutoFit/>
          </a:bodyPr>
          <a:lstStyle/>
          <a:p>
            <a:r>
              <a:rPr lang="en-IN" sz="1600" b="1" u="sng" dirty="0" smtClean="0"/>
              <a:t>Positive Test Cases and Negative Test Cases</a:t>
            </a:r>
            <a:r>
              <a:rPr lang="en-IN" sz="1600" b="1" dirty="0" smtClean="0"/>
              <a:t>:</a:t>
            </a:r>
          </a:p>
          <a:p>
            <a:r>
              <a:rPr lang="en-IN" sz="1600" dirty="0" smtClean="0"/>
              <a:t> </a:t>
            </a:r>
          </a:p>
          <a:p>
            <a:r>
              <a:rPr lang="en-IN" sz="1600" b="1" dirty="0" smtClean="0"/>
              <a:t>Positive Testing </a:t>
            </a:r>
            <a:r>
              <a:rPr lang="en-IN" sz="1600" dirty="0" smtClean="0"/>
              <a:t>= (Not showing error when not supposed to) + (Showing error when supposed to) So if either of the situations in parentheses happens you have a positive test in terms of its result - not what the test was hoping to find. The application did what it was supposed to do. Here user tends to put all positive values according to requirements. </a:t>
            </a:r>
          </a:p>
          <a:p>
            <a:endParaRPr lang="en-IN" sz="1600" dirty="0" smtClean="0"/>
          </a:p>
          <a:p>
            <a:r>
              <a:rPr lang="en-IN" sz="1600" b="1" dirty="0" smtClean="0"/>
              <a:t>Negative Testing </a:t>
            </a:r>
            <a:r>
              <a:rPr lang="en-IN" sz="1600" dirty="0" smtClean="0"/>
              <a:t>= (Showing error when not supposed to) + (Not showing error when supposed to)(Usually these situations crop up during boundary testing or cause-effect testing.) Here if either of the situations in parentheses happens you have a negative test in terms of its result - again, not what the test was hoping to find. The application did what it was not supposed to do. User tends to put negative values, which may crash the application. </a:t>
            </a:r>
          </a:p>
          <a:p>
            <a:endParaRPr lang="en-US" sz="1600" dirty="0" smtClean="0"/>
          </a:p>
          <a:p>
            <a:r>
              <a:rPr lang="en-IN" sz="1600" dirty="0" smtClean="0"/>
              <a:t>For example in Registration Form, for Name field, user should be allowed to enter only alphabets. Here for Positive Testing, tester will enter only alphabets and application should run properly and should accept only alphabets. For Negative Testing, in the same case user tries to enter numbers, special characters and if the case is executed successfully, negative testing is successful. </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sp>
        <p:nvSpPr>
          <p:cNvPr id="4" name="TextBox 3"/>
          <p:cNvSpPr txBox="1"/>
          <p:nvPr/>
        </p:nvSpPr>
        <p:spPr>
          <a:xfrm>
            <a:off x="396818" y="802266"/>
            <a:ext cx="11309227" cy="5632311"/>
          </a:xfrm>
          <a:prstGeom prst="rect">
            <a:avLst/>
          </a:prstGeom>
          <a:blipFill>
            <a:blip r:embed="rId2"/>
            <a:tile tx="0" ty="0" sx="100000" sy="100000" flip="none" algn="tl"/>
          </a:blipFill>
        </p:spPr>
        <p:txBody>
          <a:bodyPr wrap="square" rtlCol="0">
            <a:spAutoFit/>
          </a:bodyPr>
          <a:lstStyle/>
          <a:p>
            <a:r>
              <a:rPr lang="en-US" sz="1500" b="1" dirty="0" smtClean="0"/>
              <a:t>Test Case Development Process</a:t>
            </a:r>
            <a:r>
              <a:rPr lang="en-US" sz="1500" dirty="0" smtClean="0"/>
              <a:t>: </a:t>
            </a:r>
          </a:p>
          <a:p>
            <a:pPr>
              <a:buFont typeface="Arial" pitchFamily="34" charset="0"/>
              <a:buChar char="•"/>
            </a:pPr>
            <a:r>
              <a:rPr lang="en-IN" sz="1500" dirty="0" smtClean="0"/>
              <a:t> Identify all potential Test Cases needed to fully test the business and technical requirements </a:t>
            </a:r>
          </a:p>
          <a:p>
            <a:pPr>
              <a:buFont typeface="Arial" pitchFamily="34" charset="0"/>
              <a:buChar char="•"/>
            </a:pPr>
            <a:r>
              <a:rPr lang="en-US" sz="1500" dirty="0" smtClean="0"/>
              <a:t> Document Test Procedures </a:t>
            </a:r>
          </a:p>
          <a:p>
            <a:pPr>
              <a:buFont typeface="Arial" pitchFamily="34" charset="0"/>
              <a:buChar char="•"/>
            </a:pPr>
            <a:r>
              <a:rPr lang="en-US" sz="1500" dirty="0" smtClean="0"/>
              <a:t> Document Test Data requirements </a:t>
            </a:r>
          </a:p>
          <a:p>
            <a:pPr>
              <a:buFont typeface="Arial" pitchFamily="34" charset="0"/>
              <a:buChar char="•"/>
            </a:pPr>
            <a:r>
              <a:rPr lang="en-US" sz="1500" dirty="0" smtClean="0"/>
              <a:t> Prioritize test cases </a:t>
            </a:r>
          </a:p>
          <a:p>
            <a:pPr>
              <a:buFont typeface="Arial" pitchFamily="34" charset="0"/>
              <a:buChar char="•"/>
            </a:pPr>
            <a:r>
              <a:rPr lang="en-US" sz="1500" dirty="0" smtClean="0"/>
              <a:t> Identify Test Automation Candidates </a:t>
            </a:r>
          </a:p>
          <a:p>
            <a:pPr>
              <a:buFont typeface="Arial" pitchFamily="34" charset="0"/>
              <a:buChar char="•"/>
            </a:pPr>
            <a:r>
              <a:rPr lang="en-IN" sz="1500" dirty="0" smtClean="0"/>
              <a:t> Automate designated test cases </a:t>
            </a:r>
          </a:p>
          <a:p>
            <a:endParaRPr lang="en-IN" sz="1500" dirty="0" smtClean="0"/>
          </a:p>
          <a:p>
            <a:r>
              <a:rPr lang="en-IN" sz="1500" b="1" dirty="0" smtClean="0"/>
              <a:t>Test Case Design Methods</a:t>
            </a:r>
            <a:r>
              <a:rPr lang="en-IN" sz="1500" dirty="0" smtClean="0"/>
              <a:t>: </a:t>
            </a:r>
          </a:p>
          <a:p>
            <a:r>
              <a:rPr lang="en-US" sz="1500" dirty="0" smtClean="0"/>
              <a:t>1.Boundary Value Analysis </a:t>
            </a:r>
          </a:p>
          <a:p>
            <a:r>
              <a:rPr lang="en-US" sz="1500" dirty="0" smtClean="0"/>
              <a:t>2.Equivalence Partitioning </a:t>
            </a:r>
          </a:p>
          <a:p>
            <a:r>
              <a:rPr lang="en-US" sz="1500" dirty="0" smtClean="0"/>
              <a:t>3.Error Guessing </a:t>
            </a:r>
          </a:p>
          <a:p>
            <a:endParaRPr lang="en-US" sz="1500" dirty="0" smtClean="0"/>
          </a:p>
          <a:p>
            <a:r>
              <a:rPr lang="en-IN" sz="1500" b="1" dirty="0" smtClean="0"/>
              <a:t>Characteristics of good test cases: </a:t>
            </a:r>
          </a:p>
          <a:p>
            <a:r>
              <a:rPr lang="en-IN" sz="1500" dirty="0" smtClean="0"/>
              <a:t>• Simple and specific. Any one in the test team should be able to execute the test cases without the author help. </a:t>
            </a:r>
          </a:p>
          <a:p>
            <a:r>
              <a:rPr lang="en-US" sz="1500" dirty="0" smtClean="0"/>
              <a:t>• Clear, concise, and complete </a:t>
            </a:r>
          </a:p>
          <a:p>
            <a:r>
              <a:rPr lang="en-IN" sz="1500" dirty="0" smtClean="0"/>
              <a:t>• No assumptions in test case description, steps, expected result etc. </a:t>
            </a:r>
          </a:p>
          <a:p>
            <a:r>
              <a:rPr lang="en-US" sz="1500" dirty="0" smtClean="0"/>
              <a:t>• Non-redundant </a:t>
            </a:r>
          </a:p>
          <a:p>
            <a:r>
              <a:rPr lang="en-IN" sz="1500" dirty="0" smtClean="0"/>
              <a:t>• Reasonable probability of catching an error </a:t>
            </a:r>
          </a:p>
          <a:p>
            <a:r>
              <a:rPr lang="en-US" sz="1500" dirty="0" smtClean="0"/>
              <a:t>• Medium complexity </a:t>
            </a:r>
          </a:p>
          <a:p>
            <a:r>
              <a:rPr lang="en-US" sz="1500" dirty="0" smtClean="0"/>
              <a:t>• Repeatable </a:t>
            </a:r>
          </a:p>
          <a:p>
            <a:r>
              <a:rPr lang="en-IN" sz="1500" dirty="0" smtClean="0"/>
              <a:t>• Test cases that have written with the help of test case design methods </a:t>
            </a:r>
          </a:p>
          <a:p>
            <a:r>
              <a:rPr lang="en-IN" sz="1500" dirty="0" smtClean="0"/>
              <a:t>• Test cases that are easily identifiable with their names. </a:t>
            </a:r>
          </a:p>
          <a:p>
            <a:r>
              <a:rPr lang="en-IN" sz="1500" dirty="0" smtClean="0"/>
              <a:t>• Always list expected results</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graphicFrame>
        <p:nvGraphicFramePr>
          <p:cNvPr id="5" name="Table 4"/>
          <p:cNvGraphicFramePr>
            <a:graphicFrameLocks noGrp="1"/>
          </p:cNvGraphicFramePr>
          <p:nvPr/>
        </p:nvGraphicFramePr>
        <p:xfrm>
          <a:off x="431321" y="1751167"/>
          <a:ext cx="11404121" cy="4276360"/>
        </p:xfrm>
        <a:graphic>
          <a:graphicData uri="http://schemas.openxmlformats.org/drawingml/2006/table">
            <a:tbl>
              <a:tblPr>
                <a:tableStyleId>{3C2FFA5D-87B4-456A-9821-1D502468CF0F}</a:tableStyleId>
              </a:tblPr>
              <a:tblGrid>
                <a:gridCol w="986895"/>
                <a:gridCol w="7209817"/>
                <a:gridCol w="3207409"/>
              </a:tblGrid>
              <a:tr h="268135">
                <a:tc>
                  <a:txBody>
                    <a:bodyPr/>
                    <a:lstStyle/>
                    <a:p>
                      <a:pPr algn="ctr" fontAlgn="ctr"/>
                      <a:r>
                        <a:rPr lang="en-IN" sz="1400" b="1" u="none" strike="noStrike" dirty="0"/>
                        <a:t>Sr. No.</a:t>
                      </a:r>
                      <a:endParaRPr lang="en-IN" sz="1400" b="1" i="0" u="none" strike="noStrike" dirty="0">
                        <a:solidFill>
                          <a:srgbClr val="000000"/>
                        </a:solidFill>
                        <a:latin typeface="Calibri"/>
                      </a:endParaRPr>
                    </a:p>
                  </a:txBody>
                  <a:tcPr marL="9343" marR="9343" marT="9343" marB="0" anchor="ctr">
                    <a:solidFill>
                      <a:schemeClr val="accent2"/>
                    </a:solidFill>
                  </a:tcPr>
                </a:tc>
                <a:tc>
                  <a:txBody>
                    <a:bodyPr/>
                    <a:lstStyle/>
                    <a:p>
                      <a:pPr algn="ctr" fontAlgn="ctr"/>
                      <a:r>
                        <a:rPr lang="en-IN" sz="1400" b="1" u="none" strike="noStrike" dirty="0"/>
                        <a:t>Functional Test Cases</a:t>
                      </a:r>
                      <a:endParaRPr lang="en-IN" sz="1400" b="1" i="0" u="none" strike="noStrike" dirty="0">
                        <a:solidFill>
                          <a:srgbClr val="000000"/>
                        </a:solidFill>
                        <a:latin typeface="Calibri"/>
                      </a:endParaRPr>
                    </a:p>
                  </a:txBody>
                  <a:tcPr marL="9343" marR="9343" marT="9343" marB="0" anchor="ctr">
                    <a:solidFill>
                      <a:schemeClr val="accent2"/>
                    </a:solidFill>
                  </a:tcPr>
                </a:tc>
                <a:tc>
                  <a:txBody>
                    <a:bodyPr/>
                    <a:lstStyle/>
                    <a:p>
                      <a:pPr algn="ctr" fontAlgn="ctr"/>
                      <a:r>
                        <a:rPr lang="en-IN" sz="1400" b="1" u="none" strike="noStrike" dirty="0"/>
                        <a:t>Type- Negative/ Positive Test Case</a:t>
                      </a:r>
                      <a:endParaRPr lang="en-IN" sz="1400" b="1" i="0" u="none" strike="noStrike" dirty="0">
                        <a:solidFill>
                          <a:srgbClr val="000000"/>
                        </a:solidFill>
                        <a:latin typeface="Calibri"/>
                      </a:endParaRPr>
                    </a:p>
                  </a:txBody>
                  <a:tcPr marL="9343" marR="9343" marT="9343" marB="0" anchor="ctr">
                    <a:solidFill>
                      <a:schemeClr val="accent2"/>
                    </a:solidFill>
                  </a:tcPr>
                </a:tc>
              </a:tr>
              <a:tr h="268135">
                <a:tc>
                  <a:txBody>
                    <a:bodyPr/>
                    <a:lstStyle/>
                    <a:p>
                      <a:pPr algn="ctr" fontAlgn="ctr"/>
                      <a:r>
                        <a:rPr lang="en-IN" sz="1400" u="none" strike="noStrike" dirty="0"/>
                        <a:t>1</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if a user will be able to login with a valid username and valid password.</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Positive</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2</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if a user cannot login with a valid username and an invalid password.</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Negative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3</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the login page for both, when the field is blank and Submit button is clicked.</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Negative</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r>
              <a:tr h="211295">
                <a:tc>
                  <a:txBody>
                    <a:bodyPr/>
                    <a:lstStyle/>
                    <a:p>
                      <a:pPr algn="ctr" fontAlgn="ctr"/>
                      <a:r>
                        <a:rPr lang="en-IN" sz="1400" u="none" strike="noStrike" dirty="0"/>
                        <a:t>4</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the ‘Forgot Password’ functionality.</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11295">
                <a:tc>
                  <a:txBody>
                    <a:bodyPr/>
                    <a:lstStyle/>
                    <a:p>
                      <a:pPr algn="ctr" fontAlgn="ctr"/>
                      <a:r>
                        <a:rPr lang="en-IN" sz="1400" u="none" strike="noStrike"/>
                        <a:t>5</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the messages for invalid login.</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11295">
                <a:tc>
                  <a:txBody>
                    <a:bodyPr/>
                    <a:lstStyle/>
                    <a:p>
                      <a:pPr algn="ctr" fontAlgn="ctr"/>
                      <a:r>
                        <a:rPr lang="en-IN" sz="1400" u="none" strike="noStrike"/>
                        <a:t>6</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the ‘Remember Me’ functionality.</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dirty="0"/>
                        <a:t>7</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if the data in password field is either visible as asterisk or bullet signs.</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8</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Verify if a user is able to login with a new password only after he/she has changed the password.</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402201">
                <a:tc>
                  <a:txBody>
                    <a:bodyPr/>
                    <a:lstStyle/>
                    <a:p>
                      <a:pPr algn="ctr" fontAlgn="ctr"/>
                      <a:r>
                        <a:rPr lang="en-IN" sz="1400" u="none" strike="noStrike"/>
                        <a:t>9</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if the login page allows to log in simultaneously with different credentials in a different browser.</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10</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if the ‘Enter’ key of the keyboard is working correctly on the login page.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Positive</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11295">
                <a:tc>
                  <a:txBody>
                    <a:bodyPr/>
                    <a:lstStyle/>
                    <a:p>
                      <a:pPr algn="ctr" fontAlgn="ctr"/>
                      <a:r>
                        <a:rPr lang="en-IN" sz="1400" u="none" strike="noStrike"/>
                        <a:t> </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gridSpan="2">
                  <a:txBody>
                    <a:bodyPr/>
                    <a:lstStyle/>
                    <a:p>
                      <a:pPr algn="ctr" fontAlgn="ctr"/>
                      <a:r>
                        <a:rPr lang="en-IN" sz="1400" b="1" u="none" strike="noStrike" dirty="0"/>
                        <a:t>Other Test Cases</a:t>
                      </a:r>
                      <a:endParaRPr lang="en-IN" sz="1400" b="1" i="0" u="none" strike="noStrike" dirty="0">
                        <a:solidFill>
                          <a:srgbClr val="000000"/>
                        </a:solidFill>
                        <a:latin typeface="Calibri"/>
                      </a:endParaRPr>
                    </a:p>
                  </a:txBody>
                  <a:tcPr marL="9343" marR="9343" marT="9343" marB="0" anchor="ctr">
                    <a:blipFill>
                      <a:blip r:embed="rId2"/>
                      <a:tile tx="0" ty="0" sx="100000" sy="100000" flip="none" algn="tl"/>
                    </a:blipFill>
                  </a:tcPr>
                </a:tc>
                <a:tc hMerge="1">
                  <a:txBody>
                    <a:bodyPr/>
                    <a:lstStyle/>
                    <a:p>
                      <a:endParaRPr lang="en-US"/>
                    </a:p>
                  </a:txBody>
                  <a:tcPr/>
                </a:tc>
              </a:tr>
              <a:tr h="268135">
                <a:tc>
                  <a:txBody>
                    <a:bodyPr/>
                    <a:lstStyle/>
                    <a:p>
                      <a:pPr algn="ctr" fontAlgn="ctr"/>
                      <a:r>
                        <a:rPr lang="en-IN" sz="1400" u="none" strike="noStrike"/>
                        <a:t>11</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the time taken to log in with a valid username and password.</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Performance &amp; Positive Testing</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12</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if the font, text color, and color coding of the Login page is as per the standard.</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UI Testing &amp; Positive Testing</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13</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if there is a ‘Cancel’ button available to erase the entered text.</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Usability Testing</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r>
              <a:tr h="268135">
                <a:tc>
                  <a:txBody>
                    <a:bodyPr/>
                    <a:lstStyle/>
                    <a:p>
                      <a:pPr algn="ctr" fontAlgn="ctr"/>
                      <a:r>
                        <a:rPr lang="en-IN" sz="1400" u="none" strike="noStrike"/>
                        <a:t>14</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a:t>Verify the login page and all its controls in different browsers</a:t>
                      </a:r>
                      <a:endParaRPr lang="en-IN" sz="1400" b="0" i="0" u="none" strike="noStrike">
                        <a:solidFill>
                          <a:srgbClr val="000000"/>
                        </a:solidFill>
                        <a:latin typeface="Calibri"/>
                      </a:endParaRPr>
                    </a:p>
                  </a:txBody>
                  <a:tcPr marL="9343" marR="9343" marT="9343" marB="0" anchor="ctr">
                    <a:blipFill>
                      <a:blip r:embed="rId2"/>
                      <a:tile tx="0" ty="0" sx="100000" sy="100000" flip="none" algn="tl"/>
                    </a:blipFill>
                  </a:tcPr>
                </a:tc>
                <a:tc>
                  <a:txBody>
                    <a:bodyPr/>
                    <a:lstStyle/>
                    <a:p>
                      <a:pPr algn="ctr" fontAlgn="ctr"/>
                      <a:r>
                        <a:rPr lang="en-IN" sz="1400" u="none" strike="noStrike" dirty="0"/>
                        <a:t>Browser Compatibility &amp; Positive Testing.</a:t>
                      </a:r>
                      <a:endParaRPr lang="en-IN" sz="1400" b="0" i="0" u="none" strike="noStrike" dirty="0">
                        <a:solidFill>
                          <a:srgbClr val="000000"/>
                        </a:solidFill>
                        <a:latin typeface="Calibri"/>
                      </a:endParaRPr>
                    </a:p>
                  </a:txBody>
                  <a:tcPr marL="9343" marR="9343" marT="9343" marB="0" anchor="ctr">
                    <a:blipFill>
                      <a:blip r:embed="rId2"/>
                      <a:tile tx="0" ty="0" sx="100000" sy="100000" flip="none" algn="tl"/>
                    </a:blipFill>
                  </a:tcPr>
                </a:tc>
              </a:tr>
            </a:tbl>
          </a:graphicData>
        </a:graphic>
      </p:graphicFrame>
      <p:sp>
        <p:nvSpPr>
          <p:cNvPr id="7" name="TextBox 6"/>
          <p:cNvSpPr txBox="1"/>
          <p:nvPr/>
        </p:nvSpPr>
        <p:spPr>
          <a:xfrm>
            <a:off x="422695" y="819511"/>
            <a:ext cx="11404121" cy="923330"/>
          </a:xfrm>
          <a:prstGeom prst="rect">
            <a:avLst/>
          </a:prstGeom>
          <a:blipFill>
            <a:blip r:embed="rId2"/>
            <a:tile tx="0" ty="0" sx="100000" sy="100000" flip="none" algn="tl"/>
          </a:blipFill>
        </p:spPr>
        <p:txBody>
          <a:bodyPr wrap="square" rtlCol="0">
            <a:spAutoFit/>
          </a:bodyPr>
          <a:lstStyle/>
          <a:p>
            <a:r>
              <a:rPr lang="en-IN" dirty="0" smtClean="0"/>
              <a:t>Following is the possible list of functional and non-functional test cases for a login page:</a:t>
            </a:r>
          </a:p>
          <a:p>
            <a:r>
              <a:rPr lang="en-IN" b="1" dirty="0" smtClean="0"/>
              <a:t>Functional Test Cases:</a:t>
            </a:r>
            <a:endParaRPr lang="en-US" dirty="0" smtClean="0"/>
          </a:p>
          <a:p>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graphicFrame>
        <p:nvGraphicFramePr>
          <p:cNvPr id="5" name="Table 4"/>
          <p:cNvGraphicFramePr>
            <a:graphicFrameLocks noGrp="1"/>
          </p:cNvGraphicFramePr>
          <p:nvPr/>
        </p:nvGraphicFramePr>
        <p:xfrm>
          <a:off x="422695" y="1501013"/>
          <a:ext cx="11404121" cy="3677861"/>
        </p:xfrm>
        <a:graphic>
          <a:graphicData uri="http://schemas.openxmlformats.org/drawingml/2006/table">
            <a:tbl>
              <a:tblPr>
                <a:tableStyleId>{3C2FFA5D-87B4-456A-9821-1D502468CF0F}</a:tableStyleId>
              </a:tblPr>
              <a:tblGrid>
                <a:gridCol w="986895"/>
                <a:gridCol w="7209817"/>
                <a:gridCol w="3207409"/>
              </a:tblGrid>
              <a:tr h="268135">
                <a:tc>
                  <a:txBody>
                    <a:bodyPr/>
                    <a:lstStyle/>
                    <a:p>
                      <a:pPr algn="ctr" fontAlgn="ctr"/>
                      <a:r>
                        <a:rPr lang="en-IN" sz="1600" b="1" u="none" strike="noStrike" dirty="0"/>
                        <a:t>Sr. No.</a:t>
                      </a:r>
                      <a:endParaRPr lang="en-IN" sz="1600" b="1" i="0" u="none" strike="noStrike" dirty="0">
                        <a:solidFill>
                          <a:srgbClr val="000000"/>
                        </a:solidFill>
                        <a:latin typeface="Calibri"/>
                      </a:endParaRPr>
                    </a:p>
                  </a:txBody>
                  <a:tcPr marL="9343" marR="9343" marT="9343" marB="0" anchor="ctr">
                    <a:solidFill>
                      <a:schemeClr val="accent2"/>
                    </a:solidFill>
                  </a:tcPr>
                </a:tc>
                <a:tc>
                  <a:txBody>
                    <a:bodyPr/>
                    <a:lstStyle/>
                    <a:p>
                      <a:pPr algn="ctr" fontAlgn="ctr"/>
                      <a:r>
                        <a:rPr lang="en-IN" sz="1600" b="1" u="none" strike="noStrike" dirty="0" smtClean="0"/>
                        <a:t>Security test cases</a:t>
                      </a:r>
                    </a:p>
                  </a:txBody>
                  <a:tcPr marL="9343" marR="9343" marT="9343" marB="0" anchor="ctr">
                    <a:solidFill>
                      <a:schemeClr val="accent2"/>
                    </a:solidFill>
                  </a:tcPr>
                </a:tc>
                <a:tc>
                  <a:txBody>
                    <a:bodyPr/>
                    <a:lstStyle/>
                    <a:p>
                      <a:pPr algn="ctr" fontAlgn="ctr"/>
                      <a:r>
                        <a:rPr lang="en-IN" sz="1600" b="1" u="none" strike="noStrike" dirty="0"/>
                        <a:t>Type- Negative/ Positive Test Case</a:t>
                      </a:r>
                      <a:endParaRPr lang="en-IN" sz="1600" b="1" i="0" u="none" strike="noStrike" dirty="0">
                        <a:solidFill>
                          <a:srgbClr val="000000"/>
                        </a:solidFill>
                        <a:latin typeface="Calibri"/>
                      </a:endParaRPr>
                    </a:p>
                  </a:txBody>
                  <a:tcPr marL="9343" marR="9343" marT="9343" marB="0" anchor="ctr">
                    <a:solidFill>
                      <a:schemeClr val="accent2"/>
                    </a:solidFill>
                  </a:tcPr>
                </a:tc>
              </a:tr>
              <a:tr h="268135">
                <a:tc>
                  <a:txBody>
                    <a:bodyPr/>
                    <a:lstStyle/>
                    <a:p>
                      <a:pPr algn="ctr" fontAlgn="ctr"/>
                      <a:r>
                        <a:rPr lang="en-IN" sz="1600" b="0" i="0" u="none" strike="noStrike" dirty="0">
                          <a:solidFill>
                            <a:srgbClr val="000000"/>
                          </a:solidFill>
                          <a:latin typeface="Calibri"/>
                        </a:rPr>
                        <a:t>1</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if a user cannot enter the characters more than the specified range in each field (Username and Password).</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Negative</a:t>
                      </a:r>
                    </a:p>
                  </a:txBody>
                  <a:tcPr marL="9525" marR="9525" marT="9525" marB="0" anchor="ctr">
                    <a:blipFill>
                      <a:blip r:embed="rId2"/>
                      <a:tile tx="0" ty="0" sx="100000" sy="100000" flip="none" algn="tl"/>
                    </a:blipFill>
                  </a:tcPr>
                </a:tc>
              </a:tr>
              <a:tr h="268135">
                <a:tc>
                  <a:txBody>
                    <a:bodyPr/>
                    <a:lstStyle/>
                    <a:p>
                      <a:pPr algn="ctr" fontAlgn="ctr"/>
                      <a:r>
                        <a:rPr lang="en-IN" sz="1600" b="0" i="0" u="none" strike="noStrike">
                          <a:solidFill>
                            <a:srgbClr val="000000"/>
                          </a:solidFill>
                          <a:latin typeface="Calibri"/>
                        </a:rPr>
                        <a:t>2</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if a user cannot enter the characters more than the specified range in each field (Username and Password).</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Positive</a:t>
                      </a:r>
                    </a:p>
                  </a:txBody>
                  <a:tcPr marL="9525" marR="9525" marT="9525" marB="0" anchor="ctr">
                    <a:blipFill>
                      <a:blip r:embed="rId2"/>
                      <a:tile tx="0" ty="0" sx="100000" sy="100000" flip="none" algn="tl"/>
                    </a:blipFill>
                  </a:tcPr>
                </a:tc>
              </a:tr>
              <a:tr h="211295">
                <a:tc>
                  <a:txBody>
                    <a:bodyPr/>
                    <a:lstStyle/>
                    <a:p>
                      <a:pPr algn="ctr" fontAlgn="ctr"/>
                      <a:r>
                        <a:rPr lang="en-IN" sz="1600" b="0" i="0" u="none" strike="noStrike">
                          <a:solidFill>
                            <a:srgbClr val="000000"/>
                          </a:solidFill>
                          <a:latin typeface="Calibri"/>
                        </a:rPr>
                        <a:t>3</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the login page by pressing ‘Back button’ of the browser. It should not allow you to enter into the system once you log out.</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Negative</a:t>
                      </a:r>
                    </a:p>
                  </a:txBody>
                  <a:tcPr marL="9525" marR="9525" marT="9525" marB="0" anchor="ctr">
                    <a:blipFill>
                      <a:blip r:embed="rId2"/>
                      <a:tile tx="0" ty="0" sx="100000" sy="100000" flip="none" algn="tl"/>
                    </a:blipFill>
                  </a:tcPr>
                </a:tc>
              </a:tr>
              <a:tr h="211295">
                <a:tc>
                  <a:txBody>
                    <a:bodyPr/>
                    <a:lstStyle/>
                    <a:p>
                      <a:pPr algn="ctr" fontAlgn="ctr"/>
                      <a:r>
                        <a:rPr lang="en-IN" sz="1600" b="0" i="0" u="none" strike="noStrike">
                          <a:solidFill>
                            <a:srgbClr val="000000"/>
                          </a:solidFill>
                          <a:latin typeface="Calibri"/>
                        </a:rPr>
                        <a:t>4</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the timeout functionality of the login session.</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Positive</a:t>
                      </a:r>
                    </a:p>
                  </a:txBody>
                  <a:tcPr marL="9525" marR="9525" marT="9525" marB="0" anchor="ctr">
                    <a:blipFill>
                      <a:blip r:embed="rId2"/>
                      <a:tile tx="0" ty="0" sx="100000" sy="100000" flip="none" algn="tl"/>
                    </a:blipFill>
                  </a:tcPr>
                </a:tc>
              </a:tr>
              <a:tr h="211295">
                <a:tc>
                  <a:txBody>
                    <a:bodyPr/>
                    <a:lstStyle/>
                    <a:p>
                      <a:pPr algn="ctr" fontAlgn="ctr"/>
                      <a:r>
                        <a:rPr lang="en-IN" sz="1600" b="0" i="0" u="none" strike="noStrike">
                          <a:solidFill>
                            <a:srgbClr val="000000"/>
                          </a:solidFill>
                          <a:latin typeface="Calibri"/>
                        </a:rPr>
                        <a:t>5</a:t>
                      </a:r>
                    </a:p>
                  </a:txBody>
                  <a:tcPr marL="9525" marR="9525" marT="9525" marB="0" anchor="ctr">
                    <a:blipFill>
                      <a:blip r:embed="rId2"/>
                      <a:tile tx="0" ty="0" sx="100000" sy="100000" flip="none" algn="tl"/>
                    </a:blipFill>
                  </a:tcPr>
                </a:tc>
                <a:tc>
                  <a:txBody>
                    <a:bodyPr/>
                    <a:lstStyle/>
                    <a:p>
                      <a:pPr algn="ctr" fontAlgn="ctr"/>
                      <a:r>
                        <a:rPr lang="en-IN" sz="1600" b="0" i="0" u="none" strike="noStrike" dirty="0">
                          <a:solidFill>
                            <a:srgbClr val="000000"/>
                          </a:solidFill>
                          <a:latin typeface="Calibri"/>
                        </a:rPr>
                        <a:t>Verify if a user should not be allowed to log in with different credentials from the same browser at the same time.</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Negative</a:t>
                      </a:r>
                    </a:p>
                  </a:txBody>
                  <a:tcPr marL="9525" marR="9525" marT="9525" marB="0" anchor="ctr">
                    <a:blipFill>
                      <a:blip r:embed="rId2"/>
                      <a:tile tx="0" ty="0" sx="100000" sy="100000" flip="none" algn="tl"/>
                    </a:blipFill>
                  </a:tcPr>
                </a:tc>
              </a:tr>
              <a:tr h="268135">
                <a:tc>
                  <a:txBody>
                    <a:bodyPr/>
                    <a:lstStyle/>
                    <a:p>
                      <a:pPr algn="ctr" fontAlgn="ctr"/>
                      <a:r>
                        <a:rPr lang="en-IN" sz="1600" b="0" i="0" u="none" strike="noStrike">
                          <a:solidFill>
                            <a:srgbClr val="000000"/>
                          </a:solidFill>
                          <a:latin typeface="Calibri"/>
                        </a:rPr>
                        <a:t>6</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if a user should be able to login with the same credentials in different browsers at the same time.</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Positive</a:t>
                      </a:r>
                    </a:p>
                  </a:txBody>
                  <a:tcPr marL="9525" marR="9525" marT="9525" marB="0" anchor="ctr">
                    <a:blipFill>
                      <a:blip r:embed="rId2"/>
                      <a:tile tx="0" ty="0" sx="100000" sy="100000" flip="none" algn="tl"/>
                    </a:blipFill>
                  </a:tcPr>
                </a:tc>
              </a:tr>
              <a:tr h="268135">
                <a:tc>
                  <a:txBody>
                    <a:bodyPr/>
                    <a:lstStyle/>
                    <a:p>
                      <a:pPr algn="ctr" fontAlgn="ctr"/>
                      <a:r>
                        <a:rPr lang="en-IN" sz="1600" b="0" i="0" u="none" strike="noStrike" dirty="0">
                          <a:solidFill>
                            <a:srgbClr val="000000"/>
                          </a:solidFill>
                          <a:latin typeface="Calibri"/>
                        </a:rPr>
                        <a:t>7</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Verify the Login page against SQL injection attack.</a:t>
                      </a:r>
                    </a:p>
                  </a:txBody>
                  <a:tcPr marL="9525" marR="9525" marT="9525" marB="0" anchor="ctr">
                    <a:blipFill>
                      <a:blip r:embed="rId2"/>
                      <a:tile tx="0" ty="0" sx="100000" sy="100000" flip="none" algn="tl"/>
                    </a:blipFill>
                  </a:tcPr>
                </a:tc>
                <a:tc>
                  <a:txBody>
                    <a:bodyPr/>
                    <a:lstStyle/>
                    <a:p>
                      <a:pPr algn="ctr" fontAlgn="ctr"/>
                      <a:r>
                        <a:rPr lang="en-IN" sz="1600" b="0" i="0" u="none" strike="noStrike">
                          <a:solidFill>
                            <a:srgbClr val="000000"/>
                          </a:solidFill>
                          <a:latin typeface="Calibri"/>
                        </a:rPr>
                        <a:t>Negative</a:t>
                      </a:r>
                    </a:p>
                  </a:txBody>
                  <a:tcPr marL="9525" marR="9525" marT="9525" marB="0" anchor="ctr">
                    <a:blipFill>
                      <a:blip r:embed="rId2"/>
                      <a:tile tx="0" ty="0" sx="100000" sy="100000" flip="none" algn="tl"/>
                    </a:blipFill>
                  </a:tcPr>
                </a:tc>
              </a:tr>
              <a:tr h="402201">
                <a:tc>
                  <a:txBody>
                    <a:bodyPr/>
                    <a:lstStyle/>
                    <a:p>
                      <a:pPr algn="ctr" fontAlgn="ctr"/>
                      <a:r>
                        <a:rPr lang="en-IN" sz="1600" b="0" i="0" u="none" strike="noStrike" dirty="0">
                          <a:solidFill>
                            <a:srgbClr val="000000"/>
                          </a:solidFill>
                          <a:latin typeface="Calibri"/>
                        </a:rPr>
                        <a:t>8</a:t>
                      </a:r>
                    </a:p>
                  </a:txBody>
                  <a:tcPr marL="9525" marR="9525" marT="9525" marB="0" anchor="ctr">
                    <a:blipFill>
                      <a:blip r:embed="rId2"/>
                      <a:tile tx="0" ty="0" sx="100000" sy="100000" flip="none" algn="tl"/>
                    </a:blipFill>
                  </a:tcPr>
                </a:tc>
                <a:tc>
                  <a:txBody>
                    <a:bodyPr/>
                    <a:lstStyle/>
                    <a:p>
                      <a:pPr algn="ctr" fontAlgn="ctr"/>
                      <a:r>
                        <a:rPr lang="en-IN" sz="1600" b="0" i="0" u="none" strike="noStrike" dirty="0">
                          <a:solidFill>
                            <a:srgbClr val="000000"/>
                          </a:solidFill>
                          <a:latin typeface="Calibri"/>
                        </a:rPr>
                        <a:t>Verify the implementation of SSL certificate.</a:t>
                      </a:r>
                    </a:p>
                  </a:txBody>
                  <a:tcPr marL="9525" marR="9525" marT="9525" marB="0" anchor="ctr">
                    <a:blipFill>
                      <a:blip r:embed="rId2"/>
                      <a:tile tx="0" ty="0" sx="100000" sy="100000" flip="none" algn="tl"/>
                    </a:blipFill>
                  </a:tcPr>
                </a:tc>
                <a:tc>
                  <a:txBody>
                    <a:bodyPr/>
                    <a:lstStyle/>
                    <a:p>
                      <a:pPr algn="ctr" fontAlgn="ctr"/>
                      <a:r>
                        <a:rPr lang="en-IN" sz="1600" b="0" i="0" u="none" strike="noStrike" dirty="0">
                          <a:solidFill>
                            <a:srgbClr val="000000"/>
                          </a:solidFill>
                          <a:latin typeface="Calibri"/>
                        </a:rPr>
                        <a:t>Positive</a:t>
                      </a:r>
                    </a:p>
                  </a:txBody>
                  <a:tcPr marL="9525" marR="9525" marT="9525" marB="0" anchor="ctr">
                    <a:blipFill>
                      <a:blip r:embed="rId2"/>
                      <a:tile tx="0" ty="0" sx="100000" sy="100000" flip="none" algn="tl"/>
                    </a:blipFill>
                  </a:tcPr>
                </a:tc>
              </a:tr>
            </a:tbl>
          </a:graphicData>
        </a:graphic>
      </p:graphicFrame>
      <p:sp>
        <p:nvSpPr>
          <p:cNvPr id="7" name="TextBox 6"/>
          <p:cNvSpPr txBox="1"/>
          <p:nvPr/>
        </p:nvSpPr>
        <p:spPr>
          <a:xfrm>
            <a:off x="422695" y="854015"/>
            <a:ext cx="11404121" cy="646331"/>
          </a:xfrm>
          <a:prstGeom prst="rect">
            <a:avLst/>
          </a:prstGeom>
          <a:blipFill>
            <a:blip r:embed="rId2"/>
            <a:tile tx="0" ty="0" sx="100000" sy="100000" flip="none" algn="tl"/>
          </a:blipFill>
        </p:spPr>
        <p:txBody>
          <a:bodyPr wrap="square" rtlCol="0">
            <a:spAutoFit/>
          </a:bodyPr>
          <a:lstStyle/>
          <a:p>
            <a:r>
              <a:rPr lang="en-IN" b="1" dirty="0" smtClean="0"/>
              <a:t>Non-functional Security Test Cases:</a:t>
            </a:r>
            <a:endParaRPr lang="en-US" dirty="0" smtClean="0"/>
          </a:p>
          <a:p>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Case Writing (contd.)</a:t>
            </a:r>
            <a:endParaRPr lang="en-IN" sz="4000" i="1" dirty="0" smtClean="0">
              <a:solidFill>
                <a:srgbClr val="000000"/>
              </a:solidFill>
              <a:cs typeface="Arial" pitchFamily="34" charset="0"/>
            </a:endParaRPr>
          </a:p>
        </p:txBody>
      </p:sp>
      <p:pic>
        <p:nvPicPr>
          <p:cNvPr id="130050" name="Picture 2" descr="Download Sample Test Case Template with Explanation of Important Fields"/>
          <p:cNvPicPr>
            <a:picLocks noChangeAspect="1" noChangeArrowheads="1"/>
          </p:cNvPicPr>
          <p:nvPr/>
        </p:nvPicPr>
        <p:blipFill>
          <a:blip r:embed="rId2"/>
          <a:srcRect/>
          <a:stretch>
            <a:fillRect/>
          </a:stretch>
        </p:blipFill>
        <p:spPr bwMode="auto">
          <a:xfrm>
            <a:off x="862941" y="832449"/>
            <a:ext cx="9937331" cy="5602170"/>
          </a:xfrm>
          <a:prstGeom prst="rect">
            <a:avLst/>
          </a:prstGeom>
          <a:noFill/>
        </p:spPr>
      </p:pic>
    </p:spTree>
    <p:extLst>
      <p:ext uri="{BB962C8B-B14F-4D97-AF65-F5344CB8AC3E}">
        <p14:creationId xmlns:p14="http://schemas.microsoft.com/office/powerpoint/2010/main" xmlns="" val="101607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366" y="1246313"/>
            <a:ext cx="6204197" cy="2081535"/>
          </a:xfrm>
        </p:spPr>
        <p:txBody>
          <a:bodyPr/>
          <a:lstStyle/>
          <a:p>
            <a:r>
              <a:rPr lang="en-IN" sz="3200" i="1" dirty="0" smtClean="0"/>
              <a:t>TEST DESIGN TECHNIQUES</a:t>
            </a:r>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a16="http://schemas.microsoft.com/office/drawing/2014/main" xmlns=""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p14="http://schemas.microsoft.com/office/powerpoint/2010/main" xmlns="" val="590809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Identifying test conditions and designing test cases</a:t>
            </a:r>
            <a:endParaRPr lang="en-IN" sz="4000" i="1" dirty="0" smtClean="0">
              <a:solidFill>
                <a:srgbClr val="000000"/>
              </a:solidFill>
              <a:cs typeface="Arial" pitchFamily="34" charset="0"/>
            </a:endParaRPr>
          </a:p>
        </p:txBody>
      </p:sp>
      <p:sp>
        <p:nvSpPr>
          <p:cNvPr id="4" name="TextBox 3"/>
          <p:cNvSpPr txBox="1"/>
          <p:nvPr/>
        </p:nvSpPr>
        <p:spPr>
          <a:xfrm>
            <a:off x="396818" y="802266"/>
            <a:ext cx="11309227" cy="5262979"/>
          </a:xfrm>
          <a:prstGeom prst="rect">
            <a:avLst/>
          </a:prstGeom>
          <a:blipFill>
            <a:blip r:embed="rId2"/>
            <a:tile tx="0" ty="0" sx="100000" sy="100000" flip="none" algn="tl"/>
          </a:blipFill>
        </p:spPr>
        <p:txBody>
          <a:bodyPr wrap="square" rtlCol="0">
            <a:spAutoFit/>
          </a:bodyPr>
          <a:lstStyle/>
          <a:p>
            <a:r>
              <a:rPr lang="en-IN" sz="1600" dirty="0" smtClean="0"/>
              <a:t>The purpose of a test technique, including those discussed in this section, is to help in identifying test conditions, test cases, and test data.</a:t>
            </a:r>
          </a:p>
          <a:p>
            <a:r>
              <a:rPr lang="en-IN" sz="1600" dirty="0" smtClean="0"/>
              <a:t>The choice of which test techniques to use depends on a number of factors, including:</a:t>
            </a:r>
          </a:p>
          <a:p>
            <a:pPr>
              <a:buFont typeface="Arial" pitchFamily="34" charset="0"/>
              <a:buChar char="•"/>
            </a:pPr>
            <a:r>
              <a:rPr lang="en-US" sz="1600" dirty="0" smtClean="0"/>
              <a:t> Component or system complexity</a:t>
            </a:r>
          </a:p>
          <a:p>
            <a:pPr>
              <a:buFont typeface="Arial" pitchFamily="34" charset="0"/>
              <a:buChar char="•"/>
            </a:pPr>
            <a:r>
              <a:rPr lang="en-US" sz="1600" dirty="0" smtClean="0"/>
              <a:t> Regulatory standards</a:t>
            </a:r>
          </a:p>
          <a:p>
            <a:pPr>
              <a:buFont typeface="Arial" pitchFamily="34" charset="0"/>
              <a:buChar char="•"/>
            </a:pPr>
            <a:r>
              <a:rPr lang="en-US" sz="1600" dirty="0" smtClean="0"/>
              <a:t> Customer or contractual requirements</a:t>
            </a:r>
          </a:p>
          <a:p>
            <a:pPr>
              <a:buFont typeface="Arial" pitchFamily="34" charset="0"/>
              <a:buChar char="•"/>
            </a:pPr>
            <a:r>
              <a:rPr lang="en-US" sz="1600" dirty="0" smtClean="0"/>
              <a:t> Risk levels and types</a:t>
            </a:r>
          </a:p>
          <a:p>
            <a:pPr>
              <a:buFont typeface="Arial" pitchFamily="34" charset="0"/>
              <a:buChar char="•"/>
            </a:pPr>
            <a:r>
              <a:rPr lang="en-US" sz="1600" dirty="0" smtClean="0"/>
              <a:t> Available documentation</a:t>
            </a:r>
          </a:p>
          <a:p>
            <a:pPr>
              <a:buFont typeface="Arial" pitchFamily="34" charset="0"/>
              <a:buChar char="•"/>
            </a:pPr>
            <a:r>
              <a:rPr lang="en-US" sz="1600" dirty="0" smtClean="0"/>
              <a:t> Tester knowledge and skills</a:t>
            </a:r>
          </a:p>
          <a:p>
            <a:pPr>
              <a:buFont typeface="Arial" pitchFamily="34" charset="0"/>
              <a:buChar char="•"/>
            </a:pPr>
            <a:r>
              <a:rPr lang="en-US" sz="1600" dirty="0" smtClean="0"/>
              <a:t> Available tools</a:t>
            </a:r>
          </a:p>
          <a:p>
            <a:pPr>
              <a:buFont typeface="Arial" pitchFamily="34" charset="0"/>
              <a:buChar char="•"/>
            </a:pPr>
            <a:r>
              <a:rPr lang="en-US" sz="1600" dirty="0" smtClean="0"/>
              <a:t> Time and budget</a:t>
            </a:r>
          </a:p>
          <a:p>
            <a:pPr>
              <a:buFont typeface="Arial" pitchFamily="34" charset="0"/>
              <a:buChar char="•"/>
            </a:pPr>
            <a:r>
              <a:rPr lang="en-US" sz="1600" dirty="0" smtClean="0"/>
              <a:t> Software development lifecycle model</a:t>
            </a:r>
          </a:p>
          <a:p>
            <a:pPr>
              <a:buFont typeface="Arial" pitchFamily="34" charset="0"/>
              <a:buChar char="•"/>
            </a:pPr>
            <a:r>
              <a:rPr lang="en-IN" sz="1600" dirty="0" smtClean="0"/>
              <a:t> The types of defects expected in the component or system</a:t>
            </a:r>
          </a:p>
          <a:p>
            <a:pPr>
              <a:buFont typeface="Arial" pitchFamily="34" charset="0"/>
              <a:buChar char="•"/>
            </a:pPr>
            <a:endParaRPr lang="en-IN" sz="1600" dirty="0" smtClean="0"/>
          </a:p>
          <a:p>
            <a:r>
              <a:rPr lang="en-IN" sz="1600" dirty="0" smtClean="0"/>
              <a:t>Some techniques are more applicable to certain situations and test levels; others are applicable to all test levels. When creating test cases, testers generally use a combination of test techniques to achieve the best results from the test effort.</a:t>
            </a:r>
          </a:p>
          <a:p>
            <a:endParaRPr lang="en-IN" sz="1600" dirty="0" smtClean="0"/>
          </a:p>
          <a:p>
            <a:r>
              <a:rPr lang="en-IN" sz="1600" dirty="0" smtClean="0"/>
              <a:t>The use of test techniques in the test analysis, test design, and test implementation activities can range from very informal (little to no documentation) to very formal. The appropriate level of formality depends on the context of testing, including the maturity of test and development processes, time constraints, safety or regulatory requirements, the knowledge and skills of the people involved, and the software development lifecycle model being followed.</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Categories of test design techniques </a:t>
            </a:r>
          </a:p>
        </p:txBody>
      </p:sp>
      <p:sp>
        <p:nvSpPr>
          <p:cNvPr id="4" name="TextBox 3"/>
          <p:cNvSpPr txBox="1"/>
          <p:nvPr/>
        </p:nvSpPr>
        <p:spPr>
          <a:xfrm>
            <a:off x="396818" y="802266"/>
            <a:ext cx="11309227" cy="5755422"/>
          </a:xfrm>
          <a:prstGeom prst="rect">
            <a:avLst/>
          </a:prstGeom>
          <a:blipFill>
            <a:blip r:embed="rId2"/>
            <a:tile tx="0" ty="0" sx="100000" sy="100000" flip="none" algn="tl"/>
          </a:blipFill>
        </p:spPr>
        <p:txBody>
          <a:bodyPr wrap="square" rtlCol="0">
            <a:spAutoFit/>
          </a:bodyPr>
          <a:lstStyle/>
          <a:p>
            <a:r>
              <a:rPr lang="en-IN" sz="1600" dirty="0" smtClean="0"/>
              <a:t>The test techniques are classified as black-box, white-box, or experience-based.</a:t>
            </a:r>
          </a:p>
          <a:p>
            <a:pPr>
              <a:buFont typeface="Arial" pitchFamily="34" charset="0"/>
              <a:buChar char="•"/>
            </a:pPr>
            <a:r>
              <a:rPr lang="en-IN" sz="1600" dirty="0" smtClean="0"/>
              <a:t> Black-box test techniques (also called </a:t>
            </a:r>
            <a:r>
              <a:rPr lang="en-IN" sz="1600" dirty="0" smtClean="0"/>
              <a:t>behavioural </a:t>
            </a:r>
            <a:r>
              <a:rPr lang="en-IN" sz="1600" dirty="0" smtClean="0"/>
              <a:t>or </a:t>
            </a:r>
            <a:r>
              <a:rPr lang="en-IN" sz="1600" dirty="0" smtClean="0"/>
              <a:t>behaviour-based </a:t>
            </a:r>
            <a:r>
              <a:rPr lang="en-IN" sz="1600" dirty="0" smtClean="0"/>
              <a:t>techniques) are based on an analysis of the appropriate test basis (e.g., formal requirements documents, specifications, use cases, user stories, or business processes). These techniques are applicable to both functional and non-functional testing. Black-box test techniques concentrate on the inputs and outputs of the test </a:t>
            </a:r>
            <a:r>
              <a:rPr lang="en-IN" sz="1600" dirty="0" smtClean="0"/>
              <a:t>object without </a:t>
            </a:r>
            <a:r>
              <a:rPr lang="en-IN" sz="1600" dirty="0" smtClean="0"/>
              <a:t>reference to its internal structure.</a:t>
            </a:r>
          </a:p>
          <a:p>
            <a:pPr>
              <a:buFont typeface="Arial" pitchFamily="34" charset="0"/>
              <a:buChar char="•"/>
            </a:pPr>
            <a:r>
              <a:rPr lang="en-IN" sz="1600" dirty="0" smtClean="0"/>
              <a:t> White-box test techniques (also called structural or structure-based techniques) are based on an analysis of the architecture, detailed design, internal structure, or the code of the test object. Unlike black-box test techniques, white-box test techniques concentrate on the structure and processing within the test object. </a:t>
            </a:r>
          </a:p>
          <a:p>
            <a:pPr>
              <a:buFont typeface="Arial" pitchFamily="34" charset="0"/>
              <a:buChar char="•"/>
            </a:pPr>
            <a:r>
              <a:rPr lang="en-IN" sz="1600" dirty="0" smtClean="0"/>
              <a:t> Experience-based test techniques leverage the experience of developers, testers and users to design, implement, and execute tests. These techniques are often combined with black-box and white-box test </a:t>
            </a:r>
            <a:r>
              <a:rPr lang="en-US" sz="1600" dirty="0" smtClean="0"/>
              <a:t>techniques.</a:t>
            </a:r>
          </a:p>
          <a:p>
            <a:endParaRPr lang="en-IN" sz="1600" dirty="0" smtClean="0"/>
          </a:p>
          <a:p>
            <a:r>
              <a:rPr lang="en-IN" sz="1600" dirty="0" smtClean="0"/>
              <a:t>Common characteristics of black-box test techniques include the following:</a:t>
            </a:r>
          </a:p>
          <a:p>
            <a:pPr>
              <a:buFont typeface="Arial" pitchFamily="34" charset="0"/>
              <a:buChar char="•"/>
            </a:pPr>
            <a:r>
              <a:rPr lang="en-IN" sz="1600" dirty="0" smtClean="0"/>
              <a:t> Test conditions, test cases, and test data are derived from a test basis that may include software requirements, specifications, use cases, and user stories</a:t>
            </a:r>
          </a:p>
          <a:p>
            <a:pPr>
              <a:buFont typeface="Arial" pitchFamily="34" charset="0"/>
              <a:buChar char="•"/>
            </a:pPr>
            <a:r>
              <a:rPr lang="en-IN" sz="1600" dirty="0" smtClean="0"/>
              <a:t> Test cases may be used to detect gaps between the requirements and the implementation of the requirements, as well as deviations from the requirements</a:t>
            </a:r>
          </a:p>
          <a:p>
            <a:pPr>
              <a:buFont typeface="Arial" pitchFamily="34" charset="0"/>
              <a:buChar char="•"/>
            </a:pPr>
            <a:r>
              <a:rPr lang="en-IN" sz="1600" dirty="0" smtClean="0"/>
              <a:t> Coverage is measured based on the items tested in the test basis and the technique applied to </a:t>
            </a:r>
            <a:r>
              <a:rPr lang="en-US" sz="1600" dirty="0" smtClean="0"/>
              <a:t>the test basis</a:t>
            </a:r>
          </a:p>
          <a:p>
            <a:endParaRPr lang="en-IN" sz="1600" dirty="0" smtClean="0"/>
          </a:p>
          <a:p>
            <a:r>
              <a:rPr lang="en-IN" sz="1600" dirty="0" smtClean="0"/>
              <a:t>Common characteristics of white-box test techniques include::</a:t>
            </a:r>
          </a:p>
          <a:p>
            <a:pPr>
              <a:buFont typeface="Arial" pitchFamily="34" charset="0"/>
              <a:buChar char="•"/>
            </a:pPr>
            <a:r>
              <a:rPr lang="en-IN" sz="1600" dirty="0" smtClean="0"/>
              <a:t> Test conditions, test cases, and test data are derived from a test basis that may include code, software architecture, detailed design, or any other source of information regarding the structure </a:t>
            </a:r>
            <a:r>
              <a:rPr lang="en-US" sz="1600" dirty="0" smtClean="0"/>
              <a:t>of the software</a:t>
            </a:r>
          </a:p>
          <a:p>
            <a:pPr>
              <a:buFont typeface="Arial" pitchFamily="34" charset="0"/>
              <a:buChar char="•"/>
            </a:pPr>
            <a:r>
              <a:rPr lang="en-IN" sz="1600" dirty="0" smtClean="0"/>
              <a:t> Coverage is measured based on the items tested within a selected structure (e.g., the code or interfaces) and the technique applied to the test basis</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Categories of test design techniques (contd.) </a:t>
            </a:r>
          </a:p>
        </p:txBody>
      </p:sp>
      <p:sp>
        <p:nvSpPr>
          <p:cNvPr id="4" name="TextBox 3"/>
          <p:cNvSpPr txBox="1"/>
          <p:nvPr/>
        </p:nvSpPr>
        <p:spPr>
          <a:xfrm>
            <a:off x="396818" y="802266"/>
            <a:ext cx="11309227" cy="1569660"/>
          </a:xfrm>
          <a:prstGeom prst="rect">
            <a:avLst/>
          </a:prstGeom>
          <a:blipFill>
            <a:blip r:embed="rId2"/>
            <a:tile tx="0" ty="0" sx="100000" sy="100000" flip="none" algn="tl"/>
          </a:blipFill>
        </p:spPr>
        <p:txBody>
          <a:bodyPr wrap="square" rtlCol="0">
            <a:spAutoFit/>
          </a:bodyPr>
          <a:lstStyle/>
          <a:p>
            <a:r>
              <a:rPr lang="en-IN" sz="1600" dirty="0" smtClean="0"/>
              <a:t>Common characteristics of experience-based test techniques include::</a:t>
            </a:r>
          </a:p>
          <a:p>
            <a:r>
              <a:rPr lang="en-IN" sz="1600" dirty="0" smtClean="0"/>
              <a:t> Test conditions, test cases, and test data are derived from a test basis that may include knowledge and experience of testers, developers, users and other stakeholders</a:t>
            </a:r>
          </a:p>
          <a:p>
            <a:endParaRPr lang="en-IN" sz="1600" dirty="0" smtClean="0"/>
          </a:p>
          <a:p>
            <a:r>
              <a:rPr lang="en-IN" sz="1600" dirty="0" smtClean="0"/>
              <a:t>This knowledge and experience includes expected use of the software, its environment, likely </a:t>
            </a:r>
            <a:r>
              <a:rPr lang="en-IN" sz="1600" dirty="0" smtClean="0"/>
              <a:t>defects, and </a:t>
            </a:r>
            <a:r>
              <a:rPr lang="en-IN" sz="1600" dirty="0" smtClean="0"/>
              <a:t>the distribution of those defects</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Specification-based or black-box techniques </a:t>
            </a:r>
          </a:p>
        </p:txBody>
      </p:sp>
      <p:sp>
        <p:nvSpPr>
          <p:cNvPr id="4" name="TextBox 3"/>
          <p:cNvSpPr txBox="1"/>
          <p:nvPr/>
        </p:nvSpPr>
        <p:spPr>
          <a:xfrm>
            <a:off x="396818" y="802266"/>
            <a:ext cx="11309227" cy="5262979"/>
          </a:xfrm>
          <a:prstGeom prst="rect">
            <a:avLst/>
          </a:prstGeom>
          <a:blipFill>
            <a:blip r:embed="rId2"/>
            <a:tile tx="0" ty="0" sx="100000" sy="100000" flip="none" algn="tl"/>
          </a:blipFill>
        </p:spPr>
        <p:txBody>
          <a:bodyPr wrap="square" rtlCol="0">
            <a:spAutoFit/>
          </a:bodyPr>
          <a:lstStyle/>
          <a:p>
            <a:r>
              <a:rPr lang="en-US" sz="1600" b="1" dirty="0" smtClean="0"/>
              <a:t>Equivalence Partitioning</a:t>
            </a:r>
          </a:p>
          <a:p>
            <a:endParaRPr lang="en-US" sz="1600" b="1" dirty="0" smtClean="0"/>
          </a:p>
          <a:p>
            <a:r>
              <a:rPr lang="en-IN" sz="1600" dirty="0" smtClean="0"/>
              <a:t>Equivalence partitioning divides data into partitions (also known as equivalence classes) in such a way that all the members of a given partition are expected to be processed in the same way. There are equivalence partitions for both valid and invalid values.</a:t>
            </a:r>
          </a:p>
          <a:p>
            <a:pPr>
              <a:buFont typeface="Arial" pitchFamily="34" charset="0"/>
              <a:buChar char="•"/>
            </a:pPr>
            <a:r>
              <a:rPr lang="en-IN" sz="1600" dirty="0" smtClean="0"/>
              <a:t> Valid values are values that should be accepted by the component or system. An equivalence </a:t>
            </a:r>
            <a:r>
              <a:rPr lang="en-US" sz="1600" dirty="0" smtClean="0"/>
              <a:t>partition containing valid values is called a “valid equivalence partition.”</a:t>
            </a:r>
          </a:p>
          <a:p>
            <a:pPr>
              <a:buFont typeface="Arial" pitchFamily="34" charset="0"/>
              <a:buChar char="•"/>
            </a:pPr>
            <a:r>
              <a:rPr lang="en-IN" sz="1600" dirty="0" smtClean="0"/>
              <a:t> Invalid values are values that should be rejected by the component or system. An equivalence partition containing invalid values is called an “invalid equivalence partition.”</a:t>
            </a:r>
          </a:p>
          <a:p>
            <a:pPr>
              <a:buFont typeface="Arial" pitchFamily="34" charset="0"/>
              <a:buChar char="•"/>
            </a:pPr>
            <a:r>
              <a:rPr lang="en-IN" sz="1600" dirty="0" smtClean="0"/>
              <a:t> Partitions can be identified for any data element related to the test object, including inputs, outputs, internal values, time-related values (e.g., before or after an event) and for interface parameters (e.g., integrated components being tested during integration testing).</a:t>
            </a:r>
          </a:p>
          <a:p>
            <a:pPr>
              <a:buFont typeface="Arial" pitchFamily="34" charset="0"/>
              <a:buChar char="•"/>
            </a:pPr>
            <a:r>
              <a:rPr lang="en-IN" sz="1600" dirty="0" smtClean="0"/>
              <a:t> Any partition may be divided into sub partitions if required.</a:t>
            </a:r>
          </a:p>
          <a:p>
            <a:pPr>
              <a:buFont typeface="Arial" pitchFamily="34" charset="0"/>
              <a:buChar char="•"/>
            </a:pPr>
            <a:r>
              <a:rPr lang="en-IN" sz="1600" dirty="0" smtClean="0"/>
              <a:t> Each value must belong to one and only one equivalence partition.</a:t>
            </a:r>
          </a:p>
          <a:p>
            <a:pPr>
              <a:buFont typeface="Arial" pitchFamily="34" charset="0"/>
              <a:buChar char="•"/>
            </a:pPr>
            <a:r>
              <a:rPr lang="en-IN" sz="1600" dirty="0" smtClean="0"/>
              <a:t> When invalid equivalence partitions are used in test cases, they should be tested individually, i.e., not combined with other invalid equivalence partitions, to ensure that failures are not masked. Failures can be masked when several failures occur at the same time but only one is visible, causing the other failures to be undetected.</a:t>
            </a:r>
          </a:p>
          <a:p>
            <a:endParaRPr lang="en-IN" sz="1600" dirty="0" smtClean="0"/>
          </a:p>
          <a:p>
            <a:r>
              <a:rPr lang="en-IN" sz="1600" dirty="0" smtClean="0"/>
              <a:t>To achieve 100% coverage with this technique, test cases must cover all identified partitions (including invalid partitions) by using a minimum of one value from each partition. Coverage is measured as the number of equivalence partitions tested by at least one value, divided by the total number of identified equivalence partitions, normally expressed as a percentage. Equivalence partitioning is applicable at all </a:t>
            </a:r>
            <a:r>
              <a:rPr lang="en-US" sz="1600" dirty="0" smtClean="0"/>
              <a:t>test levels.</a:t>
            </a:r>
          </a:p>
        </p:txBody>
      </p:sp>
    </p:spTree>
    <p:extLst>
      <p:ext uri="{BB962C8B-B14F-4D97-AF65-F5344CB8AC3E}">
        <p14:creationId xmlns:p14="http://schemas.microsoft.com/office/powerpoint/2010/main" xmlns="" val="101607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Static Testing</a:t>
            </a:r>
            <a:endParaRPr lang="en-IN" sz="4000" i="1" dirty="0" smtClean="0">
              <a:solidFill>
                <a:srgbClr val="000000"/>
              </a:solidFill>
              <a:cs typeface="Arial" pitchFamily="34" charset="0"/>
            </a:endParaRPr>
          </a:p>
        </p:txBody>
      </p:sp>
      <p:sp>
        <p:nvSpPr>
          <p:cNvPr id="4" name="TextBox 3"/>
          <p:cNvSpPr txBox="1"/>
          <p:nvPr/>
        </p:nvSpPr>
        <p:spPr>
          <a:xfrm>
            <a:off x="500332" y="1009291"/>
            <a:ext cx="11266098" cy="4801314"/>
          </a:xfrm>
          <a:prstGeom prst="rect">
            <a:avLst/>
          </a:prstGeom>
          <a:blipFill>
            <a:blip r:embed="rId2"/>
            <a:tile tx="0" ty="0" sx="100000" sy="100000" flip="none" algn="tl"/>
          </a:blipFill>
        </p:spPr>
        <p:txBody>
          <a:bodyPr wrap="square" rtlCol="0">
            <a:spAutoFit/>
          </a:bodyPr>
          <a:lstStyle/>
          <a:p>
            <a:r>
              <a:rPr lang="en-IN" dirty="0" smtClean="0"/>
              <a:t>Almost any work product can be examined using static testing (reviews and/or static analysis), for </a:t>
            </a:r>
            <a:r>
              <a:rPr lang="en-US" dirty="0" smtClean="0"/>
              <a:t>example:</a:t>
            </a:r>
          </a:p>
          <a:p>
            <a:pPr>
              <a:buFont typeface="Arial" pitchFamily="34" charset="0"/>
              <a:buChar char="•"/>
            </a:pPr>
            <a:r>
              <a:rPr lang="en-IN" dirty="0" smtClean="0"/>
              <a:t> Specifications, including business requirements, functional requirements, and security </a:t>
            </a:r>
            <a:r>
              <a:rPr lang="en-US" dirty="0" smtClean="0"/>
              <a:t>requirements</a:t>
            </a:r>
          </a:p>
          <a:p>
            <a:pPr>
              <a:buFont typeface="Arial" pitchFamily="34" charset="0"/>
              <a:buChar char="•"/>
            </a:pPr>
            <a:r>
              <a:rPr lang="en-IN" dirty="0" smtClean="0"/>
              <a:t> Epics, user stories, and acceptance criteria</a:t>
            </a:r>
          </a:p>
          <a:p>
            <a:pPr>
              <a:buFont typeface="Arial" pitchFamily="34" charset="0"/>
              <a:buChar char="•"/>
            </a:pPr>
            <a:r>
              <a:rPr lang="en-US" dirty="0" smtClean="0"/>
              <a:t> Architecture and design specifications</a:t>
            </a:r>
          </a:p>
          <a:p>
            <a:pPr>
              <a:buFont typeface="Arial" pitchFamily="34" charset="0"/>
              <a:buChar char="•"/>
            </a:pPr>
            <a:r>
              <a:rPr lang="en-US" dirty="0" smtClean="0"/>
              <a:t> Code</a:t>
            </a:r>
          </a:p>
          <a:p>
            <a:pPr>
              <a:buFont typeface="Arial" pitchFamily="34" charset="0"/>
              <a:buChar char="•"/>
            </a:pPr>
            <a:r>
              <a:rPr lang="en-IN" dirty="0" smtClean="0"/>
              <a:t> </a:t>
            </a:r>
            <a:r>
              <a:rPr lang="en-IN" dirty="0" err="1" smtClean="0"/>
              <a:t>Testware</a:t>
            </a:r>
            <a:r>
              <a:rPr lang="en-IN" dirty="0" smtClean="0"/>
              <a:t>, including test plans, test cases, test procedures, and automated test scripts</a:t>
            </a:r>
          </a:p>
          <a:p>
            <a:pPr>
              <a:buFont typeface="Arial" pitchFamily="34" charset="0"/>
              <a:buChar char="•"/>
            </a:pPr>
            <a:r>
              <a:rPr lang="en-US" dirty="0" smtClean="0"/>
              <a:t> User guides</a:t>
            </a:r>
          </a:p>
          <a:p>
            <a:pPr>
              <a:buFont typeface="Arial" pitchFamily="34" charset="0"/>
              <a:buChar char="•"/>
            </a:pPr>
            <a:r>
              <a:rPr lang="en-US" dirty="0" smtClean="0"/>
              <a:t> Web pages</a:t>
            </a:r>
          </a:p>
          <a:p>
            <a:pPr>
              <a:buFont typeface="Arial" pitchFamily="34" charset="0"/>
              <a:buChar char="•"/>
            </a:pPr>
            <a:r>
              <a:rPr lang="en-IN" dirty="0" smtClean="0"/>
              <a:t> Contracts, project plans, schedules, and budget planning</a:t>
            </a:r>
          </a:p>
          <a:p>
            <a:pPr>
              <a:buFont typeface="Arial" pitchFamily="34" charset="0"/>
              <a:buChar char="•"/>
            </a:pPr>
            <a:r>
              <a:rPr lang="en-IN" dirty="0" smtClean="0"/>
              <a:t> Configuration set up and infrastructure set up</a:t>
            </a:r>
          </a:p>
          <a:p>
            <a:pPr>
              <a:buFont typeface="Arial" pitchFamily="34" charset="0"/>
              <a:buChar char="•"/>
            </a:pPr>
            <a:r>
              <a:rPr lang="en-IN" dirty="0" smtClean="0"/>
              <a:t> Models, such as activity diagrams, which may be used for Model-Based testing</a:t>
            </a:r>
          </a:p>
          <a:p>
            <a:pPr>
              <a:buFont typeface="Arial" pitchFamily="34" charset="0"/>
              <a:buChar char="•"/>
            </a:pPr>
            <a:endParaRPr lang="en-IN" dirty="0" smtClean="0"/>
          </a:p>
          <a:p>
            <a:r>
              <a:rPr lang="en-IN" dirty="0" smtClean="0"/>
              <a:t>Reviews can be applied to any work product that the participants know how to read and understand.</a:t>
            </a:r>
          </a:p>
          <a:p>
            <a:r>
              <a:rPr lang="en-IN" dirty="0" smtClean="0"/>
              <a:t>Static analysis can be applied efficiently to any work product with a formal structure (typically code or</a:t>
            </a:r>
          </a:p>
          <a:p>
            <a:r>
              <a:rPr lang="en-IN" dirty="0" smtClean="0"/>
              <a:t>models) for which an appropriate static analysis tool exists. Static analysis can even be applied with tools</a:t>
            </a:r>
          </a:p>
          <a:p>
            <a:r>
              <a:rPr lang="en-IN" dirty="0" smtClean="0"/>
              <a:t>that evaluate work products written in natural language such as requirements (e.g., checking for spelling,</a:t>
            </a:r>
          </a:p>
          <a:p>
            <a:r>
              <a:rPr lang="en-US" dirty="0" smtClean="0"/>
              <a:t>grammar, and readability).</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Specification-based or black-box techniques (contd.) </a:t>
            </a:r>
          </a:p>
        </p:txBody>
      </p:sp>
      <p:sp>
        <p:nvSpPr>
          <p:cNvPr id="4" name="TextBox 3"/>
          <p:cNvSpPr txBox="1"/>
          <p:nvPr/>
        </p:nvSpPr>
        <p:spPr>
          <a:xfrm>
            <a:off x="396818" y="802266"/>
            <a:ext cx="11309227" cy="5755422"/>
          </a:xfrm>
          <a:prstGeom prst="rect">
            <a:avLst/>
          </a:prstGeom>
          <a:blipFill>
            <a:blip r:embed="rId2"/>
            <a:tile tx="0" ty="0" sx="100000" sy="100000" flip="none" algn="tl"/>
          </a:blipFill>
        </p:spPr>
        <p:txBody>
          <a:bodyPr wrap="square" rtlCol="0">
            <a:spAutoFit/>
          </a:bodyPr>
          <a:lstStyle/>
          <a:p>
            <a:r>
              <a:rPr lang="en-US" sz="1600" b="1" dirty="0" smtClean="0"/>
              <a:t>Boundary Value Analysis</a:t>
            </a:r>
          </a:p>
          <a:p>
            <a:r>
              <a:rPr lang="en-IN" sz="1600" dirty="0" smtClean="0"/>
              <a:t>Boundary value analysis (BVA) is an extension of equivalence partitioning, but can only be used when the partition is ordered, consisting of numeric or sequential data. The minimum and maximum values (or first and last values) of a partition are its boundary values . For example, suppose an input field accepts a single integer value as an input, using a keypad to limit inputs so that non-integer inputs are impossible. The valid range is from 1 to 5, inclusive. So, there are three equivalence partitions: invalid (too low); valid; invalid (too high). For the valid equivalence partition, the boundary values are 1 and 5. For the invalid (too high) partition, the boundary value is 6. For the invalid (too low) partition, there is only one boundary value, 0, because this is a partition with only one </a:t>
            </a:r>
            <a:r>
              <a:rPr lang="en-US" sz="1600" dirty="0" smtClean="0"/>
              <a:t>member.</a:t>
            </a:r>
          </a:p>
          <a:p>
            <a:endParaRPr lang="en-IN" sz="1600" dirty="0" smtClean="0"/>
          </a:p>
          <a:p>
            <a:r>
              <a:rPr lang="en-IN" sz="1600" dirty="0" smtClean="0"/>
              <a:t>In the example above, we identify two boundary values per boundary. The boundary between invalid (too low) and valid gives the test values 0 and 1. The boundary between valid and invalid (too high) gives the test values 5 and 6. Some variations of this technique identify three boundary values per boundary: the values before, at, and just over the boundary. In the previous example, using three-point boundary values, the lower boundary test values are 0, 1, and 2, and the upper boundary test values are 4, 5, </a:t>
            </a:r>
            <a:r>
              <a:rPr lang="en-US" sz="1600" dirty="0" smtClean="0"/>
              <a:t>and 6.</a:t>
            </a:r>
          </a:p>
          <a:p>
            <a:endParaRPr lang="en-US" sz="1600" dirty="0" smtClean="0"/>
          </a:p>
          <a:p>
            <a:r>
              <a:rPr lang="en-IN" sz="1600" dirty="0" smtClean="0"/>
              <a:t>Behaviour at the boundaries of equivalence partitions is more likely to be incorrect than </a:t>
            </a:r>
            <a:r>
              <a:rPr lang="en-IN" sz="1600" dirty="0" smtClean="0"/>
              <a:t>behaviour </a:t>
            </a:r>
            <a:r>
              <a:rPr lang="en-IN" sz="1600" dirty="0" smtClean="0"/>
              <a:t>within the partitions. It is important to remember that both specified and implemented boundaries may be displaced to positions above or below their intended positions, may be omitted altogether, or may be supplemented with unwanted additional boundaries. Boundary value analysis and testing will reveal almost all such defects by forcing the software to </a:t>
            </a:r>
            <a:r>
              <a:rPr lang="en-IN" sz="1600" smtClean="0"/>
              <a:t>show </a:t>
            </a:r>
            <a:r>
              <a:rPr lang="en-IN" sz="1600" smtClean="0"/>
              <a:t>behaviours </a:t>
            </a:r>
            <a:r>
              <a:rPr lang="en-IN" sz="1600" dirty="0" smtClean="0"/>
              <a:t>from a partition other than the one to which the</a:t>
            </a:r>
          </a:p>
          <a:p>
            <a:r>
              <a:rPr lang="en-US" sz="1600" dirty="0" smtClean="0"/>
              <a:t>boundary value should belong.</a:t>
            </a:r>
          </a:p>
          <a:p>
            <a:endParaRPr lang="en-US" sz="1600" dirty="0" smtClean="0"/>
          </a:p>
          <a:p>
            <a:r>
              <a:rPr lang="en-IN" sz="1600" dirty="0" smtClean="0"/>
              <a:t>Boundary value analysis can be applied at all test levels. This technique is generally used to test requirements that call for a range of numbers (including dates and times). Boundary coverage for a partition is measured as the number of boundary values tested, divided by the total number of identified boundary test values, normally expressed as a percentage.</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Specification-based or black-box techniques (contd.) </a:t>
            </a:r>
          </a:p>
        </p:txBody>
      </p:sp>
      <p:sp>
        <p:nvSpPr>
          <p:cNvPr id="4" name="TextBox 3"/>
          <p:cNvSpPr txBox="1"/>
          <p:nvPr/>
        </p:nvSpPr>
        <p:spPr>
          <a:xfrm>
            <a:off x="396818" y="802267"/>
            <a:ext cx="11309227" cy="5016758"/>
          </a:xfrm>
          <a:prstGeom prst="rect">
            <a:avLst/>
          </a:prstGeom>
          <a:blipFill>
            <a:blip r:embed="rId2"/>
            <a:tile tx="0" ty="0" sx="100000" sy="100000" flip="none" algn="tl"/>
          </a:blipFill>
        </p:spPr>
        <p:txBody>
          <a:bodyPr wrap="square" rtlCol="0">
            <a:spAutoFit/>
          </a:bodyPr>
          <a:lstStyle/>
          <a:p>
            <a:r>
              <a:rPr lang="en-US" sz="1600" b="1" dirty="0" smtClean="0"/>
              <a:t>Decision Table Testing</a:t>
            </a:r>
          </a:p>
          <a:p>
            <a:endParaRPr lang="en-US" sz="1600" b="1" dirty="0" smtClean="0"/>
          </a:p>
          <a:p>
            <a:r>
              <a:rPr lang="en-IN" sz="1600" dirty="0" smtClean="0"/>
              <a:t>Decision tables are a good way to record complex business rules that a system must implement. When creating decision tables, the tester identifies conditions (often inputs) and the resulting actions (often outputs) of the system. These form the rows of the table, usually with the conditions at the top and the actions at the bottom. Each column corresponds to a decision rule that defines a unique combination of conditions which results in the execution of the actions associated with that rule. The values of the conditions and actions are usually shown as Boolean values (true or false) or discrete values (e.g., red, green, blue), but can also be numbers or ranges of numbers. These different types of conditions and actions might be found together in the same table.</a:t>
            </a:r>
          </a:p>
          <a:p>
            <a:endParaRPr lang="en-IN" sz="1600" dirty="0" smtClean="0"/>
          </a:p>
          <a:p>
            <a:r>
              <a:rPr lang="en-IN" sz="1600" dirty="0" smtClean="0"/>
              <a:t>The common notation in decision tables is as follows:</a:t>
            </a:r>
          </a:p>
          <a:p>
            <a:r>
              <a:rPr lang="en-US" sz="1600" dirty="0" smtClean="0"/>
              <a:t>For conditions:</a:t>
            </a:r>
          </a:p>
          <a:p>
            <a:pPr>
              <a:buFont typeface="Arial" pitchFamily="34" charset="0"/>
              <a:buChar char="•"/>
            </a:pPr>
            <a:r>
              <a:rPr lang="en-IN" sz="1600" dirty="0" smtClean="0"/>
              <a:t> Y means the condition is true (may also be shown as T or 1)</a:t>
            </a:r>
          </a:p>
          <a:p>
            <a:pPr>
              <a:buFont typeface="Arial" pitchFamily="34" charset="0"/>
              <a:buChar char="•"/>
            </a:pPr>
            <a:r>
              <a:rPr lang="en-IN" sz="1600" dirty="0" smtClean="0"/>
              <a:t> N means the condition is false (may also be shown as F or 0)</a:t>
            </a:r>
          </a:p>
          <a:p>
            <a:pPr>
              <a:buFont typeface="Arial" pitchFamily="34" charset="0"/>
              <a:buChar char="•"/>
            </a:pPr>
            <a:r>
              <a:rPr lang="en-IN" sz="1600" dirty="0" smtClean="0"/>
              <a:t> — means the value of the condition doesn’t matter (may also be shown as N/A)</a:t>
            </a:r>
          </a:p>
          <a:p>
            <a:r>
              <a:rPr lang="en-US" sz="1600" dirty="0" smtClean="0"/>
              <a:t>For actions:</a:t>
            </a:r>
          </a:p>
          <a:p>
            <a:pPr>
              <a:buFont typeface="Arial" pitchFamily="34" charset="0"/>
              <a:buChar char="•"/>
            </a:pPr>
            <a:r>
              <a:rPr lang="en-IN" sz="1600" dirty="0" smtClean="0"/>
              <a:t> X means the action should occur (may also be shown as Y or T or 1)</a:t>
            </a:r>
          </a:p>
          <a:p>
            <a:pPr>
              <a:buFont typeface="Arial" pitchFamily="34" charset="0"/>
              <a:buChar char="•"/>
            </a:pPr>
            <a:r>
              <a:rPr lang="en-IN" sz="1600" dirty="0" smtClean="0"/>
              <a:t> Blank means the action should not occur (may also be shown as – or N or F or 0)</a:t>
            </a:r>
          </a:p>
          <a:p>
            <a:pPr>
              <a:buFont typeface="Arial" pitchFamily="34" charset="0"/>
              <a:buChar char="•"/>
            </a:pPr>
            <a:endParaRPr lang="en-IN" sz="1600" dirty="0" smtClean="0"/>
          </a:p>
          <a:p>
            <a:r>
              <a:rPr lang="en-IN" sz="1600" dirty="0" smtClean="0"/>
              <a:t>A full decision table has enough columns (test cases) to cover every combination of conditions. By deleting columns that do not affect the outcome, the number of test cases can decrease considerably. For example by removing impossible combinations of conditions. </a:t>
            </a:r>
          </a:p>
        </p:txBody>
      </p:sp>
    </p:spTree>
    <p:extLst>
      <p:ext uri="{BB962C8B-B14F-4D97-AF65-F5344CB8AC3E}">
        <p14:creationId xmlns:p14="http://schemas.microsoft.com/office/powerpoint/2010/main" xmlns="" val="101607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Specification-based or black-box techniques (contd.) </a:t>
            </a:r>
          </a:p>
        </p:txBody>
      </p:sp>
      <p:sp>
        <p:nvSpPr>
          <p:cNvPr id="4" name="TextBox 3"/>
          <p:cNvSpPr txBox="1"/>
          <p:nvPr/>
        </p:nvSpPr>
        <p:spPr>
          <a:xfrm>
            <a:off x="396818" y="802267"/>
            <a:ext cx="11309227" cy="5324535"/>
          </a:xfrm>
          <a:prstGeom prst="rect">
            <a:avLst/>
          </a:prstGeom>
          <a:blipFill>
            <a:blip r:embed="rId2"/>
            <a:tile tx="0" ty="0" sx="100000" sy="100000" flip="none" algn="tl"/>
          </a:blipFill>
        </p:spPr>
        <p:txBody>
          <a:bodyPr wrap="square" rtlCol="0">
            <a:spAutoFit/>
          </a:bodyPr>
          <a:lstStyle/>
          <a:p>
            <a:r>
              <a:rPr lang="en-US" sz="1600" b="1" dirty="0" smtClean="0"/>
              <a:t>State Transition Testing</a:t>
            </a:r>
          </a:p>
          <a:p>
            <a:endParaRPr lang="en-US" sz="1600" b="1" dirty="0" smtClean="0"/>
          </a:p>
          <a:p>
            <a:r>
              <a:rPr lang="en-IN" sz="1600" dirty="0" smtClean="0"/>
              <a:t>Components or systems may respond differently to an event depending on current conditions or previous history (e.g., the events that have occurred since the system was initialized). The previous history can be summarized using the concept of states. A state transition diagram shows the possible software states, as well as how the software enters, exits, and transitions between states. A transition is initiated by an event (e.g., user input of a value into a field). The event results in a transition. The same event can result in two or more different transitions from the same state. The state change may result in the software taking an action (e.g., outputting a calculation or error message).</a:t>
            </a:r>
          </a:p>
          <a:p>
            <a:endParaRPr lang="en-IN" sz="1600" dirty="0" smtClean="0"/>
          </a:p>
          <a:p>
            <a:r>
              <a:rPr lang="en-IN" sz="1600" dirty="0" smtClean="0"/>
              <a:t>A state transition table shows all valid transitions and potentially invalid transitions between states, as well as the events, and resulting actions for valid transitions. State transition diagrams normally show only the valid transitions and exclude the invalid transitions.</a:t>
            </a:r>
          </a:p>
          <a:p>
            <a:endParaRPr lang="en-IN" sz="1600" dirty="0" smtClean="0"/>
          </a:p>
          <a:p>
            <a:r>
              <a:rPr lang="en-IN" sz="1600" dirty="0" smtClean="0"/>
              <a:t>Tests can be designed to cover a typical sequence of states, to exercise all states, to exercise every transition, to exercise specific sequences of transitions, or to test invalid transitions.</a:t>
            </a:r>
          </a:p>
          <a:p>
            <a:endParaRPr lang="en-IN" sz="1600" dirty="0" smtClean="0"/>
          </a:p>
          <a:p>
            <a:r>
              <a:rPr lang="en-IN" sz="1600" dirty="0" smtClean="0"/>
              <a:t>State transition testing is used for menu-based applications and is widely used within the embedded software industry. The technique is also suitable for modelling a business scenario having specific states or for testing screen navigation. The concept of a state is abstract – it may represent a few lines of code or an entire business process.</a:t>
            </a:r>
          </a:p>
          <a:p>
            <a:endParaRPr lang="en-IN" sz="1600" dirty="0" smtClean="0"/>
          </a:p>
          <a:p>
            <a:r>
              <a:rPr lang="en-IN" sz="1600" dirty="0" smtClean="0"/>
              <a:t>Coverage is commonly measured as the number of identified states or transitions tested, divided by the total number of identified states or transitions in the test object, normally expressed as a percentage.</a:t>
            </a:r>
          </a:p>
        </p:txBody>
      </p:sp>
    </p:spTree>
    <p:extLst>
      <p:ext uri="{BB962C8B-B14F-4D97-AF65-F5344CB8AC3E}">
        <p14:creationId xmlns:p14="http://schemas.microsoft.com/office/powerpoint/2010/main" xmlns="" val="101607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Specification-based or black-box techniques (contd.) </a:t>
            </a:r>
          </a:p>
        </p:txBody>
      </p:sp>
      <p:sp>
        <p:nvSpPr>
          <p:cNvPr id="4" name="TextBox 3"/>
          <p:cNvSpPr txBox="1"/>
          <p:nvPr/>
        </p:nvSpPr>
        <p:spPr>
          <a:xfrm>
            <a:off x="396818" y="802267"/>
            <a:ext cx="11309227" cy="3785652"/>
          </a:xfrm>
          <a:prstGeom prst="rect">
            <a:avLst/>
          </a:prstGeom>
          <a:blipFill>
            <a:blip r:embed="rId2"/>
            <a:tile tx="0" ty="0" sx="100000" sy="100000" flip="none" algn="tl"/>
          </a:blipFill>
        </p:spPr>
        <p:txBody>
          <a:bodyPr wrap="square" rtlCol="0">
            <a:spAutoFit/>
          </a:bodyPr>
          <a:lstStyle/>
          <a:p>
            <a:r>
              <a:rPr lang="en-US" sz="1600" b="1" dirty="0" smtClean="0"/>
              <a:t>Use Case Testing</a:t>
            </a:r>
          </a:p>
          <a:p>
            <a:endParaRPr lang="en-US" sz="1600" b="1" dirty="0" smtClean="0"/>
          </a:p>
          <a:p>
            <a:r>
              <a:rPr lang="en-IN" sz="1600" dirty="0" smtClean="0"/>
              <a:t>Tests can be derived from use cases, which are a specific way of designing interactions with software items. They incorporate requirements for the software functions. Use cases are associated with actors (human users, external hardware, or other components or systems) and subjects (the component or system to which the use case is applied).</a:t>
            </a:r>
          </a:p>
          <a:p>
            <a:endParaRPr lang="en-IN" sz="1600" dirty="0" smtClean="0"/>
          </a:p>
          <a:p>
            <a:r>
              <a:rPr lang="en-IN" sz="1600" dirty="0" smtClean="0"/>
              <a:t>Each use case specifies some behaviour that a subject can perform in collaboration with one or more actors. A use case can be described by interactions and activities, as well as preconditions, post-conditions and natural language where appropriate. Interactions between the actors and the subject may result in changes to the state of the subject. Interactions may be represented</a:t>
            </a:r>
          </a:p>
          <a:p>
            <a:r>
              <a:rPr lang="en-IN" sz="1600" dirty="0" smtClean="0"/>
              <a:t>graphically by work flows, activity diagrams, or business process models.</a:t>
            </a:r>
          </a:p>
          <a:p>
            <a:endParaRPr lang="en-IN" sz="1600" dirty="0" smtClean="0"/>
          </a:p>
          <a:p>
            <a:r>
              <a:rPr lang="en-IN" sz="1600" dirty="0" smtClean="0"/>
              <a:t>A use case can include possible variations of its basic behaviour, including exceptional behaviour and error handling (system response and recovery from programming, application and communication errors, e.g., resulting in an error message). Tests are designed to exercise the defined behaviours (basic, exceptional or alternative, and error handling). Coverage can be measured by the number of use case behaviours tested divided by the total number of use case </a:t>
            </a:r>
            <a:r>
              <a:rPr lang="en-IN" sz="1600" dirty="0" err="1" smtClean="0"/>
              <a:t>behaviors</a:t>
            </a:r>
            <a:r>
              <a:rPr lang="en-IN" sz="1600" dirty="0" smtClean="0"/>
              <a:t>, normally expressed as a percentage.</a:t>
            </a:r>
          </a:p>
        </p:txBody>
      </p:sp>
    </p:spTree>
    <p:extLst>
      <p:ext uri="{BB962C8B-B14F-4D97-AF65-F5344CB8AC3E}">
        <p14:creationId xmlns:p14="http://schemas.microsoft.com/office/powerpoint/2010/main" xmlns="" val="101607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Structure-based or white-box techniques</a:t>
            </a:r>
          </a:p>
        </p:txBody>
      </p:sp>
      <p:sp>
        <p:nvSpPr>
          <p:cNvPr id="4" name="TextBox 3"/>
          <p:cNvSpPr txBox="1"/>
          <p:nvPr/>
        </p:nvSpPr>
        <p:spPr>
          <a:xfrm>
            <a:off x="396818" y="802267"/>
            <a:ext cx="11309227" cy="5401479"/>
          </a:xfrm>
          <a:prstGeom prst="rect">
            <a:avLst/>
          </a:prstGeom>
          <a:blipFill>
            <a:blip r:embed="rId2"/>
            <a:tile tx="0" ty="0" sx="100000" sy="100000" flip="none" algn="tl"/>
          </a:blipFill>
        </p:spPr>
        <p:txBody>
          <a:bodyPr wrap="square" rtlCol="0">
            <a:spAutoFit/>
          </a:bodyPr>
          <a:lstStyle/>
          <a:p>
            <a:r>
              <a:rPr lang="en-IN" sz="1500" dirty="0" smtClean="0"/>
              <a:t>White-box testing is based on the internal structure of the test object. White-box test techniques can be used at all test levels, but the two code-related techniques discussed in this section are most commonly used at the component test level. </a:t>
            </a:r>
          </a:p>
          <a:p>
            <a:endParaRPr lang="en-US" sz="1500" dirty="0" smtClean="0"/>
          </a:p>
          <a:p>
            <a:r>
              <a:rPr lang="en-US" sz="1500" b="1" dirty="0" smtClean="0"/>
              <a:t>Statement Testing and Coverage</a:t>
            </a:r>
          </a:p>
          <a:p>
            <a:r>
              <a:rPr lang="en-IN" sz="1500" dirty="0" smtClean="0"/>
              <a:t>Statement testing exercises the potential executable statements in the code. Coverage is measured as the number of statements executed by the tests divided by the total number of executable statements in the test object, normally expressed as a percentage.</a:t>
            </a:r>
          </a:p>
          <a:p>
            <a:endParaRPr lang="en-IN" sz="1500" dirty="0" smtClean="0"/>
          </a:p>
          <a:p>
            <a:r>
              <a:rPr lang="en-US" sz="1500" b="1" dirty="0" smtClean="0"/>
              <a:t>Decision Testing and Coverage</a:t>
            </a:r>
          </a:p>
          <a:p>
            <a:r>
              <a:rPr lang="en-IN" sz="1500" dirty="0" smtClean="0"/>
              <a:t>Decision testing exercises the decisions in the code and tests the code that is executed based on the decision outcomes. To do this, the test cases follow the control flows that occur from a decision point (e.g., for an IF statement, one for the true outcome and one for the false outcome; for a CASE statement, test cases would be required for all the possible outcomes, including the default outcome).</a:t>
            </a:r>
          </a:p>
          <a:p>
            <a:r>
              <a:rPr lang="en-IN" sz="1500" dirty="0" smtClean="0"/>
              <a:t>Coverage is measured as the number of decision outcomes executed by the tests divided by the total number of decision outcomes in the test object, normally expressed as a percentage.</a:t>
            </a:r>
          </a:p>
          <a:p>
            <a:endParaRPr lang="en-IN" sz="1500" dirty="0" smtClean="0"/>
          </a:p>
          <a:p>
            <a:r>
              <a:rPr lang="en-IN" sz="1500" b="1" dirty="0" smtClean="0"/>
              <a:t>The Value of Statement and Decision Testing</a:t>
            </a:r>
          </a:p>
          <a:p>
            <a:r>
              <a:rPr lang="en-IN" sz="1500" dirty="0" smtClean="0"/>
              <a:t>When 100% statement coverage is achieved, it ensures that all executable statements in the code have been tested at least once, but it does not ensure that all decision logic has been tested. Of the two white-box techniques discussed in this syllabus, statement testing may provide less coverage than decision </a:t>
            </a:r>
            <a:r>
              <a:rPr lang="en-US" sz="1500" dirty="0" smtClean="0"/>
              <a:t>testing.</a:t>
            </a:r>
          </a:p>
          <a:p>
            <a:r>
              <a:rPr lang="en-IN" sz="1500" dirty="0" smtClean="0"/>
              <a:t>When 100% decision coverage is achieved, it executes all decision outcomes, which includes testing the true outcome and also the false outcome, even when there is no explicit false statement (e.g., in the case of an IF statement without an else in the code). Statement coverage helps to find defects in code that was not exercised by other tests. Decision coverage helps to find defects in code where other tests have not taken both true and false outcomes. </a:t>
            </a:r>
          </a:p>
          <a:p>
            <a:r>
              <a:rPr lang="en-IN" sz="1500" dirty="0" smtClean="0"/>
              <a:t>Achieving 100% decision coverage guarantees 100% statement coverage (but not vice versa).</a:t>
            </a:r>
          </a:p>
        </p:txBody>
      </p:sp>
    </p:spTree>
    <p:extLst>
      <p:ext uri="{BB962C8B-B14F-4D97-AF65-F5344CB8AC3E}">
        <p14:creationId xmlns:p14="http://schemas.microsoft.com/office/powerpoint/2010/main" xmlns="" val="1016078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Experience-based techniques </a:t>
            </a:r>
          </a:p>
        </p:txBody>
      </p:sp>
      <p:sp>
        <p:nvSpPr>
          <p:cNvPr id="4" name="TextBox 3"/>
          <p:cNvSpPr txBox="1"/>
          <p:nvPr/>
        </p:nvSpPr>
        <p:spPr>
          <a:xfrm>
            <a:off x="396818" y="802267"/>
            <a:ext cx="11309227" cy="4031873"/>
          </a:xfrm>
          <a:prstGeom prst="rect">
            <a:avLst/>
          </a:prstGeom>
          <a:blipFill>
            <a:blip r:embed="rId2"/>
            <a:tile tx="0" ty="0" sx="100000" sy="100000" flip="none" algn="tl"/>
          </a:blipFill>
        </p:spPr>
        <p:txBody>
          <a:bodyPr wrap="square" rtlCol="0">
            <a:spAutoFit/>
          </a:bodyPr>
          <a:lstStyle/>
          <a:p>
            <a:r>
              <a:rPr lang="en-IN" sz="1600" dirty="0" smtClean="0"/>
              <a:t>When applying experience-based test techniques, the test cases are derived from the tester’s skill and intuition, and their experience with similar applications and technologies. These techniques can be helpful in identifying tests that were not easily identified by other more systematic techniques. Depending on the tester’s approach and experience, these techniques may achieve widely varying degrees of coverage and effectiveness. Coverage can be difficult to assess and may not be measurable with these techniques.</a:t>
            </a:r>
          </a:p>
          <a:p>
            <a:r>
              <a:rPr lang="en-IN" sz="1600" dirty="0" smtClean="0"/>
              <a:t>Commonly used experience-based techniques are discussed in the following sections.</a:t>
            </a:r>
          </a:p>
          <a:p>
            <a:endParaRPr lang="en-IN" sz="1600" dirty="0" smtClean="0"/>
          </a:p>
          <a:p>
            <a:r>
              <a:rPr lang="en-US" sz="1600" b="1" dirty="0" smtClean="0"/>
              <a:t>Error Guessing</a:t>
            </a:r>
          </a:p>
          <a:p>
            <a:r>
              <a:rPr lang="en-IN" sz="1600" dirty="0" smtClean="0"/>
              <a:t>Error guessing is a technique used to anticipate the occurrence of errors, defects, and failures, based on </a:t>
            </a:r>
            <a:r>
              <a:rPr lang="en-US" sz="1600" dirty="0" smtClean="0"/>
              <a:t>the tester’s knowledge, including:</a:t>
            </a:r>
          </a:p>
          <a:p>
            <a:pPr>
              <a:buFont typeface="Arial" pitchFamily="34" charset="0"/>
              <a:buChar char="•"/>
            </a:pPr>
            <a:r>
              <a:rPr lang="en-IN" sz="1600" dirty="0" smtClean="0"/>
              <a:t> How the application has worked in the past</a:t>
            </a:r>
          </a:p>
          <a:p>
            <a:pPr>
              <a:buFont typeface="Arial" pitchFamily="34" charset="0"/>
              <a:buChar char="•"/>
            </a:pPr>
            <a:r>
              <a:rPr lang="en-IN" sz="1600" dirty="0" smtClean="0"/>
              <a:t> What kind of errors tend to be made</a:t>
            </a:r>
          </a:p>
          <a:p>
            <a:pPr>
              <a:buFont typeface="Arial" pitchFamily="34" charset="0"/>
              <a:buChar char="•"/>
            </a:pPr>
            <a:r>
              <a:rPr lang="en-IN" sz="1600" dirty="0" smtClean="0"/>
              <a:t> Failures that have occurred in other applications</a:t>
            </a:r>
          </a:p>
          <a:p>
            <a:pPr>
              <a:buFont typeface="Arial" pitchFamily="34" charset="0"/>
              <a:buChar char="•"/>
            </a:pPr>
            <a:endParaRPr lang="en-IN" sz="1600" dirty="0" smtClean="0"/>
          </a:p>
          <a:p>
            <a:r>
              <a:rPr lang="en-IN" sz="1600" dirty="0" smtClean="0"/>
              <a:t>A methodical approach to the error guessing technique is to create a list of possible errors, defects, and failures, and design tests that will expose those failures and the defects that caused them. These error, defect, failure lists can be built based on experience, defect and failure data, or from common knowledge </a:t>
            </a:r>
            <a:r>
              <a:rPr lang="en-US" sz="1600" dirty="0" smtClean="0"/>
              <a:t>about why software fails.</a:t>
            </a:r>
            <a:endParaRPr lang="en-IN" sz="1500" dirty="0" smtClean="0"/>
          </a:p>
        </p:txBody>
      </p:sp>
    </p:spTree>
    <p:extLst>
      <p:ext uri="{BB962C8B-B14F-4D97-AF65-F5344CB8AC3E}">
        <p14:creationId xmlns:p14="http://schemas.microsoft.com/office/powerpoint/2010/main" xmlns="" val="1016078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Experience-based techniques (contd.) </a:t>
            </a:r>
          </a:p>
        </p:txBody>
      </p:sp>
      <p:sp>
        <p:nvSpPr>
          <p:cNvPr id="4" name="TextBox 3"/>
          <p:cNvSpPr txBox="1"/>
          <p:nvPr/>
        </p:nvSpPr>
        <p:spPr>
          <a:xfrm>
            <a:off x="396818" y="802267"/>
            <a:ext cx="11309227" cy="5509200"/>
          </a:xfrm>
          <a:prstGeom prst="rect">
            <a:avLst/>
          </a:prstGeom>
          <a:blipFill>
            <a:blip r:embed="rId2"/>
            <a:tile tx="0" ty="0" sx="100000" sy="100000" flip="none" algn="tl"/>
          </a:blipFill>
        </p:spPr>
        <p:txBody>
          <a:bodyPr wrap="square" rtlCol="0">
            <a:spAutoFit/>
          </a:bodyPr>
          <a:lstStyle/>
          <a:p>
            <a:r>
              <a:rPr lang="en-US" sz="1600" b="1" dirty="0" smtClean="0"/>
              <a:t>Exploratory Testing</a:t>
            </a:r>
          </a:p>
          <a:p>
            <a:endParaRPr lang="en-US" sz="1600" b="1" dirty="0" smtClean="0"/>
          </a:p>
          <a:p>
            <a:r>
              <a:rPr lang="en-IN" sz="1600" dirty="0" smtClean="0"/>
              <a:t>In exploratory testing, informal (not pre-defined) tests are designed, executed, logged, and evaluated dynamically during test execution. The test results are used to learn more about the component or system, and to create tests for the areas that may need more testing.</a:t>
            </a:r>
          </a:p>
          <a:p>
            <a:r>
              <a:rPr lang="en-IN" sz="1600" dirty="0" smtClean="0"/>
              <a:t>Exploratory testing is sometimes conducted using session-based testing to structure the activity. In session-based testing, exploratory testing is conducted within a defined time-box, and the tester uses a test charter containing test objectives to guide the testing. The tester may use test session sheets to document the steps followed and the discoveries made.</a:t>
            </a:r>
          </a:p>
          <a:p>
            <a:r>
              <a:rPr lang="en-IN" sz="1600" dirty="0" smtClean="0"/>
              <a:t>Exploratory testing is most useful when there are few or inadequate specifications or significant time pressure on testing. Exploratory testing is also useful to complement other more formal testing  </a:t>
            </a:r>
            <a:r>
              <a:rPr lang="en-US" sz="1600" dirty="0" smtClean="0"/>
              <a:t>techniques.</a:t>
            </a:r>
          </a:p>
          <a:p>
            <a:r>
              <a:rPr lang="en-IN" sz="1600" dirty="0" smtClean="0"/>
              <a:t>Exploratory testing is strongly associated with reactive test strategies. Exploratory testing can incorporate the use of other black-box, white-box, and experience-based techniques.</a:t>
            </a:r>
          </a:p>
          <a:p>
            <a:endParaRPr lang="en-US" sz="1600" b="1" dirty="0" smtClean="0"/>
          </a:p>
          <a:p>
            <a:r>
              <a:rPr lang="en-US" sz="1600" b="1" dirty="0" smtClean="0"/>
              <a:t>Checklist-based Testing</a:t>
            </a:r>
          </a:p>
          <a:p>
            <a:endParaRPr lang="en-US" sz="1600" b="1" dirty="0" smtClean="0"/>
          </a:p>
          <a:p>
            <a:r>
              <a:rPr lang="en-IN" sz="1600" dirty="0" smtClean="0"/>
              <a:t>In checklist-based testing, testers design, implement, and execute tests to cover test conditions found in a checklist. As part of analysis, testers create a new checklist or expand an existing checklist, but testers may also use an existing checklist without modification. Such checklists can be built based on experience, knowledge about what is important for the user, or an understanding of why and how</a:t>
            </a:r>
          </a:p>
          <a:p>
            <a:r>
              <a:rPr lang="en-US" sz="1600" dirty="0" smtClean="0"/>
              <a:t>software fails.</a:t>
            </a:r>
          </a:p>
          <a:p>
            <a:r>
              <a:rPr lang="en-IN" sz="1600" dirty="0" smtClean="0"/>
              <a:t>Checklists can be created to support various test types, including functional and non-functional testing. In the absence of detailed test cases, checklist-based testing can provide guidelines and a degree of consistency. As these are high-level lists, some variability in the actual testing is likely to occur, resulting in potentially greater coverage but less repeatability.</a:t>
            </a:r>
            <a:endParaRPr lang="en-IN" sz="1500" dirty="0" smtClean="0"/>
          </a:p>
        </p:txBody>
      </p:sp>
    </p:spTree>
    <p:extLst>
      <p:ext uri="{BB962C8B-B14F-4D97-AF65-F5344CB8AC3E}">
        <p14:creationId xmlns:p14="http://schemas.microsoft.com/office/powerpoint/2010/main" xmlns="" val="1016078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Choosing a test technique </a:t>
            </a:r>
          </a:p>
        </p:txBody>
      </p:sp>
      <p:sp>
        <p:nvSpPr>
          <p:cNvPr id="4" name="TextBox 3"/>
          <p:cNvSpPr txBox="1"/>
          <p:nvPr/>
        </p:nvSpPr>
        <p:spPr>
          <a:xfrm>
            <a:off x="396818" y="845397"/>
            <a:ext cx="11309227" cy="4247317"/>
          </a:xfrm>
          <a:prstGeom prst="rect">
            <a:avLst/>
          </a:prstGeom>
          <a:blipFill>
            <a:blip r:embed="rId2"/>
            <a:tile tx="0" ty="0" sx="100000" sy="100000" flip="none" algn="tl"/>
          </a:blipFill>
        </p:spPr>
        <p:txBody>
          <a:bodyPr wrap="square" rtlCol="0">
            <a:spAutoFit/>
          </a:bodyPr>
          <a:lstStyle/>
          <a:p>
            <a:r>
              <a:rPr lang="en-IN" dirty="0" smtClean="0"/>
              <a:t>The choice of test technique to use depends upon: the type of the system and its criticality (formal or informal), test objectives,  documentation available, knowledge of testers, regulatory and industry standards which have specific requirements to respect.</a:t>
            </a:r>
          </a:p>
          <a:p>
            <a:endParaRPr lang="en-IN" dirty="0" smtClean="0"/>
          </a:p>
          <a:p>
            <a:r>
              <a:rPr lang="en-IN" dirty="0" smtClean="0"/>
              <a:t>Additionally, customer and contractual requirements could also require specific test techniques to use according to their acceptance criteria. Risk levels (functional, non functional, structural or SLA) have also to be considered for choosing the right technique to use (systematic or non-systematic).</a:t>
            </a:r>
          </a:p>
          <a:p>
            <a:endParaRPr lang="en-IN" dirty="0" smtClean="0"/>
          </a:p>
          <a:p>
            <a:r>
              <a:rPr lang="en-IN" dirty="0" smtClean="0"/>
              <a:t>Test technique is also dependent on time and cost available for test preparation (choosing white box test technique or exploratory testing) and should be efficient with regards to development life.</a:t>
            </a:r>
          </a:p>
          <a:p>
            <a:endParaRPr lang="en-IN" dirty="0" smtClean="0"/>
          </a:p>
          <a:p>
            <a:r>
              <a:rPr lang="en-IN" dirty="0" smtClean="0"/>
              <a:t>Test techniques during integration testing may vary on systems or users interactions (BV, decision coverage, user cases). But generally, reviews are performed on all test levels, static analysis on code and component level, white box testing on component and system testing (testing data flows) and black-box technique is carried out in user and acceptance testing.</a:t>
            </a:r>
            <a:endParaRPr lang="en-IN" dirty="0"/>
          </a:p>
        </p:txBody>
      </p:sp>
    </p:spTree>
    <p:extLst>
      <p:ext uri="{BB962C8B-B14F-4D97-AF65-F5344CB8AC3E}">
        <p14:creationId xmlns:p14="http://schemas.microsoft.com/office/powerpoint/2010/main" xmlns="" val="1016078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909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Static Testing (contd.)</a:t>
            </a:r>
            <a:endParaRPr lang="en-IN" sz="4000" i="1" dirty="0" smtClean="0">
              <a:solidFill>
                <a:srgbClr val="000000"/>
              </a:solidFill>
              <a:cs typeface="Arial" pitchFamily="34" charset="0"/>
            </a:endParaRPr>
          </a:p>
        </p:txBody>
      </p:sp>
      <p:sp>
        <p:nvSpPr>
          <p:cNvPr id="4" name="TextBox 3"/>
          <p:cNvSpPr txBox="1"/>
          <p:nvPr/>
        </p:nvSpPr>
        <p:spPr>
          <a:xfrm>
            <a:off x="396818" y="785013"/>
            <a:ext cx="11309227" cy="5586145"/>
          </a:xfrm>
          <a:prstGeom prst="rect">
            <a:avLst/>
          </a:prstGeom>
          <a:blipFill>
            <a:blip r:embed="rId2"/>
            <a:tile tx="0" ty="0" sx="100000" sy="100000" flip="none" algn="tl"/>
          </a:blipFill>
        </p:spPr>
        <p:txBody>
          <a:bodyPr wrap="square" rtlCol="0">
            <a:spAutoFit/>
          </a:bodyPr>
          <a:lstStyle/>
          <a:p>
            <a:r>
              <a:rPr lang="en-US" sz="1700" b="1" dirty="0" smtClean="0"/>
              <a:t>Benefits of Static Testing</a:t>
            </a:r>
          </a:p>
          <a:p>
            <a:r>
              <a:rPr lang="en-IN" sz="1700" dirty="0" smtClean="0"/>
              <a:t>Static testing techniques provide a variety of benefits. </a:t>
            </a:r>
          </a:p>
          <a:p>
            <a:pPr>
              <a:buFont typeface="Arial" pitchFamily="34" charset="0"/>
              <a:buChar char="•"/>
            </a:pPr>
            <a:r>
              <a:rPr lang="en-IN" sz="1700" dirty="0" smtClean="0"/>
              <a:t> When applied early in the software development lifecycle, static testing enables the early detection of defects before dynamic testing is performed (e.g., in requirements or design specifications reviews, backlog refinement, etc.). </a:t>
            </a:r>
          </a:p>
          <a:p>
            <a:pPr>
              <a:buFont typeface="Arial" pitchFamily="34" charset="0"/>
              <a:buChar char="•"/>
            </a:pPr>
            <a:r>
              <a:rPr lang="en-IN" sz="1700" dirty="0" smtClean="0"/>
              <a:t> Defects found early are often much cheaper to remove than defects found later in the lifecycle, especially compared to defects found after the software is deployed and in active use. </a:t>
            </a:r>
          </a:p>
          <a:p>
            <a:pPr>
              <a:buFont typeface="Arial" pitchFamily="34" charset="0"/>
              <a:buChar char="•"/>
            </a:pPr>
            <a:r>
              <a:rPr lang="en-IN" sz="1700" dirty="0" smtClean="0"/>
              <a:t> Using static testing techniques to find defects and then fixing those defects promptly is almost always much cheaper for the organization than using dynamic testing to find defects in the test object and then fixing them, especially when considering the additional costs associated with updating other work products and performing confirmation and regression testing.</a:t>
            </a:r>
          </a:p>
          <a:p>
            <a:pPr>
              <a:buFont typeface="Arial" pitchFamily="34" charset="0"/>
              <a:buChar char="•"/>
            </a:pPr>
            <a:endParaRPr lang="en-IN" sz="1700" dirty="0" smtClean="0"/>
          </a:p>
          <a:p>
            <a:r>
              <a:rPr lang="en-IN" sz="1700" dirty="0" smtClean="0"/>
              <a:t>Additional benefits of static testing may include:</a:t>
            </a:r>
          </a:p>
          <a:p>
            <a:pPr>
              <a:buFont typeface="Arial" pitchFamily="34" charset="0"/>
              <a:buChar char="•"/>
            </a:pPr>
            <a:r>
              <a:rPr lang="en-IN" sz="1700" dirty="0" smtClean="0"/>
              <a:t> Detecting and correcting defects more efficiently, and prior to dynamic test execution</a:t>
            </a:r>
          </a:p>
          <a:p>
            <a:pPr>
              <a:buFont typeface="Arial" pitchFamily="34" charset="0"/>
              <a:buChar char="•"/>
            </a:pPr>
            <a:r>
              <a:rPr lang="en-IN" sz="1700" dirty="0" smtClean="0"/>
              <a:t> Identifying defects which are not easily found by dynamic testing</a:t>
            </a:r>
          </a:p>
          <a:p>
            <a:pPr>
              <a:buFont typeface="Arial" pitchFamily="34" charset="0"/>
              <a:buChar char="•"/>
            </a:pPr>
            <a:r>
              <a:rPr lang="en-IN" sz="1700" dirty="0" smtClean="0"/>
              <a:t> Preventing defects in design or coding by uncovering inconsistencies, ambiguities, contradictions, omissions, inaccuracies, and redundancies in requirements</a:t>
            </a:r>
          </a:p>
          <a:p>
            <a:pPr>
              <a:buFont typeface="Arial" pitchFamily="34" charset="0"/>
              <a:buChar char="•"/>
            </a:pPr>
            <a:r>
              <a:rPr lang="en-IN" sz="1700" dirty="0" smtClean="0"/>
              <a:t> Increasing development productivity (e.g., due to improved design, more maintainable code)</a:t>
            </a:r>
          </a:p>
          <a:p>
            <a:pPr>
              <a:buFont typeface="Arial" pitchFamily="34" charset="0"/>
              <a:buChar char="•"/>
            </a:pPr>
            <a:r>
              <a:rPr lang="en-IN" sz="1700" dirty="0" smtClean="0"/>
              <a:t> Reducing development cost and time</a:t>
            </a:r>
          </a:p>
          <a:p>
            <a:pPr>
              <a:buFont typeface="Arial" pitchFamily="34" charset="0"/>
              <a:buChar char="•"/>
            </a:pPr>
            <a:r>
              <a:rPr lang="en-IN" sz="1700" dirty="0" smtClean="0"/>
              <a:t> Reducing testing cost and time</a:t>
            </a:r>
          </a:p>
          <a:p>
            <a:pPr>
              <a:buFont typeface="Arial" pitchFamily="34" charset="0"/>
              <a:buChar char="•"/>
            </a:pPr>
            <a:r>
              <a:rPr lang="en-IN" sz="1700" dirty="0" smtClean="0"/>
              <a:t> Reducing total cost of quality over the software’s lifetime, due to fewer failures later in the lifecycle or after delivery into operation</a:t>
            </a:r>
          </a:p>
          <a:p>
            <a:pPr>
              <a:buFont typeface="Arial" pitchFamily="34" charset="0"/>
              <a:buChar char="•"/>
            </a:pPr>
            <a:r>
              <a:rPr lang="en-IN" sz="1700" dirty="0" smtClean="0"/>
              <a:t> Improving communication between team members in the course of participating in reviews</a:t>
            </a:r>
          </a:p>
        </p:txBody>
      </p:sp>
    </p:spTree>
    <p:extLst>
      <p:ext uri="{BB962C8B-B14F-4D97-AF65-F5344CB8AC3E}">
        <p14:creationId xmlns:p14="http://schemas.microsoft.com/office/powerpoint/2010/main" xmlns=""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Static Testing (contd.)</a:t>
            </a:r>
            <a:endParaRPr lang="en-IN" sz="4000" i="1" dirty="0" smtClean="0">
              <a:solidFill>
                <a:srgbClr val="000000"/>
              </a:solidFill>
              <a:cs typeface="Arial" pitchFamily="34" charset="0"/>
            </a:endParaRPr>
          </a:p>
        </p:txBody>
      </p:sp>
      <p:sp>
        <p:nvSpPr>
          <p:cNvPr id="4" name="TextBox 3"/>
          <p:cNvSpPr txBox="1"/>
          <p:nvPr/>
        </p:nvSpPr>
        <p:spPr>
          <a:xfrm>
            <a:off x="396818" y="785013"/>
            <a:ext cx="11309227" cy="5755422"/>
          </a:xfrm>
          <a:prstGeom prst="rect">
            <a:avLst/>
          </a:prstGeom>
          <a:blipFill>
            <a:blip r:embed="rId2"/>
            <a:tile tx="0" ty="0" sx="100000" sy="100000" flip="none" algn="tl"/>
          </a:blipFill>
        </p:spPr>
        <p:txBody>
          <a:bodyPr wrap="square" rtlCol="0">
            <a:spAutoFit/>
          </a:bodyPr>
          <a:lstStyle/>
          <a:p>
            <a:r>
              <a:rPr lang="en-IN" sz="1600" b="1" dirty="0" smtClean="0"/>
              <a:t>Differences between Static and Dynamic Testing</a:t>
            </a:r>
          </a:p>
          <a:p>
            <a:r>
              <a:rPr lang="en-IN" sz="1600" dirty="0" smtClean="0"/>
              <a:t>Static testing and dynamic testing can have the same objectives, such as providing an assessment of the quality of the work products and identifying defects as early as possible. Static and dynamic testing complement each other by finding different types of defects. </a:t>
            </a:r>
          </a:p>
          <a:p>
            <a:endParaRPr lang="en-IN" sz="1600" dirty="0" smtClean="0"/>
          </a:p>
          <a:p>
            <a:r>
              <a:rPr lang="en-IN" sz="1600" dirty="0" smtClean="0"/>
              <a:t>One main distinction is that static testing finds defects in work products directly rather than identifying failures caused by defects when the software is run. A defect can reside in a work product for a very long time without causing a failure. The path where the defect lies may be rarely exercised or hard to reach, so it will not be easy to construct and execute a dynamic test that encounters it. Static testing may be able to find the defect with much less effort.</a:t>
            </a:r>
          </a:p>
          <a:p>
            <a:endParaRPr lang="en-IN" sz="1600" dirty="0" smtClean="0"/>
          </a:p>
          <a:p>
            <a:r>
              <a:rPr lang="en-IN" sz="1600" dirty="0" smtClean="0"/>
              <a:t>Another distinction is that static testing can be used to improve the consistency and internal quality of work products, while dynamic testing typically focuses on externally visible behaviours. Compared with dynamic testing, typical defects that are easier and cheaper to find and fix through static testing include:</a:t>
            </a:r>
          </a:p>
          <a:p>
            <a:pPr>
              <a:buFont typeface="Arial" pitchFamily="34" charset="0"/>
              <a:buChar char="•"/>
            </a:pPr>
            <a:r>
              <a:rPr lang="en-IN" sz="1600" dirty="0" smtClean="0"/>
              <a:t> Requirement defects (e.g., inconsistencies, ambiguities, contradictions, omissions, inaccuracies, and redundancies)</a:t>
            </a:r>
          </a:p>
          <a:p>
            <a:pPr>
              <a:buFont typeface="Arial" pitchFamily="34" charset="0"/>
              <a:buChar char="•"/>
            </a:pPr>
            <a:r>
              <a:rPr lang="en-IN" sz="1600" dirty="0" smtClean="0"/>
              <a:t> Design defects (e.g., inefficient algorithms or database structures, high coupling, low cohesion)</a:t>
            </a:r>
          </a:p>
          <a:p>
            <a:pPr>
              <a:buFont typeface="Arial" pitchFamily="34" charset="0"/>
              <a:buChar char="•"/>
            </a:pPr>
            <a:r>
              <a:rPr lang="en-IN" sz="1600" dirty="0" smtClean="0"/>
              <a:t> Coding defects (e.g., variables with undefined values, variables that are declared but never used, unreachable code, duplicate code)</a:t>
            </a:r>
          </a:p>
          <a:p>
            <a:pPr>
              <a:buFont typeface="Arial" pitchFamily="34" charset="0"/>
              <a:buChar char="•"/>
            </a:pPr>
            <a:r>
              <a:rPr lang="en-IN" sz="1600" dirty="0" smtClean="0"/>
              <a:t> Deviations from standards (e.g., lack of adherence to coding standards)</a:t>
            </a:r>
          </a:p>
          <a:p>
            <a:pPr>
              <a:buFont typeface="Arial" pitchFamily="34" charset="0"/>
              <a:buChar char="•"/>
            </a:pPr>
            <a:r>
              <a:rPr lang="en-IN" sz="1600" dirty="0" smtClean="0"/>
              <a:t> Incorrect interface specifications (e.g., different units of measurement used by the calling system than by the called system)</a:t>
            </a:r>
          </a:p>
          <a:p>
            <a:pPr>
              <a:buFont typeface="Arial" pitchFamily="34" charset="0"/>
              <a:buChar char="•"/>
            </a:pPr>
            <a:r>
              <a:rPr lang="en-IN" sz="1600" dirty="0" smtClean="0"/>
              <a:t> Security vulnerabilities (e.g., susceptibility to buffer overflows)</a:t>
            </a:r>
          </a:p>
          <a:p>
            <a:pPr>
              <a:buFont typeface="Arial" pitchFamily="34" charset="0"/>
              <a:buChar char="•"/>
            </a:pPr>
            <a:r>
              <a:rPr lang="en-IN" sz="1600" dirty="0" smtClean="0"/>
              <a:t> Gaps or inaccuracies in test basis traceability or coverage (e.g., missing tests for an acceptance criterion)</a:t>
            </a:r>
          </a:p>
          <a:p>
            <a:pPr>
              <a:buFont typeface="Arial" pitchFamily="34" charset="0"/>
              <a:buChar char="•"/>
            </a:pPr>
            <a:endParaRPr lang="en-IN" sz="1600" dirty="0" smtClean="0"/>
          </a:p>
          <a:p>
            <a:r>
              <a:rPr lang="en-IN" sz="1600" dirty="0" smtClean="0"/>
              <a:t>Moreover, most types of maintainability defects can only be found by static testing (e.g., improper</a:t>
            </a:r>
          </a:p>
          <a:p>
            <a:r>
              <a:rPr lang="en-IN" sz="1600" dirty="0" smtClean="0"/>
              <a:t>modularization, poor reusability of components, code that is difficult to analyze and modify without</a:t>
            </a:r>
          </a:p>
          <a:p>
            <a:r>
              <a:rPr lang="en-IN" sz="1600" dirty="0" smtClean="0"/>
              <a:t>introducing new defects).</a:t>
            </a:r>
            <a:endParaRPr lang="en-IN" sz="1700" dirty="0" smtClean="0"/>
          </a:p>
        </p:txBody>
      </p:sp>
    </p:spTree>
    <p:extLst>
      <p:ext uri="{BB962C8B-B14F-4D97-AF65-F5344CB8AC3E}">
        <p14:creationId xmlns:p14="http://schemas.microsoft.com/office/powerpoint/2010/main" xmlns=""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a:t>
            </a:r>
            <a:endParaRPr lang="en-IN" sz="4000" i="1" dirty="0" smtClean="0">
              <a:solidFill>
                <a:srgbClr val="000000"/>
              </a:solidFill>
              <a:cs typeface="Arial" pitchFamily="34" charset="0"/>
            </a:endParaRPr>
          </a:p>
        </p:txBody>
      </p:sp>
      <p:sp>
        <p:nvSpPr>
          <p:cNvPr id="4" name="TextBox 3"/>
          <p:cNvSpPr txBox="1"/>
          <p:nvPr/>
        </p:nvSpPr>
        <p:spPr>
          <a:xfrm>
            <a:off x="396818" y="871273"/>
            <a:ext cx="11309227" cy="4862870"/>
          </a:xfrm>
          <a:prstGeom prst="rect">
            <a:avLst/>
          </a:prstGeom>
          <a:blipFill>
            <a:blip r:embed="rId2"/>
            <a:tile tx="0" ty="0" sx="100000" sy="100000" flip="none" algn="tl"/>
          </a:blipFill>
        </p:spPr>
        <p:txBody>
          <a:bodyPr wrap="square" rtlCol="0">
            <a:spAutoFit/>
          </a:bodyPr>
          <a:lstStyle/>
          <a:p>
            <a:r>
              <a:rPr lang="en-IN" sz="1600" dirty="0" smtClean="0"/>
              <a:t>Reviews vary from informal to formal. Informal reviews are characterized by not following a defined process and not having formal documented output. Formal reviews are characterized by team participation, documented results of the review, and documented procedures for conducting the review. The formality of a review process is related to factors such as the software development lifecycle model, the maturity of the development process, the complexity of the work product to be reviewed, any legal or</a:t>
            </a:r>
          </a:p>
          <a:p>
            <a:r>
              <a:rPr lang="en-IN" sz="1600" dirty="0" smtClean="0"/>
              <a:t>regulatory requirements, and/or the need for an audit trail.</a:t>
            </a:r>
          </a:p>
          <a:p>
            <a:endParaRPr lang="en-IN" sz="1600" dirty="0" smtClean="0"/>
          </a:p>
          <a:p>
            <a:r>
              <a:rPr lang="en-IN" sz="1600" dirty="0" smtClean="0"/>
              <a:t>The focus of a review depends on the agreed objectives of the review (e.g., finding defects, gaining understanding, educating  participants such as testers and new team members, or discussing and </a:t>
            </a:r>
            <a:r>
              <a:rPr lang="en-US" sz="1600" dirty="0" smtClean="0"/>
              <a:t>deciding by consensus).</a:t>
            </a:r>
          </a:p>
          <a:p>
            <a:endParaRPr lang="en-US" sz="1600" dirty="0" smtClean="0"/>
          </a:p>
          <a:p>
            <a:r>
              <a:rPr lang="en-US" sz="1600" b="1" u="sng" dirty="0" smtClean="0"/>
              <a:t>Work Product Review Process</a:t>
            </a:r>
          </a:p>
          <a:p>
            <a:r>
              <a:rPr lang="en-IN" sz="1600" dirty="0" smtClean="0"/>
              <a:t>The review process comprises the following main activities:</a:t>
            </a:r>
          </a:p>
          <a:p>
            <a:r>
              <a:rPr lang="en-US" sz="1600" b="1" dirty="0" smtClean="0"/>
              <a:t>Planning</a:t>
            </a:r>
          </a:p>
          <a:p>
            <a:pPr>
              <a:buFont typeface="Arial" pitchFamily="34" charset="0"/>
              <a:buChar char="•"/>
            </a:pPr>
            <a:r>
              <a:rPr lang="en-IN" sz="1600" dirty="0" smtClean="0"/>
              <a:t> Defining the scope, which includes the purpose of the review, what documents or parts of documents to review, and the quality characteristics to be evaluated</a:t>
            </a:r>
          </a:p>
          <a:p>
            <a:pPr>
              <a:buFont typeface="Arial" pitchFamily="34" charset="0"/>
              <a:buChar char="•"/>
            </a:pPr>
            <a:r>
              <a:rPr lang="en-US" sz="1600" dirty="0" smtClean="0"/>
              <a:t> Estimating effort and timeframe</a:t>
            </a:r>
          </a:p>
          <a:p>
            <a:pPr>
              <a:buFont typeface="Arial" pitchFamily="34" charset="0"/>
              <a:buChar char="•"/>
            </a:pPr>
            <a:r>
              <a:rPr lang="en-IN" sz="1600" dirty="0" smtClean="0"/>
              <a:t> Identifying review characteristics such as the review type with roles, activities, and checklists</a:t>
            </a:r>
          </a:p>
          <a:p>
            <a:pPr>
              <a:buFont typeface="Arial" pitchFamily="34" charset="0"/>
              <a:buChar char="•"/>
            </a:pPr>
            <a:r>
              <a:rPr lang="en-IN" sz="1600" dirty="0" smtClean="0"/>
              <a:t> Selecting the people to participate in the review and allocating roles</a:t>
            </a:r>
          </a:p>
          <a:p>
            <a:pPr>
              <a:buFont typeface="Arial" pitchFamily="34" charset="0"/>
              <a:buChar char="•"/>
            </a:pPr>
            <a:r>
              <a:rPr lang="en-IN" sz="1600" dirty="0" smtClean="0"/>
              <a:t> Defining the entry and exit criteria for more formal review types (e.g., inspections)</a:t>
            </a:r>
          </a:p>
          <a:p>
            <a:pPr>
              <a:buFont typeface="Arial" pitchFamily="34" charset="0"/>
              <a:buChar char="•"/>
            </a:pPr>
            <a:r>
              <a:rPr lang="en-IN" sz="1600" dirty="0" smtClean="0"/>
              <a:t> Checking that entry criteria are met (for more formal review types)</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759135"/>
            <a:ext cx="11309227" cy="5863144"/>
          </a:xfrm>
          <a:prstGeom prst="rect">
            <a:avLst/>
          </a:prstGeom>
          <a:blipFill>
            <a:blip r:embed="rId2"/>
            <a:tile tx="0" ty="0" sx="100000" sy="100000" flip="none" algn="tl"/>
          </a:blipFill>
        </p:spPr>
        <p:txBody>
          <a:bodyPr wrap="square" rtlCol="0">
            <a:spAutoFit/>
          </a:bodyPr>
          <a:lstStyle/>
          <a:p>
            <a:r>
              <a:rPr lang="en-US" sz="1500" b="1" dirty="0" smtClean="0"/>
              <a:t>Initiate review</a:t>
            </a:r>
          </a:p>
          <a:p>
            <a:pPr>
              <a:buFont typeface="Arial" pitchFamily="34" charset="0"/>
              <a:buChar char="•"/>
            </a:pPr>
            <a:r>
              <a:rPr lang="en-IN" sz="1500" dirty="0" smtClean="0"/>
              <a:t> Distributing the work product (physically or by electronic means) and other material, such as issue log forms, checklists, and related work products</a:t>
            </a:r>
          </a:p>
          <a:p>
            <a:pPr>
              <a:buFont typeface="Arial" pitchFamily="34" charset="0"/>
              <a:buChar char="•"/>
            </a:pPr>
            <a:r>
              <a:rPr lang="en-IN" sz="1500" dirty="0" smtClean="0"/>
              <a:t> Explaining the scope, objectives, process, roles, and work products to the participants</a:t>
            </a:r>
          </a:p>
          <a:p>
            <a:pPr>
              <a:buFont typeface="Arial" pitchFamily="34" charset="0"/>
              <a:buChar char="•"/>
            </a:pPr>
            <a:r>
              <a:rPr lang="en-IN" sz="1500" dirty="0" smtClean="0"/>
              <a:t> Answering any questions that participants may have about the review</a:t>
            </a:r>
          </a:p>
          <a:p>
            <a:pPr>
              <a:buFont typeface="Arial" pitchFamily="34" charset="0"/>
              <a:buChar char="•"/>
            </a:pPr>
            <a:endParaRPr lang="en-IN" sz="1500" dirty="0" smtClean="0"/>
          </a:p>
          <a:p>
            <a:r>
              <a:rPr lang="en-IN" sz="1500" b="1" dirty="0" smtClean="0"/>
              <a:t>Individual review (i.e., individual preparation)</a:t>
            </a:r>
          </a:p>
          <a:p>
            <a:pPr>
              <a:buFont typeface="Arial" pitchFamily="34" charset="0"/>
              <a:buChar char="•"/>
            </a:pPr>
            <a:r>
              <a:rPr lang="en-IN" sz="1500" dirty="0" smtClean="0"/>
              <a:t> Reviewing all or part of the work product</a:t>
            </a:r>
          </a:p>
          <a:p>
            <a:pPr>
              <a:buFont typeface="Arial" pitchFamily="34" charset="0"/>
              <a:buChar char="•"/>
            </a:pPr>
            <a:r>
              <a:rPr lang="en-IN" sz="1500" dirty="0" smtClean="0"/>
              <a:t> Noting potential defects, recommendations, and questions </a:t>
            </a:r>
          </a:p>
          <a:p>
            <a:endParaRPr lang="en-IN" sz="1500" dirty="0" smtClean="0"/>
          </a:p>
          <a:p>
            <a:r>
              <a:rPr lang="en-US" sz="1500" b="1" dirty="0" smtClean="0"/>
              <a:t>Issue communication and analysis</a:t>
            </a:r>
          </a:p>
          <a:p>
            <a:pPr>
              <a:buFont typeface="Arial" pitchFamily="34" charset="0"/>
              <a:buChar char="•"/>
            </a:pPr>
            <a:r>
              <a:rPr lang="en-IN" sz="1500" dirty="0" smtClean="0"/>
              <a:t> Communicating identified potential defects (e.g., in a review meeting)</a:t>
            </a:r>
          </a:p>
          <a:p>
            <a:pPr>
              <a:buFont typeface="Arial" pitchFamily="34" charset="0"/>
              <a:buChar char="•"/>
            </a:pPr>
            <a:r>
              <a:rPr lang="en-IN" sz="1500" dirty="0" smtClean="0"/>
              <a:t> Analyzing potential defects, assigning ownership and status to them</a:t>
            </a:r>
          </a:p>
          <a:p>
            <a:pPr>
              <a:buFont typeface="Arial" pitchFamily="34" charset="0"/>
              <a:buChar char="•"/>
            </a:pPr>
            <a:r>
              <a:rPr lang="en-IN" sz="1500" dirty="0" smtClean="0"/>
              <a:t> Evaluating and documenting quality characteristics</a:t>
            </a:r>
          </a:p>
          <a:p>
            <a:pPr>
              <a:buFont typeface="Arial" pitchFamily="34" charset="0"/>
              <a:buChar char="•"/>
            </a:pPr>
            <a:r>
              <a:rPr lang="en-IN" sz="1500" dirty="0" smtClean="0"/>
              <a:t> Evaluating the review findings against the exit criteria to make a review decision (reject; major changes needed; accept, possibly with minor changes)</a:t>
            </a:r>
          </a:p>
          <a:p>
            <a:pPr>
              <a:buFont typeface="Arial" pitchFamily="34" charset="0"/>
              <a:buChar char="•"/>
            </a:pPr>
            <a:endParaRPr lang="en-IN" sz="1500" dirty="0" smtClean="0"/>
          </a:p>
          <a:p>
            <a:r>
              <a:rPr lang="en-US" sz="1500" b="1" dirty="0" smtClean="0"/>
              <a:t>Fixing and reporting</a:t>
            </a:r>
          </a:p>
          <a:p>
            <a:pPr>
              <a:buFont typeface="Arial" pitchFamily="34" charset="0"/>
              <a:buChar char="•"/>
            </a:pPr>
            <a:r>
              <a:rPr lang="en-IN" sz="1500" dirty="0" smtClean="0"/>
              <a:t> Creating defect reports for those findings that require changes to a work product</a:t>
            </a:r>
          </a:p>
          <a:p>
            <a:pPr>
              <a:buFont typeface="Arial" pitchFamily="34" charset="0"/>
              <a:buChar char="•"/>
            </a:pPr>
            <a:r>
              <a:rPr lang="en-IN" sz="1500" dirty="0" smtClean="0"/>
              <a:t> Fixing defects found (typically done by the author) in the work product reviewed</a:t>
            </a:r>
          </a:p>
          <a:p>
            <a:pPr>
              <a:buFont typeface="Arial" pitchFamily="34" charset="0"/>
              <a:buChar char="•"/>
            </a:pPr>
            <a:r>
              <a:rPr lang="en-IN" sz="1500" dirty="0" smtClean="0"/>
              <a:t> Communicating defects to the appropriate person or team (when found in a work product related to the work product reviewed)</a:t>
            </a:r>
          </a:p>
          <a:p>
            <a:pPr>
              <a:buFont typeface="Arial" pitchFamily="34" charset="0"/>
              <a:buChar char="•"/>
            </a:pPr>
            <a:r>
              <a:rPr lang="en-IN" sz="1500" dirty="0" smtClean="0"/>
              <a:t> Recording updated status of defects (in formal reviews), potentially including the agreement of </a:t>
            </a:r>
            <a:r>
              <a:rPr lang="en-US" sz="1500" dirty="0" smtClean="0"/>
              <a:t>the comment originator</a:t>
            </a:r>
          </a:p>
          <a:p>
            <a:pPr>
              <a:buFont typeface="Arial" pitchFamily="34" charset="0"/>
              <a:buChar char="•"/>
            </a:pPr>
            <a:r>
              <a:rPr lang="en-IN" sz="1500" dirty="0" smtClean="0"/>
              <a:t> Gathering metrics (for more formal review types)</a:t>
            </a:r>
          </a:p>
          <a:p>
            <a:pPr>
              <a:buFont typeface="Arial" pitchFamily="34" charset="0"/>
              <a:buChar char="•"/>
            </a:pPr>
            <a:r>
              <a:rPr lang="en-IN" sz="1500" dirty="0" smtClean="0"/>
              <a:t> Checking that exit criteria are met (for more formal review types)</a:t>
            </a:r>
          </a:p>
          <a:p>
            <a:pPr>
              <a:buFont typeface="Arial" pitchFamily="34" charset="0"/>
              <a:buChar char="•"/>
            </a:pPr>
            <a:r>
              <a:rPr lang="en-IN" sz="1500" dirty="0" smtClean="0"/>
              <a:t> Accepting the work product when the exit criteria are reached</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759135"/>
            <a:ext cx="11309227" cy="5509200"/>
          </a:xfrm>
          <a:prstGeom prst="rect">
            <a:avLst/>
          </a:prstGeom>
          <a:blipFill>
            <a:blip r:embed="rId2"/>
            <a:tile tx="0" ty="0" sx="100000" sy="100000" flip="none" algn="tl"/>
          </a:blipFill>
        </p:spPr>
        <p:txBody>
          <a:bodyPr wrap="square" rtlCol="0">
            <a:spAutoFit/>
          </a:bodyPr>
          <a:lstStyle/>
          <a:p>
            <a:r>
              <a:rPr lang="en-IN" sz="1600" b="1" u="sng" dirty="0" smtClean="0"/>
              <a:t>Roles and responsibilities in a formal review</a:t>
            </a:r>
          </a:p>
          <a:p>
            <a:endParaRPr lang="en-IN" sz="1600" b="1" u="sng" dirty="0" smtClean="0"/>
          </a:p>
          <a:p>
            <a:r>
              <a:rPr lang="en-IN" sz="1600" dirty="0" smtClean="0"/>
              <a:t>A typical formal review will include the roles below:</a:t>
            </a:r>
          </a:p>
          <a:p>
            <a:r>
              <a:rPr lang="en-US" sz="1600" b="1" dirty="0" smtClean="0"/>
              <a:t>Author</a:t>
            </a:r>
          </a:p>
          <a:p>
            <a:pPr>
              <a:buFont typeface="Arial" pitchFamily="34" charset="0"/>
              <a:buChar char="•"/>
            </a:pPr>
            <a:r>
              <a:rPr lang="en-IN" sz="1600" dirty="0" smtClean="0"/>
              <a:t> Creates the work product under review</a:t>
            </a:r>
          </a:p>
          <a:p>
            <a:pPr>
              <a:buFont typeface="Arial" pitchFamily="34" charset="0"/>
              <a:buChar char="•"/>
            </a:pPr>
            <a:r>
              <a:rPr lang="en-IN" sz="1600" dirty="0" smtClean="0"/>
              <a:t> Fixes defects in the work product under review (if necessary) </a:t>
            </a:r>
          </a:p>
          <a:p>
            <a:endParaRPr lang="en-IN" sz="1600" dirty="0" smtClean="0"/>
          </a:p>
          <a:p>
            <a:r>
              <a:rPr lang="en-US" sz="1600" b="1" dirty="0" smtClean="0"/>
              <a:t>Management</a:t>
            </a:r>
          </a:p>
          <a:p>
            <a:pPr>
              <a:buFont typeface="Arial" pitchFamily="34" charset="0"/>
              <a:buChar char="•"/>
            </a:pPr>
            <a:r>
              <a:rPr lang="en-IN" sz="1600" dirty="0" smtClean="0"/>
              <a:t> Is responsible for review planning</a:t>
            </a:r>
          </a:p>
          <a:p>
            <a:pPr>
              <a:buFont typeface="Arial" pitchFamily="34" charset="0"/>
              <a:buChar char="•"/>
            </a:pPr>
            <a:r>
              <a:rPr lang="en-IN" sz="1600" dirty="0" smtClean="0"/>
              <a:t> Decides on the execution of reviews</a:t>
            </a:r>
          </a:p>
          <a:p>
            <a:pPr>
              <a:buFont typeface="Arial" pitchFamily="34" charset="0"/>
              <a:buChar char="•"/>
            </a:pPr>
            <a:r>
              <a:rPr lang="en-IN" sz="1600" dirty="0" smtClean="0"/>
              <a:t> Assigns staff, budget, and time</a:t>
            </a:r>
          </a:p>
          <a:p>
            <a:pPr>
              <a:buFont typeface="Arial" pitchFamily="34" charset="0"/>
              <a:buChar char="•"/>
            </a:pPr>
            <a:r>
              <a:rPr lang="en-US" sz="1600" dirty="0" smtClean="0"/>
              <a:t> Monitors ongoing cost-effectiveness</a:t>
            </a:r>
          </a:p>
          <a:p>
            <a:pPr>
              <a:buFont typeface="Arial" pitchFamily="34" charset="0"/>
              <a:buChar char="•"/>
            </a:pPr>
            <a:r>
              <a:rPr lang="en-IN" sz="1600" dirty="0" smtClean="0"/>
              <a:t> Executes control decisions in the event of inadequate outcomes</a:t>
            </a:r>
          </a:p>
          <a:p>
            <a:endParaRPr lang="en-IN" sz="1600" dirty="0" smtClean="0"/>
          </a:p>
          <a:p>
            <a:r>
              <a:rPr lang="en-US" sz="1600" b="1" dirty="0" smtClean="0"/>
              <a:t>Facilitator (often called moderator)</a:t>
            </a:r>
          </a:p>
          <a:p>
            <a:pPr>
              <a:buFont typeface="Arial" pitchFamily="34" charset="0"/>
              <a:buChar char="•"/>
            </a:pPr>
            <a:r>
              <a:rPr lang="en-IN" sz="1600" dirty="0" smtClean="0"/>
              <a:t> Ensures effective running of review meetings (when held)</a:t>
            </a:r>
          </a:p>
          <a:p>
            <a:pPr>
              <a:buFont typeface="Arial" pitchFamily="34" charset="0"/>
              <a:buChar char="•"/>
            </a:pPr>
            <a:r>
              <a:rPr lang="en-IN" sz="1600" dirty="0" smtClean="0"/>
              <a:t> Mediates, if necessary, between the various points of view</a:t>
            </a:r>
          </a:p>
          <a:p>
            <a:pPr>
              <a:buFont typeface="Arial" pitchFamily="34" charset="0"/>
              <a:buChar char="•"/>
            </a:pPr>
            <a:r>
              <a:rPr lang="en-IN" sz="1600" dirty="0" smtClean="0"/>
              <a:t> Is often the person upon whom the success of the review depends</a:t>
            </a:r>
          </a:p>
          <a:p>
            <a:endParaRPr lang="en-US" sz="1600" dirty="0" smtClean="0"/>
          </a:p>
          <a:p>
            <a:r>
              <a:rPr lang="en-US" sz="1600" b="1" dirty="0" smtClean="0"/>
              <a:t>Review leader</a:t>
            </a:r>
          </a:p>
          <a:p>
            <a:pPr>
              <a:buFont typeface="Arial" pitchFamily="34" charset="0"/>
              <a:buChar char="•"/>
            </a:pPr>
            <a:r>
              <a:rPr lang="en-IN" sz="1600" dirty="0" smtClean="0"/>
              <a:t> Takes overall responsibility for the review</a:t>
            </a:r>
          </a:p>
          <a:p>
            <a:pPr>
              <a:buFont typeface="Arial" pitchFamily="34" charset="0"/>
              <a:buChar char="•"/>
            </a:pPr>
            <a:r>
              <a:rPr lang="en-IN" sz="1600" dirty="0" smtClean="0"/>
              <a:t> Decides who will be involved and organizes when and where it will take place</a:t>
            </a:r>
            <a:endParaRPr lang="en-US" sz="1400" dirty="0" smtClean="0"/>
          </a:p>
        </p:txBody>
      </p:sp>
    </p:spTree>
    <p:extLst>
      <p:ext uri="{BB962C8B-B14F-4D97-AF65-F5344CB8AC3E}">
        <p14:creationId xmlns:p14="http://schemas.microsoft.com/office/powerpoint/2010/main" xmlns="" val="10160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Review Process (contd.)</a:t>
            </a:r>
            <a:endParaRPr lang="en-IN" sz="4000" i="1" dirty="0" smtClean="0">
              <a:solidFill>
                <a:srgbClr val="000000"/>
              </a:solidFill>
              <a:cs typeface="Arial" pitchFamily="34" charset="0"/>
            </a:endParaRPr>
          </a:p>
        </p:txBody>
      </p:sp>
      <p:sp>
        <p:nvSpPr>
          <p:cNvPr id="4" name="TextBox 3"/>
          <p:cNvSpPr txBox="1"/>
          <p:nvPr/>
        </p:nvSpPr>
        <p:spPr>
          <a:xfrm>
            <a:off x="396818" y="828143"/>
            <a:ext cx="11309227" cy="3693319"/>
          </a:xfrm>
          <a:prstGeom prst="rect">
            <a:avLst/>
          </a:prstGeom>
          <a:blipFill>
            <a:blip r:embed="rId2"/>
            <a:tile tx="0" ty="0" sx="100000" sy="100000" flip="none" algn="tl"/>
          </a:blipFill>
        </p:spPr>
        <p:txBody>
          <a:bodyPr wrap="square" rtlCol="0">
            <a:spAutoFit/>
          </a:bodyPr>
          <a:lstStyle/>
          <a:p>
            <a:r>
              <a:rPr lang="en-US" b="1" dirty="0" smtClean="0"/>
              <a:t>Reviewers</a:t>
            </a:r>
          </a:p>
          <a:p>
            <a:pPr>
              <a:buFont typeface="Arial" pitchFamily="34" charset="0"/>
              <a:buChar char="•"/>
            </a:pPr>
            <a:r>
              <a:rPr lang="en-IN" dirty="0" smtClean="0"/>
              <a:t> May be subject matter experts, persons working on the project, stakeholders with an interest in the work product, and/or individuals with specific technical or business backgrounds</a:t>
            </a:r>
          </a:p>
          <a:p>
            <a:pPr>
              <a:buFont typeface="Arial" pitchFamily="34" charset="0"/>
              <a:buChar char="•"/>
            </a:pPr>
            <a:r>
              <a:rPr lang="en-IN" dirty="0" smtClean="0"/>
              <a:t> Identify potential defects in the work product under review</a:t>
            </a:r>
          </a:p>
          <a:p>
            <a:pPr>
              <a:buFont typeface="Arial" pitchFamily="34" charset="0"/>
              <a:buChar char="•"/>
            </a:pPr>
            <a:r>
              <a:rPr lang="en-IN" dirty="0" smtClean="0"/>
              <a:t> May represent different perspectives (e.g., tester, developer, user, operator, business analyst, </a:t>
            </a:r>
            <a:r>
              <a:rPr lang="en-US" dirty="0" smtClean="0"/>
              <a:t>usability expert, etc.)</a:t>
            </a:r>
          </a:p>
          <a:p>
            <a:endParaRPr lang="en-US" dirty="0" smtClean="0"/>
          </a:p>
          <a:p>
            <a:r>
              <a:rPr lang="en-US" b="1" dirty="0" smtClean="0"/>
              <a:t>Scribe (or recorder)</a:t>
            </a:r>
          </a:p>
          <a:p>
            <a:r>
              <a:rPr lang="en-IN" dirty="0" smtClean="0"/>
              <a:t> Collates potential defects found during the individual review activity</a:t>
            </a:r>
          </a:p>
          <a:p>
            <a:r>
              <a:rPr lang="en-IN" dirty="0" smtClean="0"/>
              <a:t> Records new potential defects, open points, and decisions from the review meeting (when held)</a:t>
            </a:r>
          </a:p>
          <a:p>
            <a:endParaRPr lang="en-IN" dirty="0" smtClean="0"/>
          </a:p>
          <a:p>
            <a:r>
              <a:rPr lang="en-IN" dirty="0" smtClean="0"/>
              <a:t>In some review types, one person may play more than one role, and the actions associated with each role may also vary based on review type. In addition, with the advent of tools to support the review process, especially the logging of defects, open points, and decisions, there is often no need for a scribe.</a:t>
            </a:r>
            <a:endParaRPr lang="en-US" sz="1600" dirty="0" smtClean="0"/>
          </a:p>
        </p:txBody>
      </p:sp>
    </p:spTree>
    <p:extLst>
      <p:ext uri="{BB962C8B-B14F-4D97-AF65-F5344CB8AC3E}">
        <p14:creationId xmlns:p14="http://schemas.microsoft.com/office/powerpoint/2010/main" xmlns=""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1803</TotalTime>
  <Words>8524</Words>
  <Application>Microsoft Office PowerPoint</Application>
  <PresentationFormat>Custom</PresentationFormat>
  <Paragraphs>556</Paragraphs>
  <Slides>38</Slides>
  <Notes>0</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1_Office Theme</vt:lpstr>
      <vt:lpstr>11_L&amp;T Theme 2</vt:lpstr>
      <vt:lpstr>10_L&amp;T Theme 2</vt:lpstr>
      <vt:lpstr>Manual Testing / TDLC</vt:lpstr>
      <vt:lpstr>Contents</vt:lpstr>
      <vt:lpstr>Static Testing</vt:lpstr>
      <vt:lpstr>Static Testing (contd.)</vt:lpstr>
      <vt:lpstr>Static Testing (contd.)</vt:lpstr>
      <vt:lpstr>Review Process</vt:lpstr>
      <vt:lpstr>Review Process (contd.)</vt:lpstr>
      <vt:lpstr>Review Process (contd.)</vt:lpstr>
      <vt:lpstr>Review Process (contd.)</vt:lpstr>
      <vt:lpstr>Review Process (contd.)</vt:lpstr>
      <vt:lpstr>Review Process (contd.)</vt:lpstr>
      <vt:lpstr>Review Process (contd.)</vt:lpstr>
      <vt:lpstr>Review Process (contd.)</vt:lpstr>
      <vt:lpstr>Review Process (contd.)</vt:lpstr>
      <vt:lpstr>Review Process (contd.)</vt:lpstr>
      <vt:lpstr>Review Process (contd.)</vt:lpstr>
      <vt:lpstr>Static Analysis by Tools</vt:lpstr>
      <vt:lpstr>Test Case Writing</vt:lpstr>
      <vt:lpstr>Test Case Writing (contd.)</vt:lpstr>
      <vt:lpstr>Test Case Writing (contd.)</vt:lpstr>
      <vt:lpstr>Test Case Writing (contd.)</vt:lpstr>
      <vt:lpstr>Test Case Writing (contd.)</vt:lpstr>
      <vt:lpstr>Test Case Writing (contd.)</vt:lpstr>
      <vt:lpstr>Test Case Writing (contd.)</vt:lpstr>
      <vt:lpstr>TEST DESIGN TECHNIQUES</vt:lpstr>
      <vt:lpstr>Identifying test conditions and designing test cases</vt:lpstr>
      <vt:lpstr>Categories of test design techniques </vt:lpstr>
      <vt:lpstr>Categories of test design techniques (contd.) </vt:lpstr>
      <vt:lpstr>Specification-based or black-box techniques </vt:lpstr>
      <vt:lpstr>Specification-based or black-box techniques (contd.) </vt:lpstr>
      <vt:lpstr>Specification-based or black-box techniques (contd.) </vt:lpstr>
      <vt:lpstr>Specification-based or black-box techniques (contd.) </vt:lpstr>
      <vt:lpstr>Specification-based or black-box techniques (contd.) </vt:lpstr>
      <vt:lpstr>Structure-based or white-box techniques</vt:lpstr>
      <vt:lpstr>Experience-based techniques </vt:lpstr>
      <vt:lpstr>Experience-based techniques (contd.) </vt:lpstr>
      <vt:lpstr>Choosing a test technique </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Pulkit Saini</cp:lastModifiedBy>
  <cp:revision>206</cp:revision>
  <dcterms:created xsi:type="dcterms:W3CDTF">2020-05-18T14:09:54Z</dcterms:created>
  <dcterms:modified xsi:type="dcterms:W3CDTF">2020-06-19T06:17:51Z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