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33"/>
  </p:notesMasterIdLst>
  <p:sldIdLst>
    <p:sldId id="265" r:id="rId7"/>
    <p:sldId id="271" r:id="rId8"/>
    <p:sldId id="257" r:id="rId9"/>
    <p:sldId id="779" r:id="rId10"/>
    <p:sldId id="780" r:id="rId11"/>
    <p:sldId id="781" r:id="rId12"/>
    <p:sldId id="782" r:id="rId13"/>
    <p:sldId id="783" r:id="rId14"/>
    <p:sldId id="784" r:id="rId15"/>
    <p:sldId id="785" r:id="rId16"/>
    <p:sldId id="786" r:id="rId17"/>
    <p:sldId id="787" r:id="rId18"/>
    <p:sldId id="788" r:id="rId19"/>
    <p:sldId id="789" r:id="rId20"/>
    <p:sldId id="790" r:id="rId21"/>
    <p:sldId id="791" r:id="rId22"/>
    <p:sldId id="792" r:id="rId23"/>
    <p:sldId id="793" r:id="rId24"/>
    <p:sldId id="794" r:id="rId25"/>
    <p:sldId id="795" r:id="rId26"/>
    <p:sldId id="796" r:id="rId27"/>
    <p:sldId id="797" r:id="rId28"/>
    <p:sldId id="798" r:id="rId29"/>
    <p:sldId id="799" r:id="rId30"/>
    <p:sldId id="800"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22-06-2020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p14="http://schemas.microsoft.com/office/powerpoint/2010/main" xmlns=""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AEC426A-6B5F-4300-BFCB-3E7579C10550}"/>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EFCB83-EADF-4DCB-9B01-65825DA47979}"/>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2B6D06-B7D7-4553-8B0E-F083E1C989E4}"/>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a16="http://schemas.microsoft.com/office/drawing/2014/main" xmlns=""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p14="http://schemas.microsoft.com/office/powerpoint/2010/main" xmlns="" val="9478598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87344011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89132863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221153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30242607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D372C9-4231-4BFC-9F73-1250A158D754}"/>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39451385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3766959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92282902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07955533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262070549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256108514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39130307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41789994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65892087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8170260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07DD4DF-6BCA-4FF0-892C-1BCA4A0C96E7}"/>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456713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13234447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22-06-2020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7A4B16D-4F51-4C80-87F3-7C6CF2372646}"/>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6" name="Footer Placeholder 5">
            <a:extLst>
              <a:ext uri="{FF2B5EF4-FFF2-40B4-BE49-F238E27FC236}">
                <a16:creationId xmlns:a16="http://schemas.microsoft.com/office/drawing/2014/main" xmlns=""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4216039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252872382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21701058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9222408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56542751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41874034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193799134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156611010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277539-CBD3-47E0-B6CF-6FC670ED9958}"/>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8" name="Footer Placeholder 7">
            <a:extLst>
              <a:ext uri="{FF2B5EF4-FFF2-40B4-BE49-F238E27FC236}">
                <a16:creationId xmlns:a16="http://schemas.microsoft.com/office/drawing/2014/main" xmlns=""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13927360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389666325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92509712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1344134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27822555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4031625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61749300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xmlns="">
                  <a14:imgLayer r:embed="rId4">
                    <a14:imgEffect>
                      <a14:colorTemperature colorTemp="4700"/>
                    </a14:imgEffect>
                  </a14:imgLayer>
                </a14:imgProps>
              </a:ext>
              <a:ext uri="{28A0092B-C50C-407E-A947-70E740481C1C}">
                <a14:useLocalDpi xmlns:a14="http://schemas.microsoft.com/office/drawing/2010/main" xmlns=""/>
              </a:ext>
            </a:extLst>
          </a:blip>
          <a:srcRect/>
          <a:stretch/>
        </p:blipFill>
        <p:spPr>
          <a:xfrm>
            <a:off x="6257" y="3827883"/>
            <a:ext cx="3206611" cy="767308"/>
          </a:xfrm>
          <a:prstGeom prst="rect">
            <a:avLst/>
          </a:prstGeom>
        </p:spPr>
      </p:pic>
    </p:spTree>
    <p:extLst>
      <p:ext uri="{BB962C8B-B14F-4D97-AF65-F5344CB8AC3E}">
        <p14:creationId xmlns:p14="http://schemas.microsoft.com/office/powerpoint/2010/main" xmlns=""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181174273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56E3EA2-C2DA-4949-AB7C-31032AB4977C}"/>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4" name="Footer Placeholder 3">
            <a:extLst>
              <a:ext uri="{FF2B5EF4-FFF2-40B4-BE49-F238E27FC236}">
                <a16:creationId xmlns:a16="http://schemas.microsoft.com/office/drawing/2014/main" xmlns=""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22-06-2020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65E3BB-7BCB-43DA-822F-D7D8FDE63B62}"/>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3" name="Footer Placeholder 2">
            <a:extLst>
              <a:ext uri="{FF2B5EF4-FFF2-40B4-BE49-F238E27FC236}">
                <a16:creationId xmlns:a16="http://schemas.microsoft.com/office/drawing/2014/main" xmlns=""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E2142BE-738C-4837-9265-21EBCD12E1E3}"/>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6" name="Footer Placeholder 5">
            <a:extLst>
              <a:ext uri="{FF2B5EF4-FFF2-40B4-BE49-F238E27FC236}">
                <a16:creationId xmlns:a16="http://schemas.microsoft.com/office/drawing/2014/main" xmlns=""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8BAAB1-E829-4F9E-8D24-A3F781FAF241}"/>
              </a:ext>
            </a:extLst>
          </p:cNvPr>
          <p:cNvSpPr>
            <a:spLocks noGrp="1"/>
          </p:cNvSpPr>
          <p:nvPr>
            <p:ph type="dt" sz="half" idx="10"/>
          </p:nvPr>
        </p:nvSpPr>
        <p:spPr/>
        <p:txBody>
          <a:bodyPr/>
          <a:lstStyle/>
          <a:p>
            <a:fld id="{4952E912-484D-42E6-970B-72B17F688DF4}" type="datetimeFigureOut">
              <a:rPr lang="en-US" smtClean="0"/>
              <a:pPr/>
              <a:t>6/22/2020</a:t>
            </a:fld>
            <a:endParaRPr lang="en-US"/>
          </a:p>
        </p:txBody>
      </p:sp>
      <p:sp>
        <p:nvSpPr>
          <p:cNvPr id="6" name="Footer Placeholder 5">
            <a:extLst>
              <a:ext uri="{FF2B5EF4-FFF2-40B4-BE49-F238E27FC236}">
                <a16:creationId xmlns:a16="http://schemas.microsoft.com/office/drawing/2014/main" xmlns=""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6/22/2020</a:t>
            </a:fld>
            <a:endParaRPr lang="en-US"/>
          </a:p>
        </p:txBody>
      </p:sp>
      <p:sp>
        <p:nvSpPr>
          <p:cNvPr id="5" name="Footer Placeholder 4">
            <a:extLst>
              <a:ext uri="{FF2B5EF4-FFF2-40B4-BE49-F238E27FC236}">
                <a16:creationId xmlns:a16="http://schemas.microsoft.com/office/drawing/2014/main" xmlns=""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a16="http://schemas.microsoft.com/office/drawing/2014/main" xmlns=""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smtClean="0"/>
              <a:t>Manual Testing / TDLC</a:t>
            </a:r>
            <a:endParaRPr lang="en-IN" sz="3200" i="1" dirty="0"/>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a16="http://schemas.microsoft.com/office/drawing/2014/main" xmlns=""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p14="http://schemas.microsoft.com/office/powerpoint/2010/main" xmlns=""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1009291"/>
            <a:ext cx="11266098" cy="4939814"/>
          </a:xfrm>
          <a:prstGeom prst="rect">
            <a:avLst/>
          </a:prstGeom>
          <a:blipFill>
            <a:blip r:embed="rId2"/>
            <a:tile tx="0" ty="0" sx="100000" sy="100000" flip="none" algn="tl"/>
          </a:blipFill>
        </p:spPr>
        <p:txBody>
          <a:bodyPr wrap="square" rtlCol="0">
            <a:spAutoFit/>
          </a:bodyPr>
          <a:lstStyle/>
          <a:p>
            <a:r>
              <a:rPr lang="en-IN" sz="1500" b="1" dirty="0" smtClean="0"/>
              <a:t>Test Strategy and Test Approach</a:t>
            </a:r>
          </a:p>
          <a:p>
            <a:r>
              <a:rPr lang="en-IN" sz="1500" dirty="0" smtClean="0"/>
              <a:t>A test strategy provides a generalized description of the test process, usually at the product or</a:t>
            </a:r>
          </a:p>
          <a:p>
            <a:r>
              <a:rPr lang="en-IN" sz="1500" dirty="0" smtClean="0"/>
              <a:t>organizational level. Common types of test strategies include:</a:t>
            </a:r>
          </a:p>
          <a:p>
            <a:pPr>
              <a:buFont typeface="Arial" pitchFamily="34" charset="0"/>
              <a:buChar char="•"/>
            </a:pPr>
            <a:r>
              <a:rPr lang="en-IN" sz="1500" dirty="0" smtClean="0"/>
              <a:t> </a:t>
            </a:r>
            <a:r>
              <a:rPr lang="en-IN" sz="1500" b="1" dirty="0" smtClean="0"/>
              <a:t>Analytical</a:t>
            </a:r>
            <a:r>
              <a:rPr lang="en-IN" sz="1500" dirty="0" smtClean="0"/>
              <a:t>: This type of test strategy is based on an analysis of some factor (e.g., requirement or risk). Risk-based testing is an example of an analytical approach, where tests are designed and prioritized based on the level of risk.</a:t>
            </a:r>
          </a:p>
          <a:p>
            <a:pPr>
              <a:buFont typeface="Arial" pitchFamily="34" charset="0"/>
              <a:buChar char="•"/>
            </a:pPr>
            <a:r>
              <a:rPr lang="en-IN" sz="1500" dirty="0" smtClean="0"/>
              <a:t> </a:t>
            </a:r>
            <a:r>
              <a:rPr lang="en-IN" sz="1500" b="1" dirty="0" smtClean="0"/>
              <a:t>Model-Based</a:t>
            </a:r>
            <a:r>
              <a:rPr lang="en-IN" sz="1500" dirty="0" smtClean="0"/>
              <a:t>: In this type of test strategy, tests are designed based on some model of some required aspect of the product, such as a function, a business process, an internal structure, or a non-functional characteristic (e.g., reliability). Examples of such models include business process models, state models, and reliability growth models.</a:t>
            </a:r>
          </a:p>
          <a:p>
            <a:pPr>
              <a:buFont typeface="Arial" pitchFamily="34" charset="0"/>
              <a:buChar char="•"/>
            </a:pPr>
            <a:r>
              <a:rPr lang="en-IN" sz="1500" dirty="0" smtClean="0"/>
              <a:t> </a:t>
            </a:r>
            <a:r>
              <a:rPr lang="en-IN" sz="1500" b="1" dirty="0" smtClean="0"/>
              <a:t>Methodical</a:t>
            </a:r>
            <a:r>
              <a:rPr lang="en-IN" sz="1500" dirty="0" smtClean="0"/>
              <a:t>: This type of test strategy relies on making systematic use of some predefined set of tests or test conditions, such as a taxonomy of common or likely types of failures, a list of important quality characteristics, or company-wide look-and-feel standards for mobile apps or </a:t>
            </a:r>
            <a:r>
              <a:rPr lang="en-US" sz="1500" dirty="0" smtClean="0"/>
              <a:t>web pages.</a:t>
            </a:r>
          </a:p>
          <a:p>
            <a:pPr>
              <a:buFont typeface="Arial" pitchFamily="34" charset="0"/>
              <a:buChar char="•"/>
            </a:pPr>
            <a:r>
              <a:rPr lang="en-IN" sz="1500" dirty="0" smtClean="0"/>
              <a:t> </a:t>
            </a:r>
            <a:r>
              <a:rPr lang="en-IN" sz="1500" b="1" dirty="0" smtClean="0"/>
              <a:t>Process-compliant (or standard-compliant)</a:t>
            </a:r>
            <a:r>
              <a:rPr lang="en-IN" sz="1500" dirty="0" smtClean="0"/>
              <a:t>: This type of test strategy involves analyzing, designing, and implementing tests based on external rules and standards, such as those specified by industry-specific standards, by process documentation, by the rigorous identification and use of the test basis, or by any process or standard imposed on or by the organization.</a:t>
            </a:r>
          </a:p>
          <a:p>
            <a:pPr>
              <a:buFont typeface="Arial" pitchFamily="34" charset="0"/>
              <a:buChar char="•"/>
            </a:pPr>
            <a:r>
              <a:rPr lang="en-IN" sz="1500" dirty="0" smtClean="0"/>
              <a:t> </a:t>
            </a:r>
            <a:r>
              <a:rPr lang="en-IN" sz="1500" b="1" dirty="0" smtClean="0"/>
              <a:t>Directed (or consultative)</a:t>
            </a:r>
            <a:r>
              <a:rPr lang="en-IN" sz="1500" dirty="0" smtClean="0"/>
              <a:t>: This type of test strategy is driven primarily by the advice, guidance, or instructions of stakeholders, business domain experts, or technology experts, who may be outside the test team or outside the organization itself.</a:t>
            </a:r>
          </a:p>
          <a:p>
            <a:pPr>
              <a:buFont typeface="Arial" pitchFamily="34" charset="0"/>
              <a:buChar char="•"/>
            </a:pPr>
            <a:r>
              <a:rPr lang="en-IN" sz="1500" dirty="0" smtClean="0"/>
              <a:t> </a:t>
            </a:r>
            <a:r>
              <a:rPr lang="en-IN" sz="1500" b="1" dirty="0" smtClean="0"/>
              <a:t>Regression-averse</a:t>
            </a:r>
            <a:r>
              <a:rPr lang="en-IN" sz="1500" dirty="0" smtClean="0"/>
              <a:t>: This type of test strategy is motivated by a desire to avoid regression of existing capabilities. This test strategy includes reuse of existing </a:t>
            </a:r>
            <a:r>
              <a:rPr lang="en-IN" sz="1500" dirty="0" err="1" smtClean="0"/>
              <a:t>testware</a:t>
            </a:r>
            <a:r>
              <a:rPr lang="en-IN" sz="1500" dirty="0" smtClean="0"/>
              <a:t> (especially test cases and test data), extensive automation of regression tests, and standard test suites.</a:t>
            </a:r>
          </a:p>
          <a:p>
            <a:pPr>
              <a:buFont typeface="Arial" pitchFamily="34" charset="0"/>
              <a:buChar char="•"/>
            </a:pPr>
            <a:r>
              <a:rPr lang="en-IN" sz="1500" dirty="0" smtClean="0"/>
              <a:t> </a:t>
            </a:r>
            <a:r>
              <a:rPr lang="en-IN" sz="1500" b="1" dirty="0" smtClean="0"/>
              <a:t>Reactive:</a:t>
            </a:r>
            <a:r>
              <a:rPr lang="en-IN" sz="1500" dirty="0" smtClean="0"/>
              <a:t> In this type of test strategy, testing is reactive to the component or system being tested, and the events occurring during test execution, rather than being pre-planned (as the preceding strategies are). Tests are designed and implemented, and may immediately be executed in response to knowledge gained from prior test results. Exploratory testing is a common technique employed in reactive strategies.</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1009291"/>
            <a:ext cx="11266098" cy="2554545"/>
          </a:xfrm>
          <a:prstGeom prst="rect">
            <a:avLst/>
          </a:prstGeom>
          <a:blipFill>
            <a:blip r:embed="rId2"/>
            <a:tile tx="0" ty="0" sx="100000" sy="100000" flip="none" algn="tl"/>
          </a:blipFill>
        </p:spPr>
        <p:txBody>
          <a:bodyPr wrap="square" rtlCol="0">
            <a:spAutoFit/>
          </a:bodyPr>
          <a:lstStyle/>
          <a:p>
            <a:r>
              <a:rPr lang="en-IN" sz="1600" dirty="0" smtClean="0"/>
              <a:t>An appropriate test strategy is often created by combining several of these types of test strategies. For example, risk-based testing (an analytical strategy) can be combined with exploratory testing (a reactive strategy); they complement each other and may achieve more effective testing when used together.</a:t>
            </a:r>
          </a:p>
          <a:p>
            <a:endParaRPr lang="en-IN" sz="1600" dirty="0" smtClean="0"/>
          </a:p>
          <a:p>
            <a:r>
              <a:rPr lang="en-IN" sz="1600" dirty="0" smtClean="0"/>
              <a:t>While the test strategy provides a generalized description of the test process, the test approach tailors the test strategy for a particular project or release. The test approach is the starting point for selecting the test techniques, test levels, and test types, and for defining the entry criteria and exit criteria (or definition of ready and definition of done, respectively). The tailoring of the strategy is based on decisions made in relation to the complexity and goals of the project, the type of product being developed, and product risk analysis. The selected approach depends on the context and may consider factors such as risks, safety, available resources and skills, technology, the nature of the system, test </a:t>
            </a:r>
            <a:r>
              <a:rPr lang="en-US" sz="1600" dirty="0" smtClean="0"/>
              <a:t>objectives, and regulations.</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1009291"/>
            <a:ext cx="11266098" cy="5262979"/>
          </a:xfrm>
          <a:prstGeom prst="rect">
            <a:avLst/>
          </a:prstGeom>
          <a:blipFill>
            <a:blip r:embed="rId2"/>
            <a:tile tx="0" ty="0" sx="100000" sy="100000" flip="none" algn="tl"/>
          </a:blipFill>
        </p:spPr>
        <p:txBody>
          <a:bodyPr wrap="square" rtlCol="0">
            <a:spAutoFit/>
          </a:bodyPr>
          <a:lstStyle/>
          <a:p>
            <a:r>
              <a:rPr lang="en-IN" sz="1600" b="1" dirty="0" smtClean="0"/>
              <a:t>Entry Criteria and Exit Criteria (Definition of Ready and Definition of </a:t>
            </a:r>
            <a:r>
              <a:rPr lang="en-US" sz="1600" b="1" dirty="0" smtClean="0"/>
              <a:t>Done)</a:t>
            </a:r>
          </a:p>
          <a:p>
            <a:r>
              <a:rPr lang="en-IN" sz="1600" dirty="0" smtClean="0"/>
              <a:t>In order to exercise effective control over the quality of the software, and of the testing, it is advisable to have criteria which define when a given test activity should start and when the activity is complete. Entry criteria (more typically called definition of ready in Agile development) define the preconditions for undertaking a given test activity. If entry criteria are not met, it is likely that the activity will prove more difficult, more time-consuming, more costly, and more risky. Exit criteria (more typically called definition of</a:t>
            </a:r>
          </a:p>
          <a:p>
            <a:r>
              <a:rPr lang="en-IN" sz="1600" dirty="0" smtClean="0"/>
              <a:t>done in Agile development) define what conditions must be achieved in order to declare a test level or a set of tests completed. Entry and exit criteria should be defined for each test level and test type, and will differ based on the test objectives.</a:t>
            </a:r>
          </a:p>
          <a:p>
            <a:endParaRPr lang="en-US" sz="1600" dirty="0" smtClean="0"/>
          </a:p>
          <a:p>
            <a:r>
              <a:rPr lang="en-US" sz="1600" dirty="0" smtClean="0"/>
              <a:t>Typical entry criteria include:</a:t>
            </a:r>
          </a:p>
          <a:p>
            <a:pPr>
              <a:buFont typeface="Arial" pitchFamily="34" charset="0"/>
              <a:buChar char="•"/>
            </a:pPr>
            <a:r>
              <a:rPr lang="en-IN" sz="1600" dirty="0" smtClean="0"/>
              <a:t> Availability of testable requirements, user stories, and/or models (e.g., when following a model-based </a:t>
            </a:r>
            <a:r>
              <a:rPr lang="en-US" sz="1600" dirty="0" smtClean="0"/>
              <a:t>testing strategy)</a:t>
            </a:r>
          </a:p>
          <a:p>
            <a:pPr>
              <a:buFont typeface="Arial" pitchFamily="34" charset="0"/>
              <a:buChar char="•"/>
            </a:pPr>
            <a:r>
              <a:rPr lang="en-IN" sz="1600" dirty="0" smtClean="0"/>
              <a:t> Availability of test items that have met the exit criteria for any prior test levels</a:t>
            </a:r>
          </a:p>
          <a:p>
            <a:pPr>
              <a:buFont typeface="Arial" pitchFamily="34" charset="0"/>
              <a:buChar char="•"/>
            </a:pPr>
            <a:r>
              <a:rPr lang="en-US" sz="1600" dirty="0" smtClean="0"/>
              <a:t> Availability of test environment</a:t>
            </a:r>
          </a:p>
          <a:p>
            <a:pPr>
              <a:buFont typeface="Arial" pitchFamily="34" charset="0"/>
              <a:buChar char="•"/>
            </a:pPr>
            <a:r>
              <a:rPr lang="en-IN" sz="1600" dirty="0" smtClean="0"/>
              <a:t> Availability of necessary test tools</a:t>
            </a:r>
          </a:p>
          <a:p>
            <a:pPr>
              <a:buFont typeface="Arial" pitchFamily="34" charset="0"/>
              <a:buChar char="•"/>
            </a:pPr>
            <a:r>
              <a:rPr lang="en-IN" sz="1600" dirty="0" smtClean="0"/>
              <a:t> Availability of test data and other necessary resources</a:t>
            </a:r>
          </a:p>
          <a:p>
            <a:endParaRPr lang="en-US" sz="1600" dirty="0" smtClean="0"/>
          </a:p>
          <a:p>
            <a:r>
              <a:rPr lang="en-US" sz="1600" dirty="0" smtClean="0"/>
              <a:t>Typical exit criteria include:</a:t>
            </a:r>
          </a:p>
          <a:p>
            <a:pPr>
              <a:buFont typeface="Arial" pitchFamily="34" charset="0"/>
              <a:buChar char="•"/>
            </a:pPr>
            <a:r>
              <a:rPr lang="en-IN" sz="1600" dirty="0" smtClean="0"/>
              <a:t> Planned tests have been executed</a:t>
            </a:r>
          </a:p>
          <a:p>
            <a:pPr>
              <a:buFont typeface="Arial" pitchFamily="34" charset="0"/>
              <a:buChar char="•"/>
            </a:pPr>
            <a:r>
              <a:rPr lang="en-IN" sz="1600" dirty="0" smtClean="0"/>
              <a:t> A defined level of coverage (e.g., of requirements, user stories, acceptance criteria, risks, code) </a:t>
            </a:r>
            <a:r>
              <a:rPr lang="en-US" sz="1600" dirty="0" smtClean="0"/>
              <a:t>has been achieved</a:t>
            </a:r>
          </a:p>
          <a:p>
            <a:pPr>
              <a:buFont typeface="Arial" pitchFamily="34" charset="0"/>
              <a:buChar char="•"/>
            </a:pPr>
            <a:r>
              <a:rPr lang="en-IN" sz="1600" dirty="0" smtClean="0"/>
              <a:t> The number of unresolved defects is within an agreed limit</a:t>
            </a:r>
          </a:p>
          <a:p>
            <a:pPr>
              <a:buFont typeface="Arial" pitchFamily="34" charset="0"/>
              <a:buChar char="•"/>
            </a:pPr>
            <a:r>
              <a:rPr lang="en-IN" sz="1600" dirty="0" smtClean="0"/>
              <a:t> The number of estimated remaining defects is sufficiently low</a:t>
            </a:r>
          </a:p>
          <a:p>
            <a:pPr>
              <a:buFont typeface="Arial" pitchFamily="34" charset="0"/>
              <a:buChar char="•"/>
            </a:pPr>
            <a:r>
              <a:rPr lang="en-IN" sz="1600" dirty="0" smtClean="0"/>
              <a:t> The evaluated levels of reliability, performance efficiency, usability, security, and other relevant </a:t>
            </a:r>
            <a:r>
              <a:rPr lang="en-US" sz="1600" dirty="0" smtClean="0"/>
              <a:t>quality characteristics are sufficient</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1009291"/>
            <a:ext cx="11266098" cy="4524315"/>
          </a:xfrm>
          <a:prstGeom prst="rect">
            <a:avLst/>
          </a:prstGeom>
          <a:blipFill>
            <a:blip r:embed="rId2"/>
            <a:tile tx="0" ty="0" sx="100000" sy="100000" flip="none" algn="tl"/>
          </a:blipFill>
        </p:spPr>
        <p:txBody>
          <a:bodyPr wrap="square" rtlCol="0">
            <a:spAutoFit/>
          </a:bodyPr>
          <a:lstStyle/>
          <a:p>
            <a:r>
              <a:rPr lang="en-IN" sz="1600" dirty="0" smtClean="0"/>
              <a:t>Even without exit criteria being satisfied, it is also common for test activities to be curtailed due to the budget being expended, the scheduled time being completed, and/or pressure to bring the product to market. It can be acceptable to end testing under such circumstances, if the project stakeholders and business owners have reviewed and accepted the risk to go live without further testing.</a:t>
            </a:r>
          </a:p>
          <a:p>
            <a:endParaRPr lang="en-IN" sz="1600" dirty="0" smtClean="0"/>
          </a:p>
          <a:p>
            <a:r>
              <a:rPr lang="en-US" sz="1600" b="1" dirty="0" smtClean="0"/>
              <a:t>Test Execution Schedule</a:t>
            </a:r>
          </a:p>
          <a:p>
            <a:r>
              <a:rPr lang="en-IN" sz="1600" dirty="0" smtClean="0"/>
              <a:t>Once the various test cases and test procedures are produced (with some test procedures potentially automated) and assembled into test suites, the test suites can be arranged in a test execution schedule that defines the order in which they are to be run. The test execution schedule should take into account such factors as prioritization, dependencies, confirmation tests, regression tests, and the most efficient sequence for executing the tests.</a:t>
            </a:r>
          </a:p>
          <a:p>
            <a:endParaRPr lang="en-IN" sz="1600" dirty="0" smtClean="0"/>
          </a:p>
          <a:p>
            <a:r>
              <a:rPr lang="en-IN" sz="1600" dirty="0" smtClean="0"/>
              <a:t>Ideally, test cases would be ordered to run based on their priority levels, usually by executing the test cases with the highest priority first. However, this practice may not work if the test cases have dependencies or the features being tested have dependencies. If a test case with a higher priority is dependent on a test case with a lower priority, the lower priority test case must be executed first.</a:t>
            </a:r>
          </a:p>
          <a:p>
            <a:endParaRPr lang="en-IN" sz="1600" dirty="0" smtClean="0"/>
          </a:p>
          <a:p>
            <a:r>
              <a:rPr lang="en-IN" sz="1600" dirty="0" smtClean="0"/>
              <a:t>Similarly, if there are dependencies across test cases, they must be ordered appropriately regardless of their relative priorities. Confirmation and regression tests must be prioritized as well, based on the importance of rapid feedback on changes, but here again dependencies may apply. In some cases, various sequences of tests are possible, with differing levels of efficiency associated with</a:t>
            </a:r>
          </a:p>
          <a:p>
            <a:r>
              <a:rPr lang="en-IN" sz="1600" dirty="0" smtClean="0"/>
              <a:t>those sequences. In such cases, trade-offs between efficiency of test execution versus adherence to </a:t>
            </a:r>
            <a:r>
              <a:rPr lang="en-US" sz="1600" dirty="0" smtClean="0"/>
              <a:t>prioritization must be made.</a:t>
            </a:r>
          </a:p>
        </p:txBody>
      </p:sp>
    </p:spTree>
    <p:extLst>
      <p:ext uri="{BB962C8B-B14F-4D97-AF65-F5344CB8AC3E}">
        <p14:creationId xmlns:p14="http://schemas.microsoft.com/office/powerpoint/2010/main" xmlns=""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767763"/>
            <a:ext cx="11266098" cy="5863144"/>
          </a:xfrm>
          <a:prstGeom prst="rect">
            <a:avLst/>
          </a:prstGeom>
          <a:blipFill>
            <a:blip r:embed="rId2"/>
            <a:tile tx="0" ty="0" sx="100000" sy="100000" flip="none" algn="tl"/>
          </a:blipFill>
        </p:spPr>
        <p:txBody>
          <a:bodyPr wrap="square" rtlCol="0">
            <a:spAutoFit/>
          </a:bodyPr>
          <a:lstStyle/>
          <a:p>
            <a:r>
              <a:rPr lang="en-IN" sz="1500" b="1" dirty="0" smtClean="0"/>
              <a:t>Factors Influencing the Test Effort</a:t>
            </a:r>
          </a:p>
          <a:p>
            <a:r>
              <a:rPr lang="en-IN" sz="1500" dirty="0" smtClean="0"/>
              <a:t>Test effort estimation involves predicting the amount of test-related work that will be needed in order to meet the objectives of the testing for a particular project, release, or iteration. Factors influencing the test effort may include characteristics of the product, characteristics of the development process, characteristics of the people, and the test results, as shown below.</a:t>
            </a:r>
          </a:p>
          <a:p>
            <a:r>
              <a:rPr lang="en-US" sz="1500" b="1" i="1" dirty="0" smtClean="0"/>
              <a:t>Product characteristics</a:t>
            </a:r>
          </a:p>
          <a:p>
            <a:pPr>
              <a:buFont typeface="Arial" pitchFamily="34" charset="0"/>
              <a:buChar char="•"/>
            </a:pPr>
            <a:r>
              <a:rPr lang="en-IN" sz="1500" dirty="0" smtClean="0"/>
              <a:t> The risks associated with the product</a:t>
            </a:r>
          </a:p>
          <a:p>
            <a:pPr>
              <a:buFont typeface="Arial" pitchFamily="34" charset="0"/>
              <a:buChar char="•"/>
            </a:pPr>
            <a:r>
              <a:rPr lang="en-IN" sz="1500" dirty="0" smtClean="0"/>
              <a:t> The quality of the test basis</a:t>
            </a:r>
          </a:p>
          <a:p>
            <a:pPr>
              <a:buFont typeface="Arial" pitchFamily="34" charset="0"/>
              <a:buChar char="•"/>
            </a:pPr>
            <a:r>
              <a:rPr lang="en-IN" sz="1500" dirty="0" smtClean="0"/>
              <a:t> The size of the product</a:t>
            </a:r>
          </a:p>
          <a:p>
            <a:pPr>
              <a:buFont typeface="Arial" pitchFamily="34" charset="0"/>
              <a:buChar char="•"/>
            </a:pPr>
            <a:r>
              <a:rPr lang="en-IN" sz="1500" dirty="0" smtClean="0"/>
              <a:t> The complexity of the product domain</a:t>
            </a:r>
          </a:p>
          <a:p>
            <a:pPr>
              <a:buFont typeface="Arial" pitchFamily="34" charset="0"/>
              <a:buChar char="•"/>
            </a:pPr>
            <a:r>
              <a:rPr lang="en-IN" sz="1500" dirty="0" smtClean="0"/>
              <a:t> The requirements for quality characteristics (e.g., security, reliability)</a:t>
            </a:r>
          </a:p>
          <a:p>
            <a:pPr>
              <a:buFont typeface="Arial" pitchFamily="34" charset="0"/>
              <a:buChar char="•"/>
            </a:pPr>
            <a:r>
              <a:rPr lang="en-IN" sz="1500" dirty="0" smtClean="0"/>
              <a:t> The required level of detail for test documentation</a:t>
            </a:r>
          </a:p>
          <a:p>
            <a:pPr>
              <a:buFont typeface="Arial" pitchFamily="34" charset="0"/>
              <a:buChar char="•"/>
            </a:pPr>
            <a:r>
              <a:rPr lang="en-IN" sz="1500" dirty="0" smtClean="0"/>
              <a:t> Requirements for legal and regulatory compliance</a:t>
            </a:r>
          </a:p>
          <a:p>
            <a:r>
              <a:rPr lang="en-US" sz="1500" b="1" i="1" dirty="0" smtClean="0"/>
              <a:t>Development process characteristics</a:t>
            </a:r>
          </a:p>
          <a:p>
            <a:pPr>
              <a:buFont typeface="Arial" pitchFamily="34" charset="0"/>
              <a:buChar char="•"/>
            </a:pPr>
            <a:r>
              <a:rPr lang="en-IN" sz="1500" dirty="0" smtClean="0"/>
              <a:t> The stability and maturity of the organization</a:t>
            </a:r>
          </a:p>
          <a:p>
            <a:pPr>
              <a:buFont typeface="Arial" pitchFamily="34" charset="0"/>
              <a:buChar char="•"/>
            </a:pPr>
            <a:r>
              <a:rPr lang="en-IN" sz="1500" dirty="0" smtClean="0"/>
              <a:t> The development model in use</a:t>
            </a:r>
          </a:p>
          <a:p>
            <a:pPr>
              <a:buFont typeface="Arial" pitchFamily="34" charset="0"/>
              <a:buChar char="•"/>
            </a:pPr>
            <a:r>
              <a:rPr lang="en-US" sz="1500" dirty="0" smtClean="0"/>
              <a:t> The test approach</a:t>
            </a:r>
          </a:p>
          <a:p>
            <a:pPr>
              <a:buFont typeface="Arial" pitchFamily="34" charset="0"/>
              <a:buChar char="•"/>
            </a:pPr>
            <a:r>
              <a:rPr lang="en-US" sz="1500" dirty="0" smtClean="0"/>
              <a:t> The tools used</a:t>
            </a:r>
          </a:p>
          <a:p>
            <a:pPr>
              <a:buFont typeface="Arial" pitchFamily="34" charset="0"/>
              <a:buChar char="•"/>
            </a:pPr>
            <a:r>
              <a:rPr lang="en-US" sz="1500" dirty="0" smtClean="0"/>
              <a:t> The test process</a:t>
            </a:r>
          </a:p>
          <a:p>
            <a:pPr>
              <a:buFont typeface="Arial" pitchFamily="34" charset="0"/>
              <a:buChar char="•"/>
            </a:pPr>
            <a:r>
              <a:rPr lang="en-US" sz="1500" dirty="0" smtClean="0"/>
              <a:t> Time pressure</a:t>
            </a:r>
          </a:p>
          <a:p>
            <a:r>
              <a:rPr lang="en-US" sz="1500" b="1" i="1" dirty="0" smtClean="0"/>
              <a:t>People characteristics</a:t>
            </a:r>
          </a:p>
          <a:p>
            <a:pPr>
              <a:buFont typeface="Arial" pitchFamily="34" charset="0"/>
              <a:buChar char="•"/>
            </a:pPr>
            <a:r>
              <a:rPr lang="en-IN" sz="1500" dirty="0" smtClean="0"/>
              <a:t> The skills and experience of the people involved, especially with similar projects and products </a:t>
            </a:r>
            <a:r>
              <a:rPr lang="en-US" sz="1500" dirty="0" smtClean="0"/>
              <a:t>(e.g., domain knowledge)</a:t>
            </a:r>
          </a:p>
          <a:p>
            <a:pPr>
              <a:buFont typeface="Arial" pitchFamily="34" charset="0"/>
              <a:buChar char="•"/>
            </a:pPr>
            <a:r>
              <a:rPr lang="en-US" sz="1500" dirty="0" smtClean="0"/>
              <a:t> Team cohesion and leadership</a:t>
            </a:r>
          </a:p>
          <a:p>
            <a:r>
              <a:rPr lang="en-US" sz="1500" b="1" i="1" dirty="0" smtClean="0"/>
              <a:t>Test results</a:t>
            </a:r>
          </a:p>
          <a:p>
            <a:pPr>
              <a:buFont typeface="Arial" pitchFamily="34" charset="0"/>
              <a:buChar char="•"/>
            </a:pPr>
            <a:r>
              <a:rPr lang="en-IN" sz="1500" dirty="0" smtClean="0"/>
              <a:t> The number and severity of defects found</a:t>
            </a:r>
          </a:p>
          <a:p>
            <a:pPr>
              <a:buFont typeface="Arial" pitchFamily="34" charset="0"/>
              <a:buChar char="•"/>
            </a:pPr>
            <a:r>
              <a:rPr lang="en-IN" sz="1500" dirty="0" smtClean="0"/>
              <a:t> The amount of rework required</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 (contd.)</a:t>
            </a:r>
          </a:p>
        </p:txBody>
      </p:sp>
      <p:sp>
        <p:nvSpPr>
          <p:cNvPr id="4" name="TextBox 3"/>
          <p:cNvSpPr txBox="1"/>
          <p:nvPr/>
        </p:nvSpPr>
        <p:spPr>
          <a:xfrm>
            <a:off x="500332" y="767763"/>
            <a:ext cx="11266098" cy="3785652"/>
          </a:xfrm>
          <a:prstGeom prst="rect">
            <a:avLst/>
          </a:prstGeom>
          <a:blipFill>
            <a:blip r:embed="rId2"/>
            <a:tile tx="0" ty="0" sx="100000" sy="100000" flip="none" algn="tl"/>
          </a:blipFill>
        </p:spPr>
        <p:txBody>
          <a:bodyPr wrap="square" rtlCol="0">
            <a:spAutoFit/>
          </a:bodyPr>
          <a:lstStyle/>
          <a:p>
            <a:r>
              <a:rPr lang="en-US" sz="1600" b="1" dirty="0" smtClean="0"/>
              <a:t>Test Estimation Techniques</a:t>
            </a:r>
          </a:p>
          <a:p>
            <a:r>
              <a:rPr lang="en-IN" sz="1600" dirty="0" smtClean="0"/>
              <a:t>There are a number of estimation techniques used to determine the effort required for adequate testing. Two of the most commonly used techniques are:</a:t>
            </a:r>
          </a:p>
          <a:p>
            <a:pPr>
              <a:buFont typeface="Arial" pitchFamily="34" charset="0"/>
              <a:buChar char="•"/>
            </a:pPr>
            <a:r>
              <a:rPr lang="en-IN" sz="1600" dirty="0" smtClean="0"/>
              <a:t> The metrics-based technique: estimating the test effort based on metrics of former similar projects, or based on typical values</a:t>
            </a:r>
          </a:p>
          <a:p>
            <a:pPr>
              <a:buFont typeface="Arial" pitchFamily="34" charset="0"/>
              <a:buChar char="•"/>
            </a:pPr>
            <a:r>
              <a:rPr lang="en-IN" sz="1600" dirty="0" smtClean="0"/>
              <a:t> The expert-based technique: estimating the test effort based on the experience of the owners of the testing tasks or by experts</a:t>
            </a:r>
          </a:p>
          <a:p>
            <a:endParaRPr lang="en-IN" sz="1600" dirty="0" smtClean="0"/>
          </a:p>
          <a:p>
            <a:r>
              <a:rPr lang="en-IN" sz="1600" dirty="0" smtClean="0"/>
              <a:t>For example, in Agile development, burn-down charts are examples of the metrics-based approach as effort remaining is being captured and reported, and is then used to feed into the team’s velocity to determine the amount of work the team can do in the next iteration; whereas planning poker is an example of the expert-based approach, as team members are estimating the effort to deliver a feature </a:t>
            </a:r>
            <a:r>
              <a:rPr lang="en-US" sz="1600" dirty="0" smtClean="0"/>
              <a:t>based on their experience.</a:t>
            </a:r>
          </a:p>
          <a:p>
            <a:endParaRPr lang="en-US" sz="1600" dirty="0" smtClean="0"/>
          </a:p>
          <a:p>
            <a:r>
              <a:rPr lang="en-IN" sz="1600" dirty="0" smtClean="0"/>
              <a:t>Within sequential projects, defect removal models are examples of the metrics-based approach, where volumes of defects and time to remove them are captured and reported, which then provides a basis for estimating future projects of a similar nature; whereas the Wideband Delphi estimation technique is an example of the expert-based approach in which a group of experts provides estimates based on their </a:t>
            </a:r>
            <a:r>
              <a:rPr lang="en-US" sz="1600" dirty="0" smtClean="0"/>
              <a:t>experience.</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progress monitoring, control  and reporting</a:t>
            </a:r>
          </a:p>
        </p:txBody>
      </p:sp>
      <p:sp>
        <p:nvSpPr>
          <p:cNvPr id="4" name="TextBox 3"/>
          <p:cNvSpPr txBox="1"/>
          <p:nvPr/>
        </p:nvSpPr>
        <p:spPr>
          <a:xfrm>
            <a:off x="500332" y="767763"/>
            <a:ext cx="11266098" cy="4524315"/>
          </a:xfrm>
          <a:prstGeom prst="rect">
            <a:avLst/>
          </a:prstGeom>
          <a:blipFill>
            <a:blip r:embed="rId2"/>
            <a:tile tx="0" ty="0" sx="100000" sy="100000" flip="none" algn="tl"/>
          </a:blipFill>
        </p:spPr>
        <p:txBody>
          <a:bodyPr wrap="square" rtlCol="0">
            <a:spAutoFit/>
          </a:bodyPr>
          <a:lstStyle/>
          <a:p>
            <a:r>
              <a:rPr lang="en-IN" sz="1600" dirty="0" smtClean="0"/>
              <a:t>The purpose of test monitoring is to gather information and provide feedback and visibility about test activities. Information to be monitored may be collected manually or automatically and should be used to assess test progress and to measure whether the test exit criteria, or the testing tasks associated with an Agile project's definition of done, are satisfied, such as meeting the targets for coverage of product risks, </a:t>
            </a:r>
            <a:r>
              <a:rPr lang="en-US" sz="1600" dirty="0" smtClean="0"/>
              <a:t>requirements, or acceptance criteria.</a:t>
            </a:r>
          </a:p>
          <a:p>
            <a:endParaRPr lang="en-US" sz="1600" dirty="0" smtClean="0"/>
          </a:p>
          <a:p>
            <a:r>
              <a:rPr lang="en-IN" sz="1600" dirty="0" smtClean="0"/>
              <a:t>Test control describes any guiding or corrective actions taken as a result of information and metrics gathered and (possibly) reported. Actions may cover any test activity and may affect any other software </a:t>
            </a:r>
            <a:r>
              <a:rPr lang="en-US" sz="1600" dirty="0" smtClean="0"/>
              <a:t>lifecycle activity.</a:t>
            </a:r>
          </a:p>
          <a:p>
            <a:r>
              <a:rPr lang="en-IN" sz="1600" dirty="0" smtClean="0"/>
              <a:t>Examples of test control actions include:</a:t>
            </a:r>
          </a:p>
          <a:p>
            <a:pPr>
              <a:buFont typeface="Arial" pitchFamily="34" charset="0"/>
              <a:buChar char="•"/>
            </a:pPr>
            <a:r>
              <a:rPr lang="en-IN" sz="1600" dirty="0" smtClean="0"/>
              <a:t> Re-prioritizing tests when an identified risk occurs (e.g., software delivered late)</a:t>
            </a:r>
          </a:p>
          <a:p>
            <a:pPr>
              <a:buFont typeface="Arial" pitchFamily="34" charset="0"/>
              <a:buChar char="•"/>
            </a:pPr>
            <a:r>
              <a:rPr lang="en-IN" sz="1600" dirty="0" smtClean="0"/>
              <a:t> Changing the test schedule due to availability or unavailability of a test environment or other </a:t>
            </a:r>
            <a:r>
              <a:rPr lang="en-US" sz="1600" dirty="0" smtClean="0"/>
              <a:t>resources</a:t>
            </a:r>
          </a:p>
          <a:p>
            <a:pPr>
              <a:buFont typeface="Arial" pitchFamily="34" charset="0"/>
              <a:buChar char="•"/>
            </a:pPr>
            <a:r>
              <a:rPr lang="en-IN" sz="1600" dirty="0" smtClean="0"/>
              <a:t> Re-evaluating whether a test item meets an entry or exit criterion due to rework</a:t>
            </a:r>
          </a:p>
          <a:p>
            <a:pPr>
              <a:buFont typeface="Arial" pitchFamily="34" charset="0"/>
              <a:buChar char="•"/>
            </a:pPr>
            <a:endParaRPr lang="en-IN" sz="1600" dirty="0" smtClean="0"/>
          </a:p>
          <a:p>
            <a:r>
              <a:rPr lang="en-US" sz="1600" b="1" dirty="0" smtClean="0"/>
              <a:t>Metrics Used in Testing</a:t>
            </a:r>
          </a:p>
          <a:p>
            <a:r>
              <a:rPr lang="en-IN" sz="1600" dirty="0" smtClean="0"/>
              <a:t>Metrics can be collected during and at the end of test activities in order to assess:</a:t>
            </a:r>
          </a:p>
          <a:p>
            <a:pPr>
              <a:buFont typeface="Arial" pitchFamily="34" charset="0"/>
              <a:buChar char="•"/>
            </a:pPr>
            <a:r>
              <a:rPr lang="en-IN" sz="1600" dirty="0" smtClean="0"/>
              <a:t> Progress against the planned schedule and budget</a:t>
            </a:r>
          </a:p>
          <a:p>
            <a:pPr>
              <a:buFont typeface="Arial" pitchFamily="34" charset="0"/>
              <a:buChar char="•"/>
            </a:pPr>
            <a:r>
              <a:rPr lang="en-IN" sz="1600" dirty="0" smtClean="0"/>
              <a:t> Current quality of the test object</a:t>
            </a:r>
          </a:p>
          <a:p>
            <a:pPr>
              <a:buFont typeface="Arial" pitchFamily="34" charset="0"/>
              <a:buChar char="•"/>
            </a:pPr>
            <a:r>
              <a:rPr lang="en-IN" sz="1600" dirty="0" smtClean="0"/>
              <a:t> Adequacy of the test approach</a:t>
            </a:r>
          </a:p>
          <a:p>
            <a:pPr>
              <a:buFont typeface="Arial" pitchFamily="34" charset="0"/>
              <a:buChar char="•"/>
            </a:pPr>
            <a:r>
              <a:rPr lang="en-IN" sz="1600" dirty="0" smtClean="0"/>
              <a:t> Effectiveness of the test activities with respect to the objectives</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progress monitoring, control  and reporting (contd.)</a:t>
            </a:r>
          </a:p>
        </p:txBody>
      </p:sp>
      <p:sp>
        <p:nvSpPr>
          <p:cNvPr id="4" name="TextBox 3"/>
          <p:cNvSpPr txBox="1"/>
          <p:nvPr/>
        </p:nvSpPr>
        <p:spPr>
          <a:xfrm>
            <a:off x="500332" y="828145"/>
            <a:ext cx="11266098" cy="5262979"/>
          </a:xfrm>
          <a:prstGeom prst="rect">
            <a:avLst/>
          </a:prstGeom>
          <a:blipFill>
            <a:blip r:embed="rId2"/>
            <a:tile tx="0" ty="0" sx="100000" sy="100000" flip="none" algn="tl"/>
          </a:blipFill>
        </p:spPr>
        <p:txBody>
          <a:bodyPr wrap="square" rtlCol="0">
            <a:spAutoFit/>
          </a:bodyPr>
          <a:lstStyle/>
          <a:p>
            <a:r>
              <a:rPr lang="en-US" sz="1600" dirty="0" smtClean="0"/>
              <a:t>Common test metrics include:</a:t>
            </a:r>
          </a:p>
          <a:p>
            <a:pPr>
              <a:buFont typeface="Arial" pitchFamily="34" charset="0"/>
              <a:buChar char="•"/>
            </a:pPr>
            <a:r>
              <a:rPr lang="en-IN" sz="1600" dirty="0" smtClean="0"/>
              <a:t> Percentage of planned work done in test case preparation (or percentage of planned test cases </a:t>
            </a:r>
            <a:r>
              <a:rPr lang="en-US" sz="1600" dirty="0" smtClean="0"/>
              <a:t>implemented)</a:t>
            </a:r>
          </a:p>
          <a:p>
            <a:pPr>
              <a:buFont typeface="Arial" pitchFamily="34" charset="0"/>
              <a:buChar char="•"/>
            </a:pPr>
            <a:r>
              <a:rPr lang="en-IN" sz="1600" dirty="0" smtClean="0"/>
              <a:t> Percentage of planned work done in test environment preparation</a:t>
            </a:r>
          </a:p>
          <a:p>
            <a:pPr>
              <a:buFont typeface="Arial" pitchFamily="34" charset="0"/>
              <a:buChar char="•"/>
            </a:pPr>
            <a:r>
              <a:rPr lang="en-IN" sz="1600" dirty="0" smtClean="0"/>
              <a:t> Test case execution (e.g., number of test cases run/not run, test cases passed/failed, and/or test </a:t>
            </a:r>
            <a:r>
              <a:rPr lang="en-US" sz="1600" dirty="0" smtClean="0"/>
              <a:t>conditions passed/failed)</a:t>
            </a:r>
          </a:p>
          <a:p>
            <a:pPr>
              <a:buFont typeface="Arial" pitchFamily="34" charset="0"/>
              <a:buChar char="•"/>
            </a:pPr>
            <a:r>
              <a:rPr lang="en-IN" sz="1600" dirty="0" smtClean="0"/>
              <a:t> Defect information (e.g., defect density, defects found and fixed, failure rate, and confirmation test </a:t>
            </a:r>
            <a:r>
              <a:rPr lang="en-US" sz="1600" dirty="0" smtClean="0"/>
              <a:t>results)</a:t>
            </a:r>
          </a:p>
          <a:p>
            <a:pPr>
              <a:buFont typeface="Arial" pitchFamily="34" charset="0"/>
              <a:buChar char="•"/>
            </a:pPr>
            <a:r>
              <a:rPr lang="en-IN" sz="1600" dirty="0" smtClean="0"/>
              <a:t> Test coverage of requirements, user stories, acceptance criteria, risks, or code</a:t>
            </a:r>
          </a:p>
          <a:p>
            <a:pPr>
              <a:buFont typeface="Arial" pitchFamily="34" charset="0"/>
              <a:buChar char="•"/>
            </a:pPr>
            <a:r>
              <a:rPr lang="en-IN" sz="1600" dirty="0" smtClean="0"/>
              <a:t> Task completion, resource allocation and usage, and effort</a:t>
            </a:r>
          </a:p>
          <a:p>
            <a:pPr>
              <a:buFont typeface="Arial" pitchFamily="34" charset="0"/>
              <a:buChar char="•"/>
            </a:pPr>
            <a:r>
              <a:rPr lang="en-IN" sz="1600" dirty="0" smtClean="0"/>
              <a:t> Cost of testing, including the cost compared to the benefit of finding the next defect or the cost compared to the benefit of running the next test</a:t>
            </a:r>
          </a:p>
          <a:p>
            <a:pPr>
              <a:buFont typeface="Arial" pitchFamily="34" charset="0"/>
              <a:buChar char="•"/>
            </a:pPr>
            <a:endParaRPr lang="en-IN" sz="1600" dirty="0" smtClean="0"/>
          </a:p>
          <a:p>
            <a:r>
              <a:rPr lang="en-IN" sz="1600" b="1" dirty="0" smtClean="0"/>
              <a:t>Purposes, Contents, and Audiences for Test Reports</a:t>
            </a:r>
          </a:p>
          <a:p>
            <a:r>
              <a:rPr lang="en-IN" sz="1600" dirty="0" smtClean="0"/>
              <a:t>The purpose of test reporting is to summarize and communicate test activity information, both during and at the end of a test activity (e.g., a test level). The test report prepared during a test activity may be referred to as a test progress report, while a test report prepared at the end of a test activity may be referred to as a test summary report.</a:t>
            </a:r>
          </a:p>
          <a:p>
            <a:endParaRPr lang="en-IN" sz="1600" dirty="0" smtClean="0"/>
          </a:p>
          <a:p>
            <a:r>
              <a:rPr lang="en-IN" sz="1600" dirty="0" smtClean="0"/>
              <a:t>During test monitoring and control, the test manager regularly issues test progress reports for stakeholders. In addition to content common to test progress reports and test summary reports, typical test progress reports may also include:</a:t>
            </a:r>
          </a:p>
          <a:p>
            <a:pPr>
              <a:buFont typeface="Arial" pitchFamily="34" charset="0"/>
              <a:buChar char="•"/>
            </a:pPr>
            <a:r>
              <a:rPr lang="en-IN" sz="1600" dirty="0" smtClean="0"/>
              <a:t> The status of the test activities and progress against the test plan</a:t>
            </a:r>
          </a:p>
          <a:p>
            <a:pPr>
              <a:buFont typeface="Arial" pitchFamily="34" charset="0"/>
              <a:buChar char="•"/>
            </a:pPr>
            <a:r>
              <a:rPr lang="en-US" sz="1600" dirty="0" smtClean="0"/>
              <a:t> Factors impeding progress</a:t>
            </a:r>
          </a:p>
          <a:p>
            <a:pPr>
              <a:buFont typeface="Arial" pitchFamily="34" charset="0"/>
              <a:buChar char="•"/>
            </a:pPr>
            <a:r>
              <a:rPr lang="en-IN" sz="1600" dirty="0" smtClean="0"/>
              <a:t> Testing planned for the next reporting period</a:t>
            </a:r>
          </a:p>
          <a:p>
            <a:pPr>
              <a:buFont typeface="Arial" pitchFamily="34" charset="0"/>
              <a:buChar char="•"/>
            </a:pPr>
            <a:r>
              <a:rPr lang="en-IN" sz="1600" dirty="0" smtClean="0"/>
              <a:t> The quality of the test object</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progress monitoring, control  and reporting (contd.)</a:t>
            </a:r>
          </a:p>
        </p:txBody>
      </p:sp>
      <p:sp>
        <p:nvSpPr>
          <p:cNvPr id="4" name="TextBox 3"/>
          <p:cNvSpPr txBox="1"/>
          <p:nvPr/>
        </p:nvSpPr>
        <p:spPr>
          <a:xfrm>
            <a:off x="500332" y="828145"/>
            <a:ext cx="11266098" cy="5509200"/>
          </a:xfrm>
          <a:prstGeom prst="rect">
            <a:avLst/>
          </a:prstGeom>
          <a:blipFill>
            <a:blip r:embed="rId2"/>
            <a:tile tx="0" ty="0" sx="100000" sy="100000" flip="none" algn="tl"/>
          </a:blipFill>
        </p:spPr>
        <p:txBody>
          <a:bodyPr wrap="square" rtlCol="0">
            <a:spAutoFit/>
          </a:bodyPr>
          <a:lstStyle/>
          <a:p>
            <a:r>
              <a:rPr lang="en-IN" sz="1600" dirty="0" smtClean="0"/>
              <a:t>When exit criteria are reached, the test manager issues the test summary report. This report provides a summary of the testing performed, based on the latest test progress report and any other relevant </a:t>
            </a:r>
            <a:r>
              <a:rPr lang="en-US" sz="1600" dirty="0" smtClean="0"/>
              <a:t>information.</a:t>
            </a:r>
          </a:p>
          <a:p>
            <a:r>
              <a:rPr lang="en-IN" sz="1600" dirty="0" smtClean="0"/>
              <a:t>Typical test summary reports may include:</a:t>
            </a:r>
          </a:p>
          <a:p>
            <a:pPr>
              <a:buFont typeface="Arial" pitchFamily="34" charset="0"/>
              <a:buChar char="•"/>
            </a:pPr>
            <a:r>
              <a:rPr lang="en-US" sz="1600" dirty="0" smtClean="0"/>
              <a:t> Summary of testing performed</a:t>
            </a:r>
          </a:p>
          <a:p>
            <a:pPr>
              <a:buFont typeface="Arial" pitchFamily="34" charset="0"/>
              <a:buChar char="•"/>
            </a:pPr>
            <a:r>
              <a:rPr lang="en-IN" sz="1600" dirty="0" smtClean="0"/>
              <a:t> Information on what occurred during a test period</a:t>
            </a:r>
          </a:p>
          <a:p>
            <a:pPr>
              <a:buFont typeface="Arial" pitchFamily="34" charset="0"/>
              <a:buChar char="•"/>
            </a:pPr>
            <a:r>
              <a:rPr lang="en-IN" sz="1600" dirty="0" smtClean="0"/>
              <a:t> Deviations from plan, including deviations in schedule, duration, or effort of test activities</a:t>
            </a:r>
          </a:p>
          <a:p>
            <a:pPr>
              <a:buFont typeface="Arial" pitchFamily="34" charset="0"/>
              <a:buChar char="•"/>
            </a:pPr>
            <a:r>
              <a:rPr lang="en-IN" sz="1600" dirty="0" smtClean="0"/>
              <a:t> Status of testing and product quality with respect to the exit criteria or definition of done</a:t>
            </a:r>
          </a:p>
          <a:p>
            <a:pPr>
              <a:buFont typeface="Arial" pitchFamily="34" charset="0"/>
              <a:buChar char="•"/>
            </a:pPr>
            <a:r>
              <a:rPr lang="en-IN" sz="1600" dirty="0" smtClean="0"/>
              <a:t> Factors that have blocked or continue to block progress</a:t>
            </a:r>
          </a:p>
          <a:p>
            <a:pPr>
              <a:buFont typeface="Arial" pitchFamily="34" charset="0"/>
              <a:buChar char="•"/>
            </a:pPr>
            <a:r>
              <a:rPr lang="en-IN" sz="1600" dirty="0" smtClean="0"/>
              <a:t> Metrics of defects, test cases, test coverage, activity progress, and resource consumption</a:t>
            </a:r>
            <a:endParaRPr lang="en-US" sz="1600" dirty="0" smtClean="0"/>
          </a:p>
          <a:p>
            <a:pPr>
              <a:buFont typeface="Arial" pitchFamily="34" charset="0"/>
              <a:buChar char="•"/>
            </a:pPr>
            <a:r>
              <a:rPr lang="en-IN" sz="1600" dirty="0" smtClean="0"/>
              <a:t> Residual risks</a:t>
            </a:r>
          </a:p>
          <a:p>
            <a:pPr>
              <a:buFont typeface="Arial" pitchFamily="34" charset="0"/>
              <a:buChar char="•"/>
            </a:pPr>
            <a:r>
              <a:rPr lang="en-IN" sz="1600" dirty="0" smtClean="0"/>
              <a:t> Reusable test work products produced</a:t>
            </a:r>
          </a:p>
          <a:p>
            <a:pPr>
              <a:buFont typeface="Arial" pitchFamily="34" charset="0"/>
              <a:buChar char="•"/>
            </a:pPr>
            <a:endParaRPr lang="en-IN" sz="1600" dirty="0" smtClean="0"/>
          </a:p>
          <a:p>
            <a:r>
              <a:rPr lang="en-IN" sz="1600" dirty="0" smtClean="0"/>
              <a:t>The contents of a test report will vary depending on the project, the organizational requirements, and the software development lifecycle. For example, a complex project with many stakeholders or a regulated project may require more detailed and rigorous reporting than a quick software update. As another example, in Agile development, test progress reporting may be incorporated into task boards, defect summaries, and burn-down charts, which may be discussed during a daily stand-up meeting.</a:t>
            </a:r>
          </a:p>
          <a:p>
            <a:endParaRPr lang="en-IN" sz="1600" dirty="0" smtClean="0"/>
          </a:p>
          <a:p>
            <a:r>
              <a:rPr lang="en-IN" sz="1600" dirty="0" smtClean="0"/>
              <a:t>In addition to tailoring test reports based on the context of the project, test reports should be tailored based on the report’s audience. The type and amount of information that should be included for a technical audience or a test team may be different from what would be included in an executive summary report. In the first case, detailed information on defect types and trends may be important. In the latter case, a high-level report (e.g., a status summary of defects by priority, budget, schedule, and test</a:t>
            </a:r>
          </a:p>
          <a:p>
            <a:r>
              <a:rPr lang="en-IN" sz="1600" dirty="0" smtClean="0"/>
              <a:t>conditions passed/failed/not tested) may be more appropriate.</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Configuration management </a:t>
            </a:r>
          </a:p>
        </p:txBody>
      </p:sp>
      <p:sp>
        <p:nvSpPr>
          <p:cNvPr id="4" name="TextBox 3"/>
          <p:cNvSpPr txBox="1"/>
          <p:nvPr/>
        </p:nvSpPr>
        <p:spPr>
          <a:xfrm>
            <a:off x="500332" y="879901"/>
            <a:ext cx="11266098" cy="2554545"/>
          </a:xfrm>
          <a:prstGeom prst="rect">
            <a:avLst/>
          </a:prstGeom>
          <a:blipFill>
            <a:blip r:embed="rId2"/>
            <a:tile tx="0" ty="0" sx="100000" sy="100000" flip="none" algn="tl"/>
          </a:blipFill>
        </p:spPr>
        <p:txBody>
          <a:bodyPr wrap="square" rtlCol="0">
            <a:spAutoFit/>
          </a:bodyPr>
          <a:lstStyle/>
          <a:p>
            <a:r>
              <a:rPr lang="en-IN" sz="1600" dirty="0" smtClean="0"/>
              <a:t>The purpose of configuration management is to establish and maintain the integrity of the component or system, the </a:t>
            </a:r>
            <a:r>
              <a:rPr lang="en-IN" sz="1600" dirty="0" err="1" smtClean="0"/>
              <a:t>testware</a:t>
            </a:r>
            <a:r>
              <a:rPr lang="en-IN" sz="1600" dirty="0" smtClean="0"/>
              <a:t>, and their relationships to one another through the project and product lifecycle. To properly support testing, configuration management may involve ensuring the following:</a:t>
            </a:r>
          </a:p>
          <a:p>
            <a:pPr>
              <a:buFont typeface="Arial" pitchFamily="34" charset="0"/>
              <a:buChar char="•"/>
            </a:pPr>
            <a:r>
              <a:rPr lang="en-IN" sz="1600" dirty="0" smtClean="0"/>
              <a:t> All test items are uniquely identified, version controlled, tracked for changes, and related to each </a:t>
            </a:r>
            <a:r>
              <a:rPr lang="en-US" sz="1600" dirty="0" smtClean="0"/>
              <a:t>other</a:t>
            </a:r>
          </a:p>
          <a:p>
            <a:pPr>
              <a:buFont typeface="Arial" pitchFamily="34" charset="0"/>
              <a:buChar char="•"/>
            </a:pPr>
            <a:r>
              <a:rPr lang="en-IN" sz="1600" dirty="0" smtClean="0"/>
              <a:t> All items of test-ware are uniquely identified, version controlled, tracked for changes, related to each other and related to versions of the test item(s) so that traceability can be maintained </a:t>
            </a:r>
            <a:r>
              <a:rPr lang="en-US" sz="1600" dirty="0" smtClean="0"/>
              <a:t>throughout the test process</a:t>
            </a:r>
          </a:p>
          <a:p>
            <a:pPr>
              <a:buFont typeface="Arial" pitchFamily="34" charset="0"/>
              <a:buChar char="•"/>
            </a:pPr>
            <a:r>
              <a:rPr lang="en-IN" sz="1600" dirty="0" smtClean="0"/>
              <a:t> All identified documents and software items are referenced unambiguously in test documentation</a:t>
            </a:r>
          </a:p>
          <a:p>
            <a:pPr>
              <a:buFont typeface="Arial" pitchFamily="34" charset="0"/>
              <a:buChar char="•"/>
            </a:pPr>
            <a:endParaRPr lang="en-IN" sz="1600" dirty="0" smtClean="0"/>
          </a:p>
          <a:p>
            <a:r>
              <a:rPr lang="en-IN" sz="1600" dirty="0" smtClean="0"/>
              <a:t>During test planning, configuration management procedures and infrastructure (tools) should be identified</a:t>
            </a:r>
          </a:p>
          <a:p>
            <a:r>
              <a:rPr lang="en-US" sz="1600" dirty="0" smtClean="0"/>
              <a:t>and implemented.</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Test organization </a:t>
            </a:r>
            <a:endParaRPr lang="en-IN" i="1" dirty="0" smtClean="0">
              <a:solidFill>
                <a:srgbClr val="000000"/>
              </a:solidFill>
              <a:latin typeface="+mj-lt"/>
              <a:cs typeface="Arial" pitchFamily="34" charset="0"/>
            </a:endParaRP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b="1" i="1" dirty="0" smtClean="0">
                <a:solidFill>
                  <a:srgbClr val="000000"/>
                </a:solidFill>
                <a:latin typeface="+mj-lt"/>
                <a:cs typeface="Arial" pitchFamily="34" charset="0"/>
              </a:rPr>
              <a:t>Test plans, estimates, and strategies </a:t>
            </a: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b="1" i="1" dirty="0" smtClean="0">
                <a:solidFill>
                  <a:srgbClr val="000000"/>
                </a:solidFill>
                <a:latin typeface="+mj-lt"/>
                <a:cs typeface="Arial" pitchFamily="34" charset="0"/>
              </a:rPr>
              <a:t>Test progress monitoring, control  and reporting</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0" name="Rectangle 29">
            <a:extLst>
              <a:ext uri="{FF2B5EF4-FFF2-40B4-BE49-F238E27FC236}">
                <a16:creationId xmlns:a16="http://schemas.microsoft.com/office/drawing/2014/main" xmlns=""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a16="http://schemas.microsoft.com/office/drawing/2014/main" xmlns=""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Configuration management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smtClean="0">
                <a:latin typeface="+mj-lt"/>
              </a:rPr>
              <a:t>TEST MANAGEMENT </a:t>
            </a:r>
            <a:endParaRPr lang="en-IN" dirty="0" smtClean="0">
              <a:latin typeface="+mj-lt"/>
            </a:endParaRPr>
          </a:p>
        </p:txBody>
      </p:sp>
      <p:sp>
        <p:nvSpPr>
          <p:cNvPr id="25" name="Rectangle 24">
            <a:extLst>
              <a:ext uri="{FF2B5EF4-FFF2-40B4-BE49-F238E27FC236}">
                <a16:creationId xmlns:a16="http://schemas.microsoft.com/office/drawing/2014/main" xmlns="" id="{B9A3837A-5D39-4136-8A68-5BDDCC507724}"/>
              </a:ext>
            </a:extLst>
          </p:cNvPr>
          <p:cNvSpPr/>
          <p:nvPr/>
        </p:nvSpPr>
        <p:spPr>
          <a:xfrm>
            <a:off x="578831" y="28795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37" name="Rectangle 36">
            <a:extLst>
              <a:ext uri="{FF2B5EF4-FFF2-40B4-BE49-F238E27FC236}">
                <a16:creationId xmlns:a16="http://schemas.microsoft.com/office/drawing/2014/main" xmlns="" id="{271C1DAC-0CED-4A5D-8DE8-94999EDB1024}"/>
              </a:ext>
            </a:extLst>
          </p:cNvPr>
          <p:cNvSpPr/>
          <p:nvPr/>
        </p:nvSpPr>
        <p:spPr>
          <a:xfrm>
            <a:off x="1443820" y="28795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US" b="1" i="1" dirty="0" smtClean="0">
                <a:solidFill>
                  <a:srgbClr val="000000"/>
                </a:solidFill>
                <a:latin typeface="+mj-lt"/>
                <a:cs typeface="Arial" pitchFamily="34" charset="0"/>
              </a:rPr>
              <a:t>Risk Management</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8" name="Rectangle 37">
            <a:extLst>
              <a:ext uri="{FF2B5EF4-FFF2-40B4-BE49-F238E27FC236}">
                <a16:creationId xmlns:a16="http://schemas.microsoft.com/office/drawing/2014/main" xmlns="" id="{B9A3837A-5D39-4136-8A68-5BDDCC507724}"/>
              </a:ext>
            </a:extLst>
          </p:cNvPr>
          <p:cNvSpPr/>
          <p:nvPr/>
        </p:nvSpPr>
        <p:spPr>
          <a:xfrm>
            <a:off x="575963" y="3230384"/>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Arial Black" pitchFamily="34" charset="0"/>
                <a:ea typeface="+mn-ea"/>
                <a:cs typeface="Arial" pitchFamily="34" charset="0"/>
              </a:rPr>
              <a:t>6</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39" name="Rectangle 38">
            <a:extLst>
              <a:ext uri="{FF2B5EF4-FFF2-40B4-BE49-F238E27FC236}">
                <a16:creationId xmlns:a16="http://schemas.microsoft.com/office/drawing/2014/main" xmlns="" id="{271C1DAC-0CED-4A5D-8DE8-94999EDB1024}"/>
              </a:ext>
            </a:extLst>
          </p:cNvPr>
          <p:cNvSpPr/>
          <p:nvPr/>
        </p:nvSpPr>
        <p:spPr>
          <a:xfrm>
            <a:off x="1440952" y="3230383"/>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US" b="1" i="1" dirty="0" smtClean="0">
                <a:solidFill>
                  <a:srgbClr val="000000"/>
                </a:solidFill>
                <a:latin typeface="+mj-lt"/>
                <a:cs typeface="Arial" pitchFamily="34" charset="0"/>
              </a:rPr>
              <a:t>Incident management/Defect Management</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Tree>
    <p:extLst>
      <p:ext uri="{BB962C8B-B14F-4D97-AF65-F5344CB8AC3E}">
        <p14:creationId xmlns:p14="http://schemas.microsoft.com/office/powerpoint/2010/main" xmlns="" val="388638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Risk Management</a:t>
            </a:r>
          </a:p>
        </p:txBody>
      </p:sp>
      <p:sp>
        <p:nvSpPr>
          <p:cNvPr id="4" name="TextBox 3"/>
          <p:cNvSpPr txBox="1"/>
          <p:nvPr/>
        </p:nvSpPr>
        <p:spPr>
          <a:xfrm>
            <a:off x="500332" y="879901"/>
            <a:ext cx="11266098" cy="5632311"/>
          </a:xfrm>
          <a:prstGeom prst="rect">
            <a:avLst/>
          </a:prstGeom>
          <a:blipFill>
            <a:blip r:embed="rId2"/>
            <a:tile tx="0" ty="0" sx="100000" sy="100000" flip="none" algn="tl"/>
          </a:blipFill>
        </p:spPr>
        <p:txBody>
          <a:bodyPr wrap="square" rtlCol="0">
            <a:spAutoFit/>
          </a:bodyPr>
          <a:lstStyle/>
          <a:p>
            <a:r>
              <a:rPr lang="en-US" sz="1500" b="1" dirty="0" smtClean="0"/>
              <a:t>Definition of Risk</a:t>
            </a:r>
          </a:p>
          <a:p>
            <a:r>
              <a:rPr lang="en-IN" sz="1500" dirty="0" smtClean="0"/>
              <a:t>Risk involves the possibility of an event in the future which has negative consequences. The level of risk is determined by the likelihood of the event and the impact (the harm) from that event.</a:t>
            </a:r>
          </a:p>
          <a:p>
            <a:endParaRPr lang="en-IN" sz="1500" dirty="0" smtClean="0"/>
          </a:p>
          <a:p>
            <a:r>
              <a:rPr lang="en-US" sz="1500" b="1" dirty="0" smtClean="0"/>
              <a:t>Product and Project Risks</a:t>
            </a:r>
          </a:p>
          <a:p>
            <a:r>
              <a:rPr lang="en-IN" sz="1500" dirty="0" smtClean="0"/>
              <a:t>Product risk involves the possibility that a work product (e.g., a specification, component, system, or test) may fail to satisfy the legitimate needs of its users and/or stakeholders. When the product risks are associated with specific quality characteristics of a product (e.g., functional suitability, reliability, performance efficiency, usability, security, compatibility, maintainability, and portability), product risks are also called quality risks. Examples of product risks include:</a:t>
            </a:r>
          </a:p>
          <a:p>
            <a:pPr>
              <a:buFont typeface="Arial" pitchFamily="34" charset="0"/>
              <a:buChar char="•"/>
            </a:pPr>
            <a:r>
              <a:rPr lang="en-IN" sz="1500" dirty="0" smtClean="0"/>
              <a:t> Software might not perform its intended functions according to the specification</a:t>
            </a:r>
          </a:p>
          <a:p>
            <a:pPr>
              <a:buFont typeface="Arial" pitchFamily="34" charset="0"/>
              <a:buChar char="•"/>
            </a:pPr>
            <a:r>
              <a:rPr lang="en-IN" sz="1500" dirty="0" smtClean="0"/>
              <a:t> Software might not perform its intended functions according to user, customer, and/or stakeholder </a:t>
            </a:r>
            <a:r>
              <a:rPr lang="en-US" sz="1500" dirty="0" smtClean="0"/>
              <a:t>needs</a:t>
            </a:r>
          </a:p>
          <a:p>
            <a:pPr>
              <a:buFont typeface="Arial" pitchFamily="34" charset="0"/>
              <a:buChar char="•"/>
            </a:pPr>
            <a:r>
              <a:rPr lang="en-IN" sz="1500" dirty="0" smtClean="0"/>
              <a:t> A system architecture may not adequately support some non-functional requirement(s)</a:t>
            </a:r>
          </a:p>
          <a:p>
            <a:pPr>
              <a:buFont typeface="Arial" pitchFamily="34" charset="0"/>
              <a:buChar char="•"/>
            </a:pPr>
            <a:r>
              <a:rPr lang="en-IN" sz="1500" dirty="0" smtClean="0"/>
              <a:t> A particular computation may be performed incorrectly in some circumstances</a:t>
            </a:r>
          </a:p>
          <a:p>
            <a:pPr>
              <a:buFont typeface="Arial" pitchFamily="34" charset="0"/>
              <a:buChar char="•"/>
            </a:pPr>
            <a:r>
              <a:rPr lang="en-IN" sz="1500" dirty="0" smtClean="0"/>
              <a:t> A loop control structure may be coded incorrectly</a:t>
            </a:r>
          </a:p>
          <a:p>
            <a:pPr>
              <a:buFont typeface="Arial" pitchFamily="34" charset="0"/>
              <a:buChar char="•"/>
            </a:pPr>
            <a:r>
              <a:rPr lang="en-IN" sz="1500" dirty="0" smtClean="0"/>
              <a:t> Response-times may be inadequate for a high-performance transaction processing system</a:t>
            </a:r>
          </a:p>
          <a:p>
            <a:pPr>
              <a:buFont typeface="Arial" pitchFamily="34" charset="0"/>
              <a:buChar char="•"/>
            </a:pPr>
            <a:r>
              <a:rPr lang="en-IN" sz="1500" dirty="0" smtClean="0"/>
              <a:t> User experience (UX) feedback might not meet product expectations</a:t>
            </a:r>
          </a:p>
          <a:p>
            <a:pPr>
              <a:buFont typeface="Arial" pitchFamily="34" charset="0"/>
              <a:buChar char="•"/>
            </a:pPr>
            <a:endParaRPr lang="en-IN" sz="1500" dirty="0" smtClean="0"/>
          </a:p>
          <a:p>
            <a:r>
              <a:rPr lang="en-IN" sz="1500" dirty="0" smtClean="0"/>
              <a:t>Project risk involves situations that, should they occur, may have a negative effect on a project's ability to achieve its objectives. Examples of project risks include:</a:t>
            </a:r>
          </a:p>
          <a:p>
            <a:r>
              <a:rPr lang="en-US" sz="1500" b="1" i="1" dirty="0" smtClean="0"/>
              <a:t>Project issues</a:t>
            </a:r>
            <a:r>
              <a:rPr lang="en-US" sz="1500" dirty="0" smtClean="0"/>
              <a:t>:</a:t>
            </a:r>
          </a:p>
          <a:p>
            <a:r>
              <a:rPr lang="en-IN" sz="1500" dirty="0" smtClean="0"/>
              <a:t>o Delays may occur in delivery, task completion, or satisfaction of exit criteria or definition </a:t>
            </a:r>
            <a:r>
              <a:rPr lang="en-US" sz="1500" dirty="0" smtClean="0"/>
              <a:t>of done</a:t>
            </a:r>
          </a:p>
          <a:p>
            <a:r>
              <a:rPr lang="en-IN" sz="1500" dirty="0" smtClean="0"/>
              <a:t>o Inaccurate estimates, reallocation of funds to higher priority projects, or general cost-cutting across the organization may result in inadequate funding</a:t>
            </a:r>
          </a:p>
          <a:p>
            <a:r>
              <a:rPr lang="en-IN" sz="1500" dirty="0" smtClean="0"/>
              <a:t>o Late changes may result in substantial re-work</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Risk Management (contd.)</a:t>
            </a:r>
          </a:p>
        </p:txBody>
      </p:sp>
      <p:sp>
        <p:nvSpPr>
          <p:cNvPr id="4" name="TextBox 3"/>
          <p:cNvSpPr txBox="1"/>
          <p:nvPr/>
        </p:nvSpPr>
        <p:spPr>
          <a:xfrm>
            <a:off x="500332" y="879901"/>
            <a:ext cx="11266098" cy="5401479"/>
          </a:xfrm>
          <a:prstGeom prst="rect">
            <a:avLst/>
          </a:prstGeom>
          <a:blipFill>
            <a:blip r:embed="rId2"/>
            <a:tile tx="0" ty="0" sx="100000" sy="100000" flip="none" algn="tl"/>
          </a:blipFill>
        </p:spPr>
        <p:txBody>
          <a:bodyPr wrap="square" rtlCol="0">
            <a:spAutoFit/>
          </a:bodyPr>
          <a:lstStyle/>
          <a:p>
            <a:r>
              <a:rPr lang="en-US" sz="1500" b="1" i="1" dirty="0" smtClean="0"/>
              <a:t>Organizational issues:</a:t>
            </a:r>
          </a:p>
          <a:p>
            <a:r>
              <a:rPr lang="en-IN" sz="1500" dirty="0" smtClean="0"/>
              <a:t>o Skills, training, and staff may not be sufficient</a:t>
            </a:r>
          </a:p>
          <a:p>
            <a:r>
              <a:rPr lang="en-IN" sz="1500" dirty="0" smtClean="0"/>
              <a:t>o Personnel issues may cause conflict and problems</a:t>
            </a:r>
          </a:p>
          <a:p>
            <a:r>
              <a:rPr lang="en-IN" sz="1500" dirty="0" smtClean="0"/>
              <a:t>o Users, business staff, or subject matter experts may not be available due to conflicting </a:t>
            </a:r>
            <a:r>
              <a:rPr lang="en-US" sz="1500" dirty="0" smtClean="0"/>
              <a:t>business priorities</a:t>
            </a:r>
          </a:p>
          <a:p>
            <a:r>
              <a:rPr lang="en-US" sz="1500" dirty="0" smtClean="0"/>
              <a:t> </a:t>
            </a:r>
            <a:r>
              <a:rPr lang="en-US" sz="1500" b="1" i="1" dirty="0" smtClean="0"/>
              <a:t>Political issues:</a:t>
            </a:r>
          </a:p>
          <a:p>
            <a:r>
              <a:rPr lang="en-IN" sz="1500" dirty="0" smtClean="0"/>
              <a:t>o Testers may not communicate their needs and/or the test results adequately</a:t>
            </a:r>
          </a:p>
          <a:p>
            <a:r>
              <a:rPr lang="en-IN" sz="1500" dirty="0" smtClean="0"/>
              <a:t>o Developers and/or testers may fail to follow up on information found in testing and reviews (e.g., not improving development and testing practices)</a:t>
            </a:r>
          </a:p>
          <a:p>
            <a:r>
              <a:rPr lang="en-IN" sz="1500" dirty="0" smtClean="0"/>
              <a:t>o There may be an improper attitude toward, or expectations of, testing (e.g., not appreciating the value of finding defects during testing)</a:t>
            </a:r>
          </a:p>
          <a:p>
            <a:r>
              <a:rPr lang="en-US" sz="1500" b="1" i="1" dirty="0" smtClean="0"/>
              <a:t> Technical issues:</a:t>
            </a:r>
          </a:p>
          <a:p>
            <a:r>
              <a:rPr lang="en-IN" sz="1500" dirty="0" smtClean="0"/>
              <a:t>o Requirements may not be defined well enough</a:t>
            </a:r>
          </a:p>
          <a:p>
            <a:r>
              <a:rPr lang="en-IN" sz="1500" dirty="0" smtClean="0"/>
              <a:t>o The requirements may not be met, given existing constraints</a:t>
            </a:r>
          </a:p>
          <a:p>
            <a:r>
              <a:rPr lang="en-IN" sz="1500" dirty="0" smtClean="0"/>
              <a:t>o The test environment may not be ready on time</a:t>
            </a:r>
          </a:p>
          <a:p>
            <a:r>
              <a:rPr lang="en-IN" sz="1500" dirty="0" smtClean="0"/>
              <a:t>o Data conversion, migration planning, and their tool support may be late</a:t>
            </a:r>
          </a:p>
          <a:p>
            <a:r>
              <a:rPr lang="en-IN" sz="1500" dirty="0" smtClean="0"/>
              <a:t>o Weaknesses in the development process may impact the consistency or quality of project work products such as design, code, configuration, test data, and test cases</a:t>
            </a:r>
          </a:p>
          <a:p>
            <a:r>
              <a:rPr lang="en-IN" sz="1500" dirty="0" smtClean="0"/>
              <a:t>o Poor defect management and similar problems may result in accumulated defects and </a:t>
            </a:r>
            <a:r>
              <a:rPr lang="en-US" sz="1500" dirty="0" smtClean="0"/>
              <a:t>other technical debt</a:t>
            </a:r>
          </a:p>
          <a:p>
            <a:r>
              <a:rPr lang="en-US" sz="1500" dirty="0" smtClean="0"/>
              <a:t> </a:t>
            </a:r>
            <a:r>
              <a:rPr lang="en-US" sz="1500" b="1" i="1" dirty="0" smtClean="0"/>
              <a:t>Supplier issues:</a:t>
            </a:r>
          </a:p>
          <a:p>
            <a:r>
              <a:rPr lang="en-IN" sz="1500" dirty="0" smtClean="0"/>
              <a:t>o A third party may fail to deliver a necessary product or service, or go bankrupt</a:t>
            </a:r>
          </a:p>
          <a:p>
            <a:r>
              <a:rPr lang="en-IN" sz="1500" dirty="0" smtClean="0"/>
              <a:t>o Contractual issues may cause problems to the project</a:t>
            </a:r>
          </a:p>
          <a:p>
            <a:endParaRPr lang="en-IN" sz="1500" dirty="0" smtClean="0"/>
          </a:p>
          <a:p>
            <a:r>
              <a:rPr lang="en-IN" sz="1500" dirty="0" smtClean="0"/>
              <a:t>Project risks may affect both development activities and test activities. In some cases, project managers are responsible for handling all project risks, but it is not unusual for test managers to have responsibility </a:t>
            </a:r>
            <a:r>
              <a:rPr lang="en-US" sz="1500" dirty="0" smtClean="0"/>
              <a:t>for test-related project risks.</a:t>
            </a:r>
          </a:p>
        </p:txBody>
      </p:sp>
    </p:spTree>
    <p:extLst>
      <p:ext uri="{BB962C8B-B14F-4D97-AF65-F5344CB8AC3E}">
        <p14:creationId xmlns:p14="http://schemas.microsoft.com/office/powerpoint/2010/main" xmlns="" val="101607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Risk Management (contd.)</a:t>
            </a:r>
          </a:p>
        </p:txBody>
      </p:sp>
      <p:sp>
        <p:nvSpPr>
          <p:cNvPr id="4" name="TextBox 3"/>
          <p:cNvSpPr txBox="1"/>
          <p:nvPr/>
        </p:nvSpPr>
        <p:spPr>
          <a:xfrm>
            <a:off x="457202" y="819519"/>
            <a:ext cx="11266098" cy="5755422"/>
          </a:xfrm>
          <a:prstGeom prst="rect">
            <a:avLst/>
          </a:prstGeom>
          <a:blipFill>
            <a:blip r:embed="rId2"/>
            <a:tile tx="0" ty="0" sx="100000" sy="100000" flip="none" algn="tl"/>
          </a:blipFill>
        </p:spPr>
        <p:txBody>
          <a:bodyPr wrap="square" rtlCol="0">
            <a:spAutoFit/>
          </a:bodyPr>
          <a:lstStyle/>
          <a:p>
            <a:r>
              <a:rPr lang="en-IN" sz="1600" b="1" dirty="0" smtClean="0"/>
              <a:t>Risk-based Testing and Product Quality</a:t>
            </a:r>
          </a:p>
          <a:p>
            <a:r>
              <a:rPr lang="en-IN" sz="1600" dirty="0" smtClean="0"/>
              <a:t>Risk is used to focus the effort required during testing. It is used to decide where and when to start testing and to identify areas that need more attention. Testing is used to reduce the probability of an adverse event occurring, or to reduce the impact of an adverse event. Testing is used as a risk mitigation activity, to provide information about identified risks, as well as providing information on residual (unresolved) </a:t>
            </a:r>
            <a:r>
              <a:rPr lang="en-US" sz="1600" dirty="0" smtClean="0"/>
              <a:t>risks.</a:t>
            </a:r>
          </a:p>
          <a:p>
            <a:r>
              <a:rPr lang="en-IN" sz="1600" dirty="0" smtClean="0"/>
              <a:t>A risk-based approach to testing provides proactive opportunities to reduce the levels of product risk. It involves product risk analysis, which includes the identification of product risks and the assessment of each risk’s likelihood and impact. The resulting product risk information is used to guide test planning, the specification, preparation and execution of test cases, and test monitoring and control. Analyzing product risks early contributes to the success of a project.</a:t>
            </a:r>
          </a:p>
          <a:p>
            <a:r>
              <a:rPr lang="en-IN" sz="1600" dirty="0" smtClean="0"/>
              <a:t>In a risk-based approach, the results of product risk analysis are used to:</a:t>
            </a:r>
          </a:p>
          <a:p>
            <a:pPr>
              <a:buFont typeface="Arial" pitchFamily="34" charset="0"/>
              <a:buChar char="•"/>
            </a:pPr>
            <a:r>
              <a:rPr lang="en-IN" sz="1600" dirty="0" smtClean="0"/>
              <a:t> Determine the test techniques to be employed</a:t>
            </a:r>
          </a:p>
          <a:p>
            <a:pPr>
              <a:buFont typeface="Arial" pitchFamily="34" charset="0"/>
              <a:buChar char="•"/>
            </a:pPr>
            <a:r>
              <a:rPr lang="en-IN" sz="1600" dirty="0" smtClean="0"/>
              <a:t> Determine the particular levels and types of testing to be performed (e.g., security testing, </a:t>
            </a:r>
            <a:r>
              <a:rPr lang="en-US" sz="1600" dirty="0" smtClean="0"/>
              <a:t>accessibility testing)</a:t>
            </a:r>
          </a:p>
          <a:p>
            <a:pPr>
              <a:buFont typeface="Arial" pitchFamily="34" charset="0"/>
              <a:buChar char="•"/>
            </a:pPr>
            <a:r>
              <a:rPr lang="en-IN" sz="1600" dirty="0" smtClean="0"/>
              <a:t> Determine the extent of testing to be carried out</a:t>
            </a:r>
          </a:p>
          <a:p>
            <a:pPr>
              <a:buFont typeface="Arial" pitchFamily="34" charset="0"/>
              <a:buChar char="•"/>
            </a:pPr>
            <a:r>
              <a:rPr lang="en-IN" sz="1600" dirty="0" smtClean="0"/>
              <a:t> Prioritize testing in an attempt to find the critical defects as early as possible</a:t>
            </a:r>
          </a:p>
          <a:p>
            <a:pPr>
              <a:buFont typeface="Arial" pitchFamily="34" charset="0"/>
              <a:buChar char="•"/>
            </a:pPr>
            <a:r>
              <a:rPr lang="en-IN" sz="1600" dirty="0" smtClean="0"/>
              <a:t> Determine whether any activities in addition to testing could be employed to reduce risk (e.g., providing training to inexperienced designers)</a:t>
            </a:r>
          </a:p>
          <a:p>
            <a:r>
              <a:rPr lang="en-IN" sz="1600" dirty="0" smtClean="0"/>
              <a:t>Risk-based testing draws on the collective knowledge and insight of the project stakeholders to carry out product risk analysis. To ensure that the likelihood of a product failure is minimized, risk management activities provide a disciplined approach to:</a:t>
            </a:r>
          </a:p>
          <a:p>
            <a:pPr>
              <a:buFont typeface="Arial" pitchFamily="34" charset="0"/>
              <a:buChar char="•"/>
            </a:pPr>
            <a:r>
              <a:rPr lang="en-IN" sz="1600" dirty="0" smtClean="0"/>
              <a:t> Analyze (and re-evaluate on a regular basis) what can go wrong (risks)</a:t>
            </a:r>
          </a:p>
          <a:p>
            <a:pPr>
              <a:buFont typeface="Arial" pitchFamily="34" charset="0"/>
              <a:buChar char="•"/>
            </a:pPr>
            <a:r>
              <a:rPr lang="en-IN" sz="1600" dirty="0" smtClean="0"/>
              <a:t> Determine which risks are important to deal with</a:t>
            </a:r>
          </a:p>
          <a:p>
            <a:pPr>
              <a:buFont typeface="Arial" pitchFamily="34" charset="0"/>
              <a:buChar char="•"/>
            </a:pPr>
            <a:r>
              <a:rPr lang="en-IN" sz="1600" dirty="0" smtClean="0"/>
              <a:t> Implement actions to mitigate those risks</a:t>
            </a:r>
          </a:p>
          <a:p>
            <a:pPr>
              <a:buFont typeface="Arial" pitchFamily="34" charset="0"/>
              <a:buChar char="•"/>
            </a:pPr>
            <a:r>
              <a:rPr lang="en-IN" sz="1600" dirty="0" smtClean="0"/>
              <a:t> Make contingency plans to deal with the risks should they become actual events</a:t>
            </a:r>
          </a:p>
          <a:p>
            <a:r>
              <a:rPr lang="en-IN" sz="1600" dirty="0" smtClean="0"/>
              <a:t>In addition, testing may identify new risks, help to determine what risks should be mitigated, and lower </a:t>
            </a:r>
            <a:r>
              <a:rPr lang="en-US" sz="1600" dirty="0" smtClean="0"/>
              <a:t>uncertainty about risks.</a:t>
            </a:r>
            <a:endParaRPr lang="en-US" sz="1500" dirty="0" smtClean="0"/>
          </a:p>
        </p:txBody>
      </p:sp>
    </p:spTree>
    <p:extLst>
      <p:ext uri="{BB962C8B-B14F-4D97-AF65-F5344CB8AC3E}">
        <p14:creationId xmlns:p14="http://schemas.microsoft.com/office/powerpoint/2010/main" xmlns="" val="101607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Defect Management</a:t>
            </a:r>
          </a:p>
        </p:txBody>
      </p:sp>
      <p:sp>
        <p:nvSpPr>
          <p:cNvPr id="4" name="TextBox 3"/>
          <p:cNvSpPr txBox="1"/>
          <p:nvPr/>
        </p:nvSpPr>
        <p:spPr>
          <a:xfrm>
            <a:off x="457202" y="819519"/>
            <a:ext cx="11266098" cy="5586145"/>
          </a:xfrm>
          <a:prstGeom prst="rect">
            <a:avLst/>
          </a:prstGeom>
          <a:blipFill>
            <a:blip r:embed="rId2"/>
            <a:tile tx="0" ty="0" sx="100000" sy="100000" flip="none" algn="tl"/>
          </a:blipFill>
        </p:spPr>
        <p:txBody>
          <a:bodyPr wrap="square" rtlCol="0">
            <a:spAutoFit/>
          </a:bodyPr>
          <a:lstStyle/>
          <a:p>
            <a:r>
              <a:rPr lang="en-IN" sz="1700" dirty="0" smtClean="0"/>
              <a:t>Since one of the objectives of testing is to find defects, defects found during testing should be logged. The way in which defects are logged may vary, depending on the context of the component or system being tested, the test level, and the software development lifecycle model. Any defects identified should be investigated and should be tracked from discovery and classification to their resolution (e.g., correction of the defects and successful confirmation testing of the solution, deferral to a subsequent release,</a:t>
            </a:r>
          </a:p>
          <a:p>
            <a:r>
              <a:rPr lang="en-IN" sz="1700" dirty="0" smtClean="0"/>
              <a:t>acceptance as a permanent product limitation, etc.). In order to manage all defects to resolution, an organization should establish a defect management process which includes a workflow and rules for classification. This process must be agreed with all those participating in defect management, including architects, designers, developers, testers, and product owners. In some organizations, defect logging and tracking may be very informal.</a:t>
            </a:r>
          </a:p>
          <a:p>
            <a:endParaRPr lang="en-IN" sz="1700" dirty="0" smtClean="0"/>
          </a:p>
          <a:p>
            <a:r>
              <a:rPr lang="en-IN" sz="1700" dirty="0" smtClean="0"/>
              <a:t>During the defect management process, some of the reports may turn out to describe false positives, not actual failures due to defects. For example, a test may fail when a network connection is broken or times out. This </a:t>
            </a:r>
            <a:r>
              <a:rPr lang="en-IN" sz="1700" dirty="0" err="1" smtClean="0"/>
              <a:t>behavior</a:t>
            </a:r>
            <a:r>
              <a:rPr lang="en-IN" sz="1700" dirty="0" smtClean="0"/>
              <a:t> does not result from a defect in the test object, but is an anomaly that needs to be investigated. Testers should attempt to minimize the number of false positives reported as defects.</a:t>
            </a:r>
          </a:p>
          <a:p>
            <a:endParaRPr lang="en-IN" sz="1700" dirty="0" smtClean="0"/>
          </a:p>
          <a:p>
            <a:r>
              <a:rPr lang="en-IN" sz="1700" dirty="0" smtClean="0"/>
              <a:t>Defects may be reported during coding, static analysis, reviews, or during dynamic testing, or use of a software product. Defects may be reported for issues in code or working systems, or in any type of </a:t>
            </a:r>
            <a:r>
              <a:rPr lang="en-US" sz="1700" dirty="0" smtClean="0"/>
              <a:t>documentation including requirements, user stories and acceptance criteria, development documents, </a:t>
            </a:r>
            <a:r>
              <a:rPr lang="en-IN" sz="1700" dirty="0" smtClean="0"/>
              <a:t>test documents, user manuals, or installation guides. In order to have an effective and efficient defect management process, organizations may define standards for the attributes, classification, and workflow</a:t>
            </a:r>
          </a:p>
          <a:p>
            <a:r>
              <a:rPr lang="en-US" sz="1700" dirty="0" smtClean="0"/>
              <a:t>of defects.</a:t>
            </a:r>
          </a:p>
        </p:txBody>
      </p:sp>
    </p:spTree>
    <p:extLst>
      <p:ext uri="{BB962C8B-B14F-4D97-AF65-F5344CB8AC3E}">
        <p14:creationId xmlns:p14="http://schemas.microsoft.com/office/powerpoint/2010/main" xmlns="" val="101607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Defect Management (contd.)</a:t>
            </a:r>
          </a:p>
        </p:txBody>
      </p:sp>
      <p:sp>
        <p:nvSpPr>
          <p:cNvPr id="4" name="TextBox 3"/>
          <p:cNvSpPr txBox="1"/>
          <p:nvPr/>
        </p:nvSpPr>
        <p:spPr>
          <a:xfrm>
            <a:off x="457202" y="819519"/>
            <a:ext cx="11266098" cy="5509200"/>
          </a:xfrm>
          <a:prstGeom prst="rect">
            <a:avLst/>
          </a:prstGeom>
          <a:blipFill>
            <a:blip r:embed="rId2"/>
            <a:tile tx="0" ty="0" sx="100000" sy="100000" flip="none" algn="tl"/>
          </a:blipFill>
        </p:spPr>
        <p:txBody>
          <a:bodyPr wrap="square" rtlCol="0">
            <a:spAutoFit/>
          </a:bodyPr>
          <a:lstStyle/>
          <a:p>
            <a:r>
              <a:rPr lang="en-IN" sz="1600" dirty="0" smtClean="0"/>
              <a:t>Typical defect reports have the following objectives:</a:t>
            </a:r>
          </a:p>
          <a:p>
            <a:pPr>
              <a:buFont typeface="Arial" pitchFamily="34" charset="0"/>
              <a:buChar char="•"/>
            </a:pPr>
            <a:r>
              <a:rPr lang="en-IN" sz="1600" dirty="0" smtClean="0"/>
              <a:t> Provide developers and other parties with information about any adverse event that occurred, to enable them to identify specific effects, to isolate the problem with a minimal reproducing test, and to correct the potential defect(s), as needed or to otherwise resolve the problem</a:t>
            </a:r>
          </a:p>
          <a:p>
            <a:pPr>
              <a:buFont typeface="Arial" pitchFamily="34" charset="0"/>
              <a:buChar char="•"/>
            </a:pPr>
            <a:r>
              <a:rPr lang="en-IN" sz="1600" dirty="0" smtClean="0"/>
              <a:t> Provide test managers a means of tracking the quality of the work product and the impact on the testing (e.g., if a lot of defects are reported, the testers will have spent a lot of time reporting them instead of running tests, and there will be more confirmation testing needed)</a:t>
            </a:r>
          </a:p>
          <a:p>
            <a:pPr>
              <a:buFont typeface="Arial" pitchFamily="34" charset="0"/>
              <a:buChar char="•"/>
            </a:pPr>
            <a:r>
              <a:rPr lang="en-IN" sz="1600" dirty="0" smtClean="0"/>
              <a:t> Provide ideas for development and test process improvement</a:t>
            </a:r>
          </a:p>
          <a:p>
            <a:endParaRPr lang="en-IN" sz="1600" dirty="0" smtClean="0"/>
          </a:p>
          <a:p>
            <a:r>
              <a:rPr lang="en-IN" sz="1600" dirty="0" smtClean="0"/>
              <a:t>A defect report filed during dynamic testing typically includes: </a:t>
            </a:r>
          </a:p>
          <a:p>
            <a:pPr>
              <a:buFont typeface="Arial" pitchFamily="34" charset="0"/>
              <a:buChar char="•"/>
            </a:pPr>
            <a:r>
              <a:rPr lang="en-US" sz="1600" dirty="0" smtClean="0"/>
              <a:t> An identifier</a:t>
            </a:r>
            <a:endParaRPr lang="en-IN" sz="1600" dirty="0" smtClean="0"/>
          </a:p>
          <a:p>
            <a:pPr>
              <a:buFont typeface="Arial" pitchFamily="34" charset="0"/>
              <a:buChar char="•"/>
            </a:pPr>
            <a:r>
              <a:rPr lang="en-IN" sz="1600" dirty="0" smtClean="0"/>
              <a:t> A title and a short summary of the defect being reported</a:t>
            </a:r>
          </a:p>
          <a:p>
            <a:pPr>
              <a:buFont typeface="Arial" pitchFamily="34" charset="0"/>
              <a:buChar char="•"/>
            </a:pPr>
            <a:r>
              <a:rPr lang="en-IN" sz="1600" dirty="0" smtClean="0"/>
              <a:t> Date of the defect report, issuing organization, and author</a:t>
            </a:r>
          </a:p>
          <a:p>
            <a:pPr>
              <a:buFont typeface="Arial" pitchFamily="34" charset="0"/>
              <a:buChar char="•"/>
            </a:pPr>
            <a:r>
              <a:rPr lang="en-IN" sz="1600" dirty="0" smtClean="0"/>
              <a:t> Identification of the test item (configuration item being tested) and environment</a:t>
            </a:r>
          </a:p>
          <a:p>
            <a:pPr>
              <a:buFont typeface="Arial" pitchFamily="34" charset="0"/>
              <a:buChar char="•"/>
            </a:pPr>
            <a:r>
              <a:rPr lang="en-IN" sz="1600" dirty="0" smtClean="0"/>
              <a:t> The development lifecycle phase(s) in which the defect was observed</a:t>
            </a:r>
          </a:p>
          <a:p>
            <a:pPr>
              <a:buFont typeface="Arial" pitchFamily="34" charset="0"/>
              <a:buChar char="•"/>
            </a:pPr>
            <a:r>
              <a:rPr lang="en-IN" sz="1600" dirty="0" smtClean="0"/>
              <a:t> A description of the defect to enable reproduction and resolution, including logs, database dumps, screenshots, or recordings (if found during test execution)</a:t>
            </a:r>
          </a:p>
          <a:p>
            <a:pPr>
              <a:buFont typeface="Arial" pitchFamily="34" charset="0"/>
              <a:buChar char="•"/>
            </a:pPr>
            <a:r>
              <a:rPr lang="en-US" sz="1600" dirty="0" smtClean="0"/>
              <a:t> Expected and actual results</a:t>
            </a:r>
          </a:p>
          <a:p>
            <a:pPr>
              <a:buFont typeface="Arial" pitchFamily="34" charset="0"/>
              <a:buChar char="•"/>
            </a:pPr>
            <a:r>
              <a:rPr lang="en-IN" sz="1600" dirty="0" smtClean="0"/>
              <a:t> Scope or degree of impact (severity) of the defect on the interests of stakeholder(s)</a:t>
            </a:r>
          </a:p>
          <a:p>
            <a:pPr>
              <a:buFont typeface="Arial" pitchFamily="34" charset="0"/>
              <a:buChar char="•"/>
            </a:pPr>
            <a:r>
              <a:rPr lang="en-US" sz="1600" dirty="0" smtClean="0"/>
              <a:t> Urgency/priority to fix</a:t>
            </a:r>
          </a:p>
          <a:p>
            <a:pPr>
              <a:buFont typeface="Arial" pitchFamily="34" charset="0"/>
              <a:buChar char="•"/>
            </a:pPr>
            <a:r>
              <a:rPr lang="en-IN" sz="1600" dirty="0" smtClean="0"/>
              <a:t> State of the defect report (e.g., open, deferred, duplicate, waiting to be fixed, awaiting </a:t>
            </a:r>
            <a:r>
              <a:rPr lang="en-US" sz="1600" dirty="0" smtClean="0"/>
              <a:t>confirmation testing, re-opened, closed)</a:t>
            </a:r>
          </a:p>
          <a:p>
            <a:pPr>
              <a:buFont typeface="Arial" pitchFamily="34" charset="0"/>
              <a:buChar char="•"/>
            </a:pPr>
            <a:r>
              <a:rPr lang="en-US" sz="1600" dirty="0" smtClean="0"/>
              <a:t> Conclusions, recommendations and approvals</a:t>
            </a:r>
          </a:p>
        </p:txBody>
      </p:sp>
    </p:spTree>
    <p:extLst>
      <p:ext uri="{BB962C8B-B14F-4D97-AF65-F5344CB8AC3E}">
        <p14:creationId xmlns:p14="http://schemas.microsoft.com/office/powerpoint/2010/main" xmlns="" val="101607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Defect Management (contd.)</a:t>
            </a:r>
          </a:p>
        </p:txBody>
      </p:sp>
      <p:sp>
        <p:nvSpPr>
          <p:cNvPr id="4" name="TextBox 3"/>
          <p:cNvSpPr txBox="1"/>
          <p:nvPr/>
        </p:nvSpPr>
        <p:spPr>
          <a:xfrm>
            <a:off x="457202" y="819519"/>
            <a:ext cx="11266098" cy="2062103"/>
          </a:xfrm>
          <a:prstGeom prst="rect">
            <a:avLst/>
          </a:prstGeom>
          <a:blipFill>
            <a:blip r:embed="rId2"/>
            <a:tile tx="0" ty="0" sx="100000" sy="100000" flip="none" algn="tl"/>
          </a:blipFill>
        </p:spPr>
        <p:txBody>
          <a:bodyPr wrap="square" rtlCol="0">
            <a:spAutoFit/>
          </a:bodyPr>
          <a:lstStyle/>
          <a:p>
            <a:pPr>
              <a:buFont typeface="Arial" pitchFamily="34" charset="0"/>
              <a:buChar char="•"/>
            </a:pPr>
            <a:r>
              <a:rPr lang="en-IN" sz="1600" dirty="0" smtClean="0"/>
              <a:t> Global issues, such as other areas that may be affected by a change resulting from the defect</a:t>
            </a:r>
          </a:p>
          <a:p>
            <a:pPr>
              <a:buFont typeface="Arial" pitchFamily="34" charset="0"/>
              <a:buChar char="•"/>
            </a:pPr>
            <a:r>
              <a:rPr lang="en-IN" sz="1600" dirty="0" smtClean="0"/>
              <a:t> Change history, such as the sequence of actions taken by project team members with </a:t>
            </a:r>
            <a:r>
              <a:rPr lang="en-IN" sz="1600" smtClean="0"/>
              <a:t>respect </a:t>
            </a:r>
            <a:r>
              <a:rPr lang="en-IN" sz="1600" smtClean="0"/>
              <a:t>to the </a:t>
            </a:r>
            <a:r>
              <a:rPr lang="en-IN" sz="1600" dirty="0" smtClean="0"/>
              <a:t>defect to isolate, repair, and confirm it as fixed</a:t>
            </a:r>
          </a:p>
          <a:p>
            <a:pPr>
              <a:buFont typeface="Arial" pitchFamily="34" charset="0"/>
              <a:buChar char="•"/>
            </a:pPr>
            <a:r>
              <a:rPr lang="en-IN" sz="1600" dirty="0" smtClean="0"/>
              <a:t> References, including the test case that revealed the problem</a:t>
            </a:r>
          </a:p>
          <a:p>
            <a:endParaRPr lang="en-IN" sz="1600" dirty="0" smtClean="0"/>
          </a:p>
          <a:p>
            <a:r>
              <a:rPr lang="en-IN" sz="1600" dirty="0" smtClean="0"/>
              <a:t>Some of these details may be automatically included and/or managed when using defect management tools, e.g., automatic assignment of an identifier, assignment and update of the defect report state during the workflow, etc. Defects found during static testing, particularly reviews, will normally be documented in a different way, e.g., in review meeting notes.</a:t>
            </a:r>
            <a:endParaRPr lang="en-IN" sz="1500" dirty="0" smtClean="0"/>
          </a:p>
        </p:txBody>
      </p:sp>
    </p:spTree>
    <p:extLst>
      <p:ext uri="{BB962C8B-B14F-4D97-AF65-F5344CB8AC3E}">
        <p14:creationId xmlns:p14="http://schemas.microsoft.com/office/powerpoint/2010/main" xmlns="" val="1016078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9094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a:t>
            </a:r>
          </a:p>
        </p:txBody>
      </p:sp>
      <p:sp>
        <p:nvSpPr>
          <p:cNvPr id="4" name="TextBox 3"/>
          <p:cNvSpPr txBox="1"/>
          <p:nvPr/>
        </p:nvSpPr>
        <p:spPr>
          <a:xfrm>
            <a:off x="500332" y="1009291"/>
            <a:ext cx="11266098" cy="5078313"/>
          </a:xfrm>
          <a:prstGeom prst="rect">
            <a:avLst/>
          </a:prstGeom>
          <a:blipFill>
            <a:blip r:embed="rId2"/>
            <a:tile tx="0" ty="0" sx="100000" sy="100000" flip="none" algn="tl"/>
          </a:blipFill>
        </p:spPr>
        <p:txBody>
          <a:bodyPr wrap="square" rtlCol="0">
            <a:spAutoFit/>
          </a:bodyPr>
          <a:lstStyle/>
          <a:p>
            <a:r>
              <a:rPr lang="en-US" b="1" dirty="0" smtClean="0"/>
              <a:t>Independent Testing</a:t>
            </a:r>
          </a:p>
          <a:p>
            <a:r>
              <a:rPr lang="en-IN" dirty="0" smtClean="0"/>
              <a:t>Testing tasks may be done by people in a specific testing role, or by people in another role (e.g., customers). A certain degree of independence often makes the tester more effective at finding defects due to differences between the author’s and the tester’s cognitive biases. Independence is not, however, a replacement for familiarity, and developers can efficiently find many defects in their </a:t>
            </a:r>
            <a:r>
              <a:rPr lang="en-US" dirty="0" smtClean="0"/>
              <a:t>own code.</a:t>
            </a:r>
          </a:p>
          <a:p>
            <a:endParaRPr lang="en-US" dirty="0" smtClean="0"/>
          </a:p>
          <a:p>
            <a:r>
              <a:rPr lang="en-IN" dirty="0" smtClean="0"/>
              <a:t>Degrees of independence in testing include the following (from low level of independence to high level):</a:t>
            </a:r>
          </a:p>
          <a:p>
            <a:pPr>
              <a:buFont typeface="Arial" pitchFamily="34" charset="0"/>
              <a:buChar char="•"/>
            </a:pPr>
            <a:r>
              <a:rPr lang="en-IN" dirty="0" smtClean="0"/>
              <a:t> No independent testers; the only form of testing available is developers testing their own code</a:t>
            </a:r>
          </a:p>
          <a:p>
            <a:pPr>
              <a:buFont typeface="Arial" pitchFamily="34" charset="0"/>
              <a:buChar char="•"/>
            </a:pPr>
            <a:r>
              <a:rPr lang="en-IN" dirty="0" smtClean="0"/>
              <a:t> Independent developers or testers within the development teams or the project team; this could be developers testing their colleagues’ products</a:t>
            </a:r>
          </a:p>
          <a:p>
            <a:pPr>
              <a:buFont typeface="Arial" pitchFamily="34" charset="0"/>
              <a:buChar char="•"/>
            </a:pPr>
            <a:r>
              <a:rPr lang="en-IN" dirty="0" smtClean="0"/>
              <a:t> Independent test team or group within the organization, reporting to project management or </a:t>
            </a:r>
            <a:r>
              <a:rPr lang="en-US" dirty="0" smtClean="0"/>
              <a:t>executive management</a:t>
            </a:r>
          </a:p>
          <a:p>
            <a:pPr>
              <a:buFont typeface="Arial" pitchFamily="34" charset="0"/>
              <a:buChar char="•"/>
            </a:pPr>
            <a:r>
              <a:rPr lang="en-IN" dirty="0" smtClean="0"/>
              <a:t> Independent testers from the business organization or user community, or with specializations in specific test types such as usability, security, performance, regulatory/compliance, or portability</a:t>
            </a:r>
          </a:p>
          <a:p>
            <a:pPr>
              <a:buFont typeface="Arial" pitchFamily="34" charset="0"/>
              <a:buChar char="•"/>
            </a:pPr>
            <a:r>
              <a:rPr lang="en-IN" dirty="0" smtClean="0"/>
              <a:t> Independent testers external to the organization, either working on-site (in-house) or off-site </a:t>
            </a:r>
            <a:r>
              <a:rPr lang="en-US" dirty="0" smtClean="0"/>
              <a:t>(outsourcing)</a:t>
            </a:r>
          </a:p>
          <a:p>
            <a:endParaRPr lang="en-US" dirty="0" smtClean="0"/>
          </a:p>
          <a:p>
            <a:r>
              <a:rPr lang="en-IN" dirty="0" smtClean="0"/>
              <a:t>For most types of projects, it is usually best to have multiple test levels, with some of these levels handled</a:t>
            </a:r>
          </a:p>
          <a:p>
            <a:r>
              <a:rPr lang="en-IN" dirty="0" smtClean="0"/>
              <a:t>by independent testers. Developers should participate in testing, especially at the lower levels, so as to</a:t>
            </a:r>
          </a:p>
          <a:p>
            <a:r>
              <a:rPr lang="en-IN" dirty="0" smtClean="0"/>
              <a:t>exercise control over the quality of their own work.</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(contd.) </a:t>
            </a:r>
          </a:p>
        </p:txBody>
      </p:sp>
      <p:sp>
        <p:nvSpPr>
          <p:cNvPr id="4" name="TextBox 3"/>
          <p:cNvSpPr txBox="1"/>
          <p:nvPr/>
        </p:nvSpPr>
        <p:spPr>
          <a:xfrm>
            <a:off x="500332" y="1009291"/>
            <a:ext cx="11266098" cy="5355312"/>
          </a:xfrm>
          <a:prstGeom prst="rect">
            <a:avLst/>
          </a:prstGeom>
          <a:blipFill>
            <a:blip r:embed="rId2"/>
            <a:tile tx="0" ty="0" sx="100000" sy="100000" flip="none" algn="tl"/>
          </a:blipFill>
        </p:spPr>
        <p:txBody>
          <a:bodyPr wrap="square" rtlCol="0">
            <a:spAutoFit/>
          </a:bodyPr>
          <a:lstStyle/>
          <a:p>
            <a:r>
              <a:rPr lang="en-IN" dirty="0" smtClean="0"/>
              <a:t>The way in which independence of testing is implemented varies depending on the software development lifecycle model. For example, in Agile development, testers may be part of a development team. In some organizations using Agile methods, these testers may be considered part of a larger independent test team as well. In addition, in such organizations, product owners may perform acceptance testing to validate user stories at the end of each iteration.</a:t>
            </a:r>
          </a:p>
          <a:p>
            <a:endParaRPr lang="en-IN" dirty="0" smtClean="0"/>
          </a:p>
          <a:p>
            <a:r>
              <a:rPr lang="en-IN" dirty="0" smtClean="0"/>
              <a:t>Potential benefits of test independence include:</a:t>
            </a:r>
          </a:p>
          <a:p>
            <a:pPr>
              <a:buFont typeface="Arial" pitchFamily="34" charset="0"/>
              <a:buChar char="•"/>
            </a:pPr>
            <a:r>
              <a:rPr lang="en-IN" dirty="0" smtClean="0"/>
              <a:t> Independent testers are likely to recognize different kinds of failures compared to developers because of their different backgrounds, technical perspectives, and biases</a:t>
            </a:r>
          </a:p>
          <a:p>
            <a:pPr>
              <a:buFont typeface="Arial" pitchFamily="34" charset="0"/>
              <a:buChar char="•"/>
            </a:pPr>
            <a:r>
              <a:rPr lang="en-IN" dirty="0" smtClean="0"/>
              <a:t> An independent tester can verify, challenge, or disprove assumptions made by stakeholders during specification and implementation of the system</a:t>
            </a:r>
          </a:p>
          <a:p>
            <a:pPr>
              <a:buFont typeface="Arial" pitchFamily="34" charset="0"/>
              <a:buChar char="•"/>
            </a:pPr>
            <a:r>
              <a:rPr lang="en-IN" dirty="0" smtClean="0"/>
              <a:t> Independent testers of a vendor can report in an upright and objective manner about the system under test without (political) pressure of the company that hired them</a:t>
            </a:r>
          </a:p>
          <a:p>
            <a:endParaRPr lang="en-IN" dirty="0" smtClean="0"/>
          </a:p>
          <a:p>
            <a:r>
              <a:rPr lang="en-IN" dirty="0" smtClean="0"/>
              <a:t>Potential drawbacks of test independence include:</a:t>
            </a:r>
          </a:p>
          <a:p>
            <a:pPr>
              <a:buFont typeface="Arial" pitchFamily="34" charset="0"/>
              <a:buChar char="•"/>
            </a:pPr>
            <a:r>
              <a:rPr lang="en-IN" dirty="0" smtClean="0"/>
              <a:t> Isolation from the development team, may lead to a lack of collaboration, delays in providing feedback to the development team, or an adversarial relationship with the development team</a:t>
            </a:r>
          </a:p>
          <a:p>
            <a:pPr>
              <a:buFont typeface="Arial" pitchFamily="34" charset="0"/>
              <a:buChar char="•"/>
            </a:pPr>
            <a:r>
              <a:rPr lang="en-IN" dirty="0" smtClean="0"/>
              <a:t> Developers may lose a sense of responsibility for quality</a:t>
            </a:r>
          </a:p>
          <a:p>
            <a:pPr>
              <a:buFont typeface="Arial" pitchFamily="34" charset="0"/>
              <a:buChar char="•"/>
            </a:pPr>
            <a:r>
              <a:rPr lang="en-IN" dirty="0" smtClean="0"/>
              <a:t> Independent testers may be seen as a bottleneck</a:t>
            </a:r>
          </a:p>
          <a:p>
            <a:pPr>
              <a:buFont typeface="Arial" pitchFamily="34" charset="0"/>
              <a:buChar char="•"/>
            </a:pPr>
            <a:r>
              <a:rPr lang="en-IN" dirty="0" smtClean="0"/>
              <a:t> Independent testers may lack some important information (e.g., about the test object)</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(contd.) </a:t>
            </a:r>
          </a:p>
        </p:txBody>
      </p:sp>
      <p:sp>
        <p:nvSpPr>
          <p:cNvPr id="4" name="TextBox 3"/>
          <p:cNvSpPr txBox="1"/>
          <p:nvPr/>
        </p:nvSpPr>
        <p:spPr>
          <a:xfrm>
            <a:off x="500332" y="1009291"/>
            <a:ext cx="11266098" cy="5355312"/>
          </a:xfrm>
          <a:prstGeom prst="rect">
            <a:avLst/>
          </a:prstGeom>
          <a:blipFill>
            <a:blip r:embed="rId2"/>
            <a:tile tx="0" ty="0" sx="100000" sy="100000" flip="none" algn="tl"/>
          </a:blipFill>
        </p:spPr>
        <p:txBody>
          <a:bodyPr wrap="square" rtlCol="0">
            <a:spAutoFit/>
          </a:bodyPr>
          <a:lstStyle/>
          <a:p>
            <a:r>
              <a:rPr lang="en-IN" b="1" dirty="0" smtClean="0"/>
              <a:t>Tasks of a Test Manager and Tester</a:t>
            </a:r>
          </a:p>
          <a:p>
            <a:r>
              <a:rPr lang="en-IN" dirty="0" smtClean="0"/>
              <a:t>The activities and tasks performed by these two roles depend on the project and product context, the skills of the people in the roles, and the </a:t>
            </a:r>
            <a:r>
              <a:rPr lang="en-US" dirty="0" smtClean="0"/>
              <a:t>organization. </a:t>
            </a:r>
            <a:r>
              <a:rPr lang="en-IN" dirty="0" smtClean="0"/>
              <a:t>The test manager is tasked with overall responsibility for the test process and successful leadership of the test activities. The test management role might be performed by a professional test manager, or by a project manager, a development manager, or a quality assurance manager. In larger projects or organizations, several test teams may report to a test manager, test coach, or test coordinator, each team being headed by a test leader or lead tester.</a:t>
            </a:r>
          </a:p>
          <a:p>
            <a:endParaRPr lang="en-IN" dirty="0" smtClean="0"/>
          </a:p>
          <a:p>
            <a:r>
              <a:rPr lang="en-IN" dirty="0" smtClean="0"/>
              <a:t>Typical test manager tasks may include:</a:t>
            </a:r>
          </a:p>
          <a:p>
            <a:pPr>
              <a:buFont typeface="Arial" pitchFamily="34" charset="0"/>
              <a:buChar char="•"/>
            </a:pPr>
            <a:r>
              <a:rPr lang="en-IN" dirty="0" smtClean="0"/>
              <a:t> Develop or review a test policy and test strategy for the organization</a:t>
            </a:r>
          </a:p>
          <a:p>
            <a:pPr>
              <a:buFont typeface="Arial" pitchFamily="34" charset="0"/>
              <a:buChar char="•"/>
            </a:pPr>
            <a:r>
              <a:rPr lang="en-IN" dirty="0" smtClean="0"/>
              <a:t> Plan the test activities by considering the context, and understanding the test objectives and risks. This may include selecting test approaches, estimating test time, effort and cost, acquiring resources, defining test levels and test cycles, and planning defect management</a:t>
            </a:r>
          </a:p>
          <a:p>
            <a:pPr>
              <a:buFont typeface="Arial" pitchFamily="34" charset="0"/>
              <a:buChar char="•"/>
            </a:pPr>
            <a:r>
              <a:rPr lang="en-IN" dirty="0" smtClean="0"/>
              <a:t> Write and update the test plan(s)</a:t>
            </a:r>
          </a:p>
          <a:p>
            <a:pPr>
              <a:buFont typeface="Arial" pitchFamily="34" charset="0"/>
              <a:buChar char="•"/>
            </a:pPr>
            <a:r>
              <a:rPr lang="en-IN" dirty="0" smtClean="0"/>
              <a:t> Coordinate the test plan(s) with project managers, product owners, and others</a:t>
            </a:r>
          </a:p>
          <a:p>
            <a:pPr>
              <a:buFont typeface="Arial" pitchFamily="34" charset="0"/>
              <a:buChar char="•"/>
            </a:pPr>
            <a:r>
              <a:rPr lang="en-IN" dirty="0" smtClean="0"/>
              <a:t> Share testing perspectives with other project activities, such as integration planning</a:t>
            </a:r>
          </a:p>
          <a:p>
            <a:pPr>
              <a:buFont typeface="Arial" pitchFamily="34" charset="0"/>
              <a:buChar char="•"/>
            </a:pPr>
            <a:r>
              <a:rPr lang="en-IN" dirty="0" smtClean="0"/>
              <a:t> Initiate the analysis, design, implementation, and execution of tests, monitor test progress and results, and check the status of exit criteria (or definition of done) and facilitate test completion </a:t>
            </a:r>
            <a:r>
              <a:rPr lang="en-US" dirty="0" smtClean="0"/>
              <a:t>activities</a:t>
            </a:r>
          </a:p>
          <a:p>
            <a:pPr>
              <a:buFont typeface="Arial" pitchFamily="34" charset="0"/>
              <a:buChar char="•"/>
            </a:pPr>
            <a:r>
              <a:rPr lang="en-IN" dirty="0" smtClean="0"/>
              <a:t> Prepare and deliver test progress reports and test summary reports based on the information </a:t>
            </a:r>
            <a:r>
              <a:rPr lang="en-US" dirty="0" smtClean="0"/>
              <a:t>gathered</a:t>
            </a:r>
          </a:p>
        </p:txBody>
      </p:sp>
    </p:spTree>
    <p:extLst>
      <p:ext uri="{BB962C8B-B14F-4D97-AF65-F5344CB8AC3E}">
        <p14:creationId xmlns:p14="http://schemas.microsoft.com/office/powerpoint/2010/main" xmlns=""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(contd.) </a:t>
            </a:r>
          </a:p>
        </p:txBody>
      </p:sp>
      <p:sp>
        <p:nvSpPr>
          <p:cNvPr id="4" name="TextBox 3"/>
          <p:cNvSpPr txBox="1"/>
          <p:nvPr/>
        </p:nvSpPr>
        <p:spPr>
          <a:xfrm>
            <a:off x="500332" y="1009291"/>
            <a:ext cx="11266098" cy="4524315"/>
          </a:xfrm>
          <a:prstGeom prst="rect">
            <a:avLst/>
          </a:prstGeom>
          <a:blipFill>
            <a:blip r:embed="rId2"/>
            <a:tile tx="0" ty="0" sx="100000" sy="100000" flip="none" algn="tl"/>
          </a:blipFill>
        </p:spPr>
        <p:txBody>
          <a:bodyPr wrap="square" rtlCol="0">
            <a:spAutoFit/>
          </a:bodyPr>
          <a:lstStyle/>
          <a:p>
            <a:pPr>
              <a:buFont typeface="Arial" pitchFamily="34" charset="0"/>
              <a:buChar char="•"/>
            </a:pPr>
            <a:r>
              <a:rPr lang="en-IN" dirty="0" smtClean="0"/>
              <a:t> Adapt planning based on test results and progress (sometimes documented in test progress reports, and/or in test summary reports for other testing already completed on the project) and take any actions necessary for test control</a:t>
            </a:r>
          </a:p>
          <a:p>
            <a:pPr>
              <a:buFont typeface="Arial" pitchFamily="34" charset="0"/>
              <a:buChar char="•"/>
            </a:pPr>
            <a:r>
              <a:rPr lang="en-IN" dirty="0" smtClean="0"/>
              <a:t> Support setting up the defect management system and adequate configuration management of </a:t>
            </a:r>
            <a:r>
              <a:rPr lang="en-US" dirty="0" err="1" smtClean="0"/>
              <a:t>testware</a:t>
            </a:r>
            <a:endParaRPr lang="en-US" dirty="0" smtClean="0"/>
          </a:p>
          <a:p>
            <a:pPr>
              <a:buFont typeface="Arial" pitchFamily="34" charset="0"/>
              <a:buChar char="•"/>
            </a:pPr>
            <a:r>
              <a:rPr lang="en-IN" dirty="0" smtClean="0"/>
              <a:t> Introduce suitable metrics for measuring test progress and evaluating the quality of the testing </a:t>
            </a:r>
            <a:r>
              <a:rPr lang="en-US" dirty="0" smtClean="0"/>
              <a:t>and the product</a:t>
            </a:r>
          </a:p>
          <a:p>
            <a:pPr>
              <a:buFont typeface="Arial" pitchFamily="34" charset="0"/>
              <a:buChar char="•"/>
            </a:pPr>
            <a:r>
              <a:rPr lang="en-IN" dirty="0" smtClean="0"/>
              <a:t> Support the selection and implementation of tools to support the test process, including recommending the budget for tool selection (and possibly purchase and/or support), allocating time and effort for pilot projects, and providing continuing support in the use of the tool(s)</a:t>
            </a:r>
          </a:p>
          <a:p>
            <a:pPr>
              <a:buFont typeface="Arial" pitchFamily="34" charset="0"/>
              <a:buChar char="•"/>
            </a:pPr>
            <a:r>
              <a:rPr lang="en-IN" dirty="0" smtClean="0"/>
              <a:t> Decide about the implementation of test environment(s)</a:t>
            </a:r>
          </a:p>
          <a:p>
            <a:pPr>
              <a:buFont typeface="Arial" pitchFamily="34" charset="0"/>
              <a:buChar char="•"/>
            </a:pPr>
            <a:r>
              <a:rPr lang="en-IN" dirty="0" smtClean="0"/>
              <a:t> Promote and advocate the testers, the test team, and the test profession within the organization</a:t>
            </a:r>
          </a:p>
          <a:p>
            <a:pPr>
              <a:buFont typeface="Arial" pitchFamily="34" charset="0"/>
              <a:buChar char="•"/>
            </a:pPr>
            <a:r>
              <a:rPr lang="en-IN" dirty="0" smtClean="0"/>
              <a:t> Develop the skills and careers of testers (e.g., through training plans, performance evaluations,</a:t>
            </a:r>
            <a:r>
              <a:rPr lang="en-US" dirty="0" smtClean="0"/>
              <a:t>coaching, etc.)</a:t>
            </a:r>
          </a:p>
          <a:p>
            <a:pPr>
              <a:buFont typeface="Arial" pitchFamily="34" charset="0"/>
              <a:buChar char="•"/>
            </a:pPr>
            <a:endParaRPr lang="en-US" dirty="0" smtClean="0"/>
          </a:p>
          <a:p>
            <a:r>
              <a:rPr lang="en-IN" dirty="0" smtClean="0"/>
              <a:t>The way in which the test manager role is carried out varies depending on the software development lifecycle. For example, in Agile development, some of the tasks mentioned above are handled by the Agile team, especially those tasks concerned with the day-to-day testing done within the team, often by a tester working within the team. Some of the tasks that span multiple teams or the entire organization, or that have to do with personnel management, may be done by test managers outside of the development team, who are sometimes called test coaches.</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(contd.) </a:t>
            </a:r>
          </a:p>
        </p:txBody>
      </p:sp>
      <p:sp>
        <p:nvSpPr>
          <p:cNvPr id="4" name="TextBox 3"/>
          <p:cNvSpPr txBox="1"/>
          <p:nvPr/>
        </p:nvSpPr>
        <p:spPr>
          <a:xfrm>
            <a:off x="500332" y="1009291"/>
            <a:ext cx="11266098" cy="4524315"/>
          </a:xfrm>
          <a:prstGeom prst="rect">
            <a:avLst/>
          </a:prstGeom>
          <a:blipFill>
            <a:blip r:embed="rId2"/>
            <a:tile tx="0" ty="0" sx="100000" sy="100000" flip="none" algn="tl"/>
          </a:blipFill>
        </p:spPr>
        <p:txBody>
          <a:bodyPr wrap="square" rtlCol="0">
            <a:spAutoFit/>
          </a:bodyPr>
          <a:lstStyle/>
          <a:p>
            <a:r>
              <a:rPr lang="en-IN" dirty="0" smtClean="0"/>
              <a:t>Typical tester tasks may include:</a:t>
            </a:r>
          </a:p>
          <a:p>
            <a:pPr>
              <a:buFont typeface="Arial" pitchFamily="34" charset="0"/>
              <a:buChar char="•"/>
            </a:pPr>
            <a:r>
              <a:rPr lang="en-IN" dirty="0" smtClean="0"/>
              <a:t> Review and contribute to test plans</a:t>
            </a:r>
          </a:p>
          <a:p>
            <a:pPr>
              <a:buFont typeface="Arial" pitchFamily="34" charset="0"/>
              <a:buChar char="•"/>
            </a:pPr>
            <a:r>
              <a:rPr lang="en-IN" dirty="0" smtClean="0"/>
              <a:t> Analyze, review, and assess requirements, user stories and acceptance criteria, specifications, and models for testability (i.e., the test basis)</a:t>
            </a:r>
          </a:p>
          <a:p>
            <a:pPr>
              <a:buFont typeface="Arial" pitchFamily="34" charset="0"/>
              <a:buChar char="•"/>
            </a:pPr>
            <a:r>
              <a:rPr lang="en-IN" dirty="0" smtClean="0"/>
              <a:t> Identify and document test conditions, and capture traceability between test cases, test conditions, and the test basis</a:t>
            </a:r>
          </a:p>
          <a:p>
            <a:pPr>
              <a:buFont typeface="Arial" pitchFamily="34" charset="0"/>
              <a:buChar char="•"/>
            </a:pPr>
            <a:r>
              <a:rPr lang="en-IN" dirty="0" smtClean="0"/>
              <a:t> Design, set up, and verify test environment(s), often coordinating with system administration and </a:t>
            </a:r>
            <a:r>
              <a:rPr lang="en-US" dirty="0" smtClean="0"/>
              <a:t>network management</a:t>
            </a:r>
          </a:p>
          <a:p>
            <a:pPr>
              <a:buFont typeface="Arial" pitchFamily="34" charset="0"/>
              <a:buChar char="•"/>
            </a:pPr>
            <a:r>
              <a:rPr lang="en-IN" dirty="0" smtClean="0"/>
              <a:t> Design and implement test cases and test procedures</a:t>
            </a:r>
          </a:p>
          <a:p>
            <a:pPr>
              <a:buFont typeface="Arial" pitchFamily="34" charset="0"/>
              <a:buChar char="•"/>
            </a:pPr>
            <a:r>
              <a:rPr lang="en-IN" dirty="0" smtClean="0"/>
              <a:t> Prepare and acquire test data</a:t>
            </a:r>
          </a:p>
          <a:p>
            <a:pPr>
              <a:buFont typeface="Arial" pitchFamily="34" charset="0"/>
              <a:buChar char="•"/>
            </a:pPr>
            <a:r>
              <a:rPr lang="en-IN" dirty="0" smtClean="0"/>
              <a:t> Create the detailed test execution schedule</a:t>
            </a:r>
          </a:p>
          <a:p>
            <a:pPr>
              <a:buFont typeface="Arial" pitchFamily="34" charset="0"/>
              <a:buChar char="•"/>
            </a:pPr>
            <a:r>
              <a:rPr lang="en-IN" dirty="0" smtClean="0"/>
              <a:t> Execute tests, evaluate the results, and document deviations from expected results</a:t>
            </a:r>
          </a:p>
          <a:p>
            <a:pPr>
              <a:buFont typeface="Arial" pitchFamily="34" charset="0"/>
              <a:buChar char="•"/>
            </a:pPr>
            <a:r>
              <a:rPr lang="en-IN" dirty="0" smtClean="0"/>
              <a:t> Use appropriate tools to facilitate the test process</a:t>
            </a:r>
          </a:p>
          <a:p>
            <a:pPr>
              <a:buFont typeface="Arial" pitchFamily="34" charset="0"/>
              <a:buChar char="•"/>
            </a:pPr>
            <a:r>
              <a:rPr lang="en-IN" dirty="0" smtClean="0"/>
              <a:t> Automate tests as needed (may be supported by a developer or a test automation expert)</a:t>
            </a:r>
          </a:p>
          <a:p>
            <a:pPr>
              <a:buFont typeface="Arial" pitchFamily="34" charset="0"/>
              <a:buChar char="•"/>
            </a:pPr>
            <a:r>
              <a:rPr lang="en-IN" dirty="0" smtClean="0"/>
              <a:t> Evaluate non-functional characteristics such as performance efficiency, reliability, usability, </a:t>
            </a:r>
            <a:r>
              <a:rPr lang="en-US" dirty="0" smtClean="0"/>
              <a:t>security, compatibility, and portability</a:t>
            </a:r>
          </a:p>
          <a:p>
            <a:pPr>
              <a:buFont typeface="Arial" pitchFamily="34" charset="0"/>
              <a:buChar char="•"/>
            </a:pPr>
            <a:r>
              <a:rPr lang="en-IN" dirty="0" smtClean="0"/>
              <a:t> Review tests developed by others</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TEST MANAGEMENT - Test organization (contd.) </a:t>
            </a:r>
          </a:p>
        </p:txBody>
      </p:sp>
      <p:sp>
        <p:nvSpPr>
          <p:cNvPr id="4" name="TextBox 3"/>
          <p:cNvSpPr txBox="1"/>
          <p:nvPr/>
        </p:nvSpPr>
        <p:spPr>
          <a:xfrm>
            <a:off x="500332" y="1009291"/>
            <a:ext cx="11266098" cy="2031325"/>
          </a:xfrm>
          <a:prstGeom prst="rect">
            <a:avLst/>
          </a:prstGeom>
          <a:blipFill>
            <a:blip r:embed="rId2"/>
            <a:tile tx="0" ty="0" sx="100000" sy="100000" flip="none" algn="tl"/>
          </a:blipFill>
        </p:spPr>
        <p:txBody>
          <a:bodyPr wrap="square" rtlCol="0">
            <a:spAutoFit/>
          </a:bodyPr>
          <a:lstStyle/>
          <a:p>
            <a:r>
              <a:rPr lang="en-IN" dirty="0" smtClean="0"/>
              <a:t>People who work on test analysis, test design, specific test types, or test automation may be specialists in these roles. Depending on the risks related to the product and the project, and the software development lifecycle model selected, different people may take over the role of tester at different test levels. For example, at the component testing level and the component integration testing level, the role of a tester is often done by developers. At the acceptance test level, the role of a tester is often done by business analysts, subject matter experts, and users. At the system test level and the system integration test level, the role of a tester is often done by an independent test team. At the operational acceptance test level, the role of a tester is often done by operations and/or systems administration staff.</a:t>
            </a:r>
            <a:endParaRPr lang="en-US" dirty="0"/>
          </a:p>
        </p:txBody>
      </p:sp>
    </p:spTree>
    <p:extLst>
      <p:ext uri="{BB962C8B-B14F-4D97-AF65-F5344CB8AC3E}">
        <p14:creationId xmlns:p14="http://schemas.microsoft.com/office/powerpoint/2010/main" xmlns="" val="10160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MANAGEMENT - Test plans, estimates, and strategies</a:t>
            </a:r>
          </a:p>
        </p:txBody>
      </p:sp>
      <p:sp>
        <p:nvSpPr>
          <p:cNvPr id="4" name="TextBox 3"/>
          <p:cNvSpPr txBox="1"/>
          <p:nvPr/>
        </p:nvSpPr>
        <p:spPr>
          <a:xfrm>
            <a:off x="500332" y="1009291"/>
            <a:ext cx="11266098" cy="5262979"/>
          </a:xfrm>
          <a:prstGeom prst="rect">
            <a:avLst/>
          </a:prstGeom>
          <a:blipFill>
            <a:blip r:embed="rId2"/>
            <a:tile tx="0" ty="0" sx="100000" sy="100000" flip="none" algn="tl"/>
          </a:blipFill>
        </p:spPr>
        <p:txBody>
          <a:bodyPr wrap="square" rtlCol="0">
            <a:spAutoFit/>
          </a:bodyPr>
          <a:lstStyle/>
          <a:p>
            <a:r>
              <a:rPr lang="en-IN" sz="1600" b="1" dirty="0" smtClean="0"/>
              <a:t>Purpose and Content of a Test Plan</a:t>
            </a:r>
          </a:p>
          <a:p>
            <a:r>
              <a:rPr lang="en-IN" sz="1600" dirty="0" smtClean="0"/>
              <a:t>A test plan outlines test activities for development and maintenance projects. Planning is influenced by the test policy and test strategy of the organization, the development lifecycles and methods being used, the scope of testing, objectives, risks, constraints, criticality, testability, and the </a:t>
            </a:r>
            <a:r>
              <a:rPr lang="en-US" sz="1600" dirty="0" smtClean="0"/>
              <a:t>availability of resources.</a:t>
            </a:r>
          </a:p>
          <a:p>
            <a:endParaRPr lang="en-IN" sz="1600" dirty="0" smtClean="0"/>
          </a:p>
          <a:p>
            <a:r>
              <a:rPr lang="en-IN" sz="1600" dirty="0" smtClean="0"/>
              <a:t>As the project and test planning progress, more information becomes available and more detail can be included in the test plan. Test planning is a continuous activity and is performed throughout the product‘s lifecycle. (Note that the product’s lifecycle may extend beyond a project's scope to include the maintenance phase.) Feedback from test activities should be used to recognize changing risks so that planning can be adjusted. Planning may be documented in a master test plan and in separate test plans for test levels, such as system testing and acceptance testing, or for separate test types, such as usability </a:t>
            </a:r>
            <a:r>
              <a:rPr lang="en-US" sz="1600" dirty="0" smtClean="0"/>
              <a:t>testing and performance testing. </a:t>
            </a:r>
            <a:r>
              <a:rPr lang="en-IN" sz="1600" dirty="0" smtClean="0"/>
              <a:t>Test planning activities may include the following and some of these may be documented in a test plan:</a:t>
            </a:r>
          </a:p>
          <a:p>
            <a:pPr>
              <a:buFont typeface="Arial" pitchFamily="34" charset="0"/>
              <a:buChar char="•"/>
            </a:pPr>
            <a:r>
              <a:rPr lang="en-IN" sz="1600" dirty="0" smtClean="0"/>
              <a:t> Determining the scope, objectives, and risks of testing</a:t>
            </a:r>
          </a:p>
          <a:p>
            <a:pPr>
              <a:buFont typeface="Arial" pitchFamily="34" charset="0"/>
              <a:buChar char="•"/>
            </a:pPr>
            <a:r>
              <a:rPr lang="en-IN" sz="1600" dirty="0" smtClean="0"/>
              <a:t> Defining the overall approach of testing</a:t>
            </a:r>
          </a:p>
          <a:p>
            <a:pPr>
              <a:buFont typeface="Arial" pitchFamily="34" charset="0"/>
              <a:buChar char="•"/>
            </a:pPr>
            <a:r>
              <a:rPr lang="en-IN" sz="1600" dirty="0" smtClean="0"/>
              <a:t> Integrating and coordinating the test activities into the software lifecycle activities</a:t>
            </a:r>
          </a:p>
          <a:p>
            <a:pPr>
              <a:buFont typeface="Arial" pitchFamily="34" charset="0"/>
              <a:buChar char="•"/>
            </a:pPr>
            <a:r>
              <a:rPr lang="en-IN" sz="1600" dirty="0" smtClean="0"/>
              <a:t> Making decisions about what to test, the people and other resources required to perform the various test activities, and how test activities will be carried out</a:t>
            </a:r>
          </a:p>
          <a:p>
            <a:pPr>
              <a:buFont typeface="Arial" pitchFamily="34" charset="0"/>
              <a:buChar char="•"/>
            </a:pPr>
            <a:r>
              <a:rPr lang="en-IN" sz="1600" dirty="0" smtClean="0"/>
              <a:t> Scheduling of test analysis, design, implementation, execution, and evaluation activities, either on particular dates (e.g., in sequential development) or in the context of each iteration (e.g., in </a:t>
            </a:r>
            <a:r>
              <a:rPr lang="en-US" sz="1600" dirty="0" smtClean="0"/>
              <a:t>iterative development)</a:t>
            </a:r>
          </a:p>
          <a:p>
            <a:pPr>
              <a:buFont typeface="Arial" pitchFamily="34" charset="0"/>
              <a:buChar char="•"/>
            </a:pPr>
            <a:r>
              <a:rPr lang="en-IN" sz="1600" dirty="0" smtClean="0"/>
              <a:t> Selecting metrics for test monitoring and control</a:t>
            </a:r>
          </a:p>
          <a:p>
            <a:pPr>
              <a:buFont typeface="Arial" pitchFamily="34" charset="0"/>
              <a:buChar char="•"/>
            </a:pPr>
            <a:r>
              <a:rPr lang="en-IN" sz="1600" dirty="0" smtClean="0"/>
              <a:t> Budgeting for the test activities</a:t>
            </a:r>
          </a:p>
          <a:p>
            <a:pPr>
              <a:buFont typeface="Arial" pitchFamily="34" charset="0"/>
              <a:buChar char="•"/>
            </a:pPr>
            <a:r>
              <a:rPr lang="en-IN" sz="1600" dirty="0" smtClean="0"/>
              <a:t> Determining the level of detail and structure for test documentation (e.g., by providing templates </a:t>
            </a:r>
            <a:r>
              <a:rPr lang="en-US" sz="1600" dirty="0" smtClean="0"/>
              <a:t>or example documents)</a:t>
            </a:r>
          </a:p>
        </p:txBody>
      </p:sp>
    </p:spTree>
    <p:extLst>
      <p:ext uri="{BB962C8B-B14F-4D97-AF65-F5344CB8AC3E}">
        <p14:creationId xmlns:p14="http://schemas.microsoft.com/office/powerpoint/2010/main" xmlns=""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1982</TotalTime>
  <Words>6207</Words>
  <Application>Microsoft Office PowerPoint</Application>
  <PresentationFormat>Custom</PresentationFormat>
  <Paragraphs>317</Paragraphs>
  <Slides>26</Slides>
  <Notes>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1_Office Theme</vt:lpstr>
      <vt:lpstr>11_L&amp;T Theme 2</vt:lpstr>
      <vt:lpstr>10_L&amp;T Theme 2</vt:lpstr>
      <vt:lpstr>Manual Testing / TDLC</vt:lpstr>
      <vt:lpstr>Contents</vt:lpstr>
      <vt:lpstr>TEST MANAGEMENT - Test organization </vt:lpstr>
      <vt:lpstr>TEST MANAGEMENT - Test organization (contd.) </vt:lpstr>
      <vt:lpstr>TEST MANAGEMENT - Test organization (contd.) </vt:lpstr>
      <vt:lpstr>TEST MANAGEMENT - Test organization (contd.) </vt:lpstr>
      <vt:lpstr>TEST MANAGEMENT - Test organization (contd.) </vt:lpstr>
      <vt:lpstr>TEST MANAGEMENT - Test organization (contd.) </vt:lpstr>
      <vt:lpstr>TEST MANAGEMENT - Test plans, estimates, and strategies</vt:lpstr>
      <vt:lpstr>TEST MANAGEMENT - Test plans, estimates, and strategies (contd.)</vt:lpstr>
      <vt:lpstr>TEST MANAGEMENT - Test plans, estimates, and strategies (contd.)</vt:lpstr>
      <vt:lpstr>TEST MANAGEMENT - Test plans, estimates, and strategies (contd.)</vt:lpstr>
      <vt:lpstr>TEST MANAGEMENT - Test plans, estimates, and strategies (contd.)</vt:lpstr>
      <vt:lpstr>TEST MANAGEMENT - Test plans, estimates, and strategies (contd.)</vt:lpstr>
      <vt:lpstr>TEST MANAGEMENT - Test plans, estimates, and strategies (contd.)</vt:lpstr>
      <vt:lpstr>Test progress monitoring, control  and reporting</vt:lpstr>
      <vt:lpstr>Test progress monitoring, control  and reporting (contd.)</vt:lpstr>
      <vt:lpstr>Test progress monitoring, control  and reporting (contd.)</vt:lpstr>
      <vt:lpstr>Configuration management </vt:lpstr>
      <vt:lpstr>Risk Management</vt:lpstr>
      <vt:lpstr>Risk Management (contd.)</vt:lpstr>
      <vt:lpstr>Risk Management (contd.)</vt:lpstr>
      <vt:lpstr>Defect Management</vt:lpstr>
      <vt:lpstr>Defect Management (contd.)</vt:lpstr>
      <vt:lpstr>Defect Management (contd.)</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Pulkit Saini</cp:lastModifiedBy>
  <cp:revision>223</cp:revision>
  <dcterms:created xsi:type="dcterms:W3CDTF">2020-05-18T14:09:54Z</dcterms:created>
  <dcterms:modified xsi:type="dcterms:W3CDTF">2020-06-22T07:41:25Z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