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3" r:id="rId5"/>
    <p:sldId id="258" r:id="rId6"/>
    <p:sldId id="259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/>
    <p:restoredTop sz="65590" autoAdjust="0"/>
  </p:normalViewPr>
  <p:slideViewPr>
    <p:cSldViewPr snapToGrid="0" snapToObjects="1">
      <p:cViewPr varScale="1">
        <p:scale>
          <a:sx n="79" d="100"/>
          <a:sy n="79" d="100"/>
        </p:scale>
        <p:origin x="2456" y="18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  <a:endParaRPr lang="en-US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  <a:endParaRPr lang="en-US" noProof="0" dirty="0"/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randomuser.me/" TargetMode="External"/><Relationship Id="rId1" Type="http://schemas.openxmlformats.org/officeDocument/2006/relationships/hyperlink" Target="github.com/KianBennett/Yugioh-Database-Download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17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it-IT" altLang="en-US" b="1" i="1" dirty="0"/>
              <a:t>YuGiOhDeckMaker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Stefano Dugo</a:t>
            </a:r>
            <a:endParaRPr lang="it-IT" dirty="0"/>
          </a:p>
          <a:p>
            <a:r>
              <a:rPr lang="it-IT" dirty="0"/>
              <a:t>Fabiano Pilia</a:t>
            </a:r>
            <a:endParaRPr lang="it-IT" dirty="0"/>
          </a:p>
          <a:p>
            <a:r>
              <a:rPr lang="it-IT" dirty="0"/>
              <a:t>Yuli Tatiana Orozco Amador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24543" y="1404256"/>
            <a:ext cx="83439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it-IT" altLang="en-US" sz="2400" dirty="0">
                <a:sym typeface="+mn-ea"/>
              </a:rPr>
              <a:t>YuGiOh! is a pupular card game with hundreds of thousands of active users in the world.</a:t>
            </a:r>
            <a:endParaRPr lang="it-IT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it-IT" altLang="en-US" sz="2400" dirty="0">
                <a:sym typeface="+mn-ea"/>
              </a:rPr>
              <a:t>The application allows an user to create a YuGiOh! deck, giving him access to all the cards in the game, and to share it with the other users.</a:t>
            </a:r>
            <a:endParaRPr lang="it-IT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it-IT" altLang="en-US" sz="2400" dirty="0">
                <a:sym typeface="+mn-ea"/>
              </a:rPr>
              <a:t>The user </a:t>
            </a:r>
            <a:endParaRPr lang="it-IT" altLang="en-US" sz="24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en-US" sz="2400" dirty="0">
                <a:sym typeface="+mn-ea"/>
              </a:rPr>
              <a:t>can build a deck of 40-50 cards, based on the game official ruleset</a:t>
            </a:r>
            <a:endParaRPr lang="it-IT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 dirty="0"/>
              <a:t>has to sign up, and he can share the deck(s) he creates with other users</a:t>
            </a:r>
            <a:endParaRPr lang="it-IT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 dirty="0"/>
              <a:t>can like and/or save a deck shared by another user</a:t>
            </a:r>
            <a:endParaRPr lang="it-IT" altLang="en-US" sz="2400" dirty="0"/>
          </a:p>
          <a:p>
            <a:pPr indent="0">
              <a:buFont typeface="Arial" panose="020B0604020202020204" pitchFamily="34" charset="0"/>
              <a:buNone/>
            </a:pPr>
            <a:r>
              <a:rPr lang="it-IT" altLang="en-US" sz="2400" dirty="0"/>
              <a:t>An administrator can add or remove cards</a:t>
            </a:r>
            <a:endParaRPr lang="it-IT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en-US" sz="2000" dirty="0"/>
          </a:p>
          <a:p>
            <a:pPr indent="0">
              <a:buFont typeface="Arial" panose="020B0604020202020204" pitchFamily="34" charset="0"/>
              <a:buNone/>
            </a:pPr>
            <a:endParaRPr lang="it-IT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  <a:endParaRPr lang="en-US" dirty="0"/>
          </a:p>
        </p:txBody>
      </p:sp>
      <p:pic>
        <p:nvPicPr>
          <p:cNvPr id="5" name="Content Placeholder 4" descr="usecase_diagram"/>
          <p:cNvPicPr>
            <a:picLocks noChangeAspect="1"/>
          </p:cNvPicPr>
          <p:nvPr>
            <p:ph idx="1"/>
          </p:nvPr>
        </p:nvPicPr>
        <p:blipFill>
          <a:blip r:embed="rId1"/>
          <a:srcRect b="37417"/>
          <a:stretch>
            <a:fillRect/>
          </a:stretch>
        </p:blipFill>
        <p:spPr>
          <a:xfrm>
            <a:off x="1104900" y="1590040"/>
            <a:ext cx="7268210" cy="4581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5690" y="1590040"/>
            <a:ext cx="95250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2870" y="2122170"/>
            <a:ext cx="327660" cy="358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97485" y="1588676"/>
            <a:ext cx="8349029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dirty="0"/>
              <a:t>Source: </a:t>
            </a:r>
            <a:r>
              <a:rPr lang="it-IT" altLang="en-US" sz="2400" dirty="0"/>
              <a:t>Github repositories(</a:t>
            </a:r>
            <a:r>
              <a:rPr lang="it-IT" altLang="en-US" sz="2400" dirty="0">
                <a:hlinkClick r:id="rId1" action="ppaction://hlinkfile"/>
              </a:rPr>
              <a:t>github.com/KianBennett/Yugioh-Database-Downloaderdata</a:t>
            </a:r>
            <a:r>
              <a:rPr lang="it-IT" altLang="en-US" sz="2400" dirty="0"/>
              <a:t>, data extracted with the YuGiOh Api), randomuser.me(</a:t>
            </a:r>
            <a:r>
              <a:rPr lang="it-IT" altLang="en-US" sz="2400" dirty="0">
                <a:hlinkClick r:id="rId2" action="ppaction://hlinkfile"/>
              </a:rPr>
              <a:t>https://randomuser.me/</a:t>
            </a:r>
            <a:r>
              <a:rPr lang="it-IT" altLang="en-US" sz="2400" dirty="0"/>
              <a:t>), random generated decks (with a Java code)</a:t>
            </a:r>
            <a:endParaRPr lang="en-US" sz="2400" b="1" i="1" dirty="0"/>
          </a:p>
          <a:p>
            <a:pPr lvl="0"/>
            <a:endParaRPr lang="en-US" sz="2400" b="1" i="1" dirty="0"/>
          </a:p>
          <a:p>
            <a:pPr lvl="0"/>
            <a:r>
              <a:rPr lang="en-US" sz="2400" b="1" i="1" dirty="0"/>
              <a:t>Description: </a:t>
            </a:r>
            <a:r>
              <a:rPr lang="it-IT" altLang="en-US" sz="2400" dirty="0"/>
              <a:t>it contains the cards of the game and the players informations</a:t>
            </a:r>
            <a:endParaRPr lang="en-US" sz="2400" b="1" i="1" dirty="0"/>
          </a:p>
          <a:p>
            <a:pPr lvl="0"/>
            <a:endParaRPr lang="en-US" sz="2400" b="1" i="1" dirty="0"/>
          </a:p>
          <a:p>
            <a:pPr lvl="0"/>
            <a:r>
              <a:rPr lang="en-US" sz="2400" b="1" i="1" dirty="0"/>
              <a:t>Volume: </a:t>
            </a:r>
            <a:r>
              <a:rPr lang="it-IT" altLang="en-US" sz="2400" dirty="0"/>
              <a:t>10000+ cards, 150000 users, 100 decks, around 60MB</a:t>
            </a:r>
            <a:endParaRPr lang="it-IT" altLang="en-US" sz="2400" b="1" i="1" dirty="0"/>
          </a:p>
          <a:p>
            <a:pPr lvl="0"/>
            <a:endParaRPr lang="en-US" sz="2400" b="1" i="1" dirty="0"/>
          </a:p>
          <a:p>
            <a:pPr lvl="0"/>
            <a:r>
              <a:rPr lang="en-US" sz="2400" b="1" i="1" dirty="0"/>
              <a:t>Variety</a:t>
            </a:r>
            <a:r>
              <a:rPr lang="en-US" sz="2400" dirty="0"/>
              <a:t>: </a:t>
            </a:r>
            <a:r>
              <a:rPr lang="it-IT" altLang="en-US" sz="2400" dirty="0"/>
              <a:t>json and csv files</a:t>
            </a:r>
            <a:endParaRPr lang="en-US" sz="2400" dirty="0"/>
          </a:p>
          <a:p>
            <a:pPr lvl="0"/>
            <a:endParaRPr lang="it-IT" sz="2000" dirty="0"/>
          </a:p>
          <a:p>
            <a:pPr lvl="0"/>
            <a:endParaRPr lang="it-IT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  <a:endParaRPr lang="en-US" dirty="0"/>
          </a:p>
        </p:txBody>
      </p:sp>
      <p:pic>
        <p:nvPicPr>
          <p:cNvPr id="5" name="Content Placeholder 4" descr="class_diagram_simp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2305" y="1924050"/>
            <a:ext cx="782002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412750" y="1325245"/>
            <a:ext cx="515302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b="1"/>
              <a:t>E</a:t>
            </a:r>
            <a:r>
              <a:rPr lang="en-US" b="1"/>
              <a:t>ntities: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	Card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	Deck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	User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it-IT" altLang="en-US" b="1">
                <a:sym typeface="+mn-ea"/>
              </a:rPr>
              <a:t>Analytics and aggregations:</a:t>
            </a:r>
            <a:endParaRPr lang="it-IT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b="1">
                <a:sym typeface="+mn-ea"/>
              </a:rPr>
              <a:t>	</a:t>
            </a:r>
            <a:r>
              <a:rPr lang="it-IT" altLang="en-US">
                <a:sym typeface="+mn-ea"/>
              </a:rPr>
              <a:t>find x most popular card(s) in saved decks</a:t>
            </a:r>
            <a:endParaRPr lang="it-I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	find card with higher atk statistic/rarest</a:t>
            </a:r>
            <a:endParaRPr lang="it-IT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it-IT" altLang="en-US">
                <a:sym typeface="+mn-ea"/>
              </a:rPr>
              <a:t>card for each set</a:t>
            </a:r>
            <a:endParaRPr lang="it-IT" altLang="en-US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   find deck(s) with less number of archetypes</a:t>
            </a:r>
            <a:endParaRPr lang="it-IT" altLang="en-US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   find deck with an average atk statistic</a:t>
            </a:r>
            <a:endParaRPr lang="it-IT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it-IT" altLang="en-US">
                <a:sym typeface="+mn-ea"/>
              </a:rPr>
              <a:t>&gt;x (decided by the user)</a:t>
            </a:r>
            <a:endParaRPr lang="it-IT" altLang="en-US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   find deck in which the sum of magic and trap 	cards is greater than the number of monster 	cards (or viceversa)</a:t>
            </a:r>
            <a:endParaRPr lang="it-IT" altLang="en-US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   find most popular extra cards for each type in</a:t>
            </a:r>
            <a:endParaRPr lang="it-IT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it-IT" altLang="en-US">
                <a:sym typeface="+mn-ea"/>
              </a:rPr>
              <a:t>each deck</a:t>
            </a:r>
            <a:endParaRPr lang="it-IT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it-I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417185" y="1444625"/>
            <a:ext cx="35274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it-IT" altLang="en-US" b="1">
                <a:sym typeface="+mn-ea"/>
              </a:rPr>
              <a:t>Requirements:</a:t>
            </a:r>
            <a:endParaRPr lang="it-IT" altLang="en-US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 b="1">
                <a:sym typeface="+mn-ea"/>
              </a:rPr>
              <a:t>   </a:t>
            </a:r>
            <a:r>
              <a:rPr lang="it-IT" altLang="en-US">
                <a:sym typeface="+mn-ea"/>
              </a:rPr>
              <a:t>create deck</a:t>
            </a:r>
            <a:endParaRPr lang="it-IT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b="1">
                <a:sym typeface="+mn-ea"/>
              </a:rPr>
              <a:t>	</a:t>
            </a:r>
            <a:r>
              <a:rPr lang="it-IT" altLang="en-US">
                <a:sym typeface="+mn-ea"/>
              </a:rPr>
              <a:t>find card by title</a:t>
            </a:r>
            <a:endParaRPr lang="it-IT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b="1">
                <a:sym typeface="+mn-ea"/>
              </a:rPr>
              <a:t>	</a:t>
            </a:r>
            <a:r>
              <a:rPr lang="it-IT" altLang="en-US">
                <a:sym typeface="+mn-ea"/>
              </a:rPr>
              <a:t>find cards by statistics</a:t>
            </a:r>
            <a:endParaRPr lang="it-I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	find cards by set</a:t>
            </a:r>
            <a:endParaRPr lang="it-I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	find deck by card</a:t>
            </a:r>
            <a:endParaRPr lang="it-I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   find deck by user</a:t>
            </a:r>
            <a:endParaRPr lang="it-IT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   find deck by title</a:t>
            </a:r>
            <a:endParaRPr lang="it-IT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   find user by id/username</a:t>
            </a:r>
            <a:endParaRPr lang="it-IT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   replace card in a deck</a:t>
            </a:r>
            <a:endParaRPr lang="it-IT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   remove card by title</a:t>
            </a:r>
            <a:endParaRPr lang="it-IT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>
                <a:sym typeface="+mn-ea"/>
              </a:rPr>
              <a:t>   remove deck by title</a:t>
            </a:r>
            <a:endParaRPr lang="it-IT" altLang="en-US"/>
          </a:p>
          <a:p>
            <a:pPr indent="0">
              <a:buFont typeface="Arial" panose="020B0604020202020204" pitchFamily="34" charset="0"/>
              <a:buNone/>
            </a:pPr>
            <a:endParaRPr lang="it-IT" alt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497205" y="1634490"/>
            <a:ext cx="89966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Entities: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	User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	Deck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it-IT" altLang="en-US" sz="2400" b="1">
                <a:sym typeface="+mn-ea"/>
              </a:rPr>
              <a:t>Requirements</a:t>
            </a:r>
            <a:r>
              <a:rPr lang="en-US" sz="2400" b="1">
                <a:sym typeface="+mn-ea"/>
              </a:rPr>
              <a:t>: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>
                <a:sym typeface="+mn-ea"/>
              </a:rPr>
              <a:t>   W</a:t>
            </a:r>
            <a:r>
              <a:rPr lang="en-US" sz="2400">
                <a:sym typeface="+mn-ea"/>
              </a:rPr>
              <a:t>hat are the most suggested card </a:t>
            </a:r>
            <a:r>
              <a:rPr lang="it-IT" altLang="en-US" sz="2400">
                <a:sym typeface="+mn-ea"/>
              </a:rPr>
              <a:t>in liked deck</a:t>
            </a:r>
            <a:endParaRPr lang="en-US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altLang="en-US" sz="2400">
                <a:sym typeface="+mn-ea"/>
              </a:rPr>
              <a:t>   W</a:t>
            </a:r>
            <a:r>
              <a:rPr lang="en-US" sz="2400">
                <a:sym typeface="+mn-ea"/>
              </a:rPr>
              <a:t>hat are the most liked deck </a:t>
            </a:r>
            <a:r>
              <a:rPr lang="it-IT" altLang="en-US" sz="2400">
                <a:sym typeface="+mn-ea"/>
              </a:rPr>
              <a:t>by your followers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  </a:t>
            </a:r>
            <a:r>
              <a:rPr lang="it-IT" altLang="en-US" sz="2400">
                <a:sym typeface="+mn-ea"/>
              </a:rPr>
              <a:t>M</a:t>
            </a:r>
            <a:r>
              <a:rPr lang="en-US" sz="2400">
                <a:sym typeface="+mn-ea"/>
              </a:rPr>
              <a:t>ost followed user </a:t>
            </a:r>
            <a:r>
              <a:rPr lang="it-IT" altLang="en-US" sz="2400">
                <a:sym typeface="+mn-ea"/>
              </a:rPr>
              <a:t>who liked your deck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  </a:t>
            </a:r>
            <a:r>
              <a:rPr lang="it-IT" altLang="en-US" sz="2400">
                <a:sym typeface="+mn-ea"/>
              </a:rPr>
              <a:t>M</a:t>
            </a:r>
            <a:r>
              <a:rPr lang="en-US" sz="2400">
                <a:sym typeface="+mn-ea"/>
              </a:rPr>
              <a:t>ost </a:t>
            </a:r>
            <a:r>
              <a:rPr lang="it-IT" altLang="en-US" sz="2400">
                <a:sym typeface="+mn-ea"/>
              </a:rPr>
              <a:t>like</a:t>
            </a:r>
            <a:r>
              <a:rPr lang="en-US" sz="2400">
                <a:sym typeface="+mn-ea"/>
              </a:rPr>
              <a:t>d deck </a:t>
            </a:r>
            <a:r>
              <a:rPr lang="it-IT" altLang="en-US" sz="2400">
                <a:sym typeface="+mn-ea"/>
              </a:rPr>
              <a:t>by your followers</a:t>
            </a: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  </a:t>
            </a:r>
            <a:r>
              <a:rPr lang="it-IT" altLang="en-US" sz="2400">
                <a:sym typeface="+mn-ea"/>
              </a:rPr>
              <a:t>View a list of recommended decks </a:t>
            </a:r>
            <a:endParaRPr lang="it-IT" alt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>
                <a:sym typeface="+mn-ea"/>
              </a:rPr>
              <a:t>   View a list of suggested users based on the like of your decks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694045" y="1634490"/>
            <a:ext cx="348107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 b="1">
                <a:sym typeface="+mn-ea"/>
              </a:rPr>
              <a:t>R</a:t>
            </a:r>
            <a:r>
              <a:rPr lang="en-US" sz="2400" b="1">
                <a:sym typeface="+mn-ea"/>
              </a:rPr>
              <a:t>elationships: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	</a:t>
            </a:r>
            <a:r>
              <a:rPr lang="it-IT" altLang="en-US" sz="2400">
                <a:sym typeface="+mn-ea"/>
              </a:rPr>
              <a:t>User-Deck: </a:t>
            </a:r>
            <a:r>
              <a:rPr lang="en-US" sz="2400">
                <a:sym typeface="+mn-ea"/>
              </a:rPr>
              <a:t>lik</a:t>
            </a:r>
            <a:r>
              <a:rPr lang="it-IT" altLang="en-US" sz="2400">
                <a:sym typeface="+mn-ea"/>
              </a:rPr>
              <a:t>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	</a:t>
            </a:r>
            <a:r>
              <a:rPr lang="it-IT" altLang="en-US" sz="2400">
                <a:sym typeface="+mn-ea"/>
              </a:rPr>
              <a:t>User-Deck: </a:t>
            </a:r>
            <a:r>
              <a:rPr lang="en-US" sz="2400">
                <a:sym typeface="+mn-ea"/>
              </a:rPr>
              <a:t>share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	</a:t>
            </a:r>
            <a:r>
              <a:rPr lang="it-IT" altLang="en-US" sz="2400">
                <a:sym typeface="+mn-ea"/>
              </a:rPr>
              <a:t>User-User: </a:t>
            </a:r>
            <a:r>
              <a:rPr lang="en-US" sz="2400">
                <a:sym typeface="+mn-ea"/>
              </a:rPr>
              <a:t>follow</a:t>
            </a:r>
            <a:endParaRPr lang="en-US" sz="2000" b="1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73166" y="1352095"/>
            <a:ext cx="8180614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altLang="en-US" sz="2400" b="1" i="1" dirty="0"/>
              <a:t>DBMS</a:t>
            </a:r>
            <a:endParaRPr lang="it-IT" altLang="en-US" sz="2400" b="1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altLang="en-US" sz="2400" dirty="0"/>
              <a:t>MongoDB</a:t>
            </a:r>
            <a:endParaRPr lang="it-IT" alt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altLang="en-US" sz="2400" dirty="0"/>
              <a:t>Neo4j</a:t>
            </a:r>
            <a:endParaRPr lang="it-IT" alt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altLang="en-US" sz="2400" dirty="0"/>
          </a:p>
          <a:p>
            <a:pPr indent="0" algn="l">
              <a:buFont typeface="Arial" panose="020B0604020202020204" pitchFamily="34" charset="0"/>
              <a:buNone/>
            </a:pPr>
            <a:r>
              <a:rPr lang="it-IT" altLang="en-US" sz="2400" b="1" i="1" dirty="0"/>
              <a:t>Programming Languages</a:t>
            </a:r>
            <a:endParaRPr lang="it-IT" alt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altLang="en-US" sz="2400" dirty="0"/>
              <a:t>Java</a:t>
            </a:r>
            <a:endParaRPr lang="it-IT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it-IT" altLang="en-US" sz="2400" dirty="0"/>
          </a:p>
          <a:p>
            <a:pPr indent="0" algn="l">
              <a:buFont typeface="Arial" panose="020B0604020202020204" pitchFamily="34" charset="0"/>
              <a:buNone/>
            </a:pPr>
            <a:r>
              <a:rPr lang="it-IT" altLang="en-US" sz="2400" b="1" i="1" dirty="0"/>
              <a:t>Frameworks</a:t>
            </a:r>
            <a:endParaRPr lang="it-IT" altLang="en-US" sz="2400" b="1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altLang="en-US" sz="2400" dirty="0"/>
              <a:t>Maven</a:t>
            </a:r>
            <a:endParaRPr lang="it-IT" alt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altLang="en-US" sz="2400" dirty="0"/>
              <a:t>randomUser.me</a:t>
            </a:r>
            <a:endParaRPr lang="it-IT" alt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altLang="en-US" sz="2400" dirty="0"/>
              <a:t>JavaFX</a:t>
            </a:r>
            <a:endParaRPr lang="it-IT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2327</Words>
  <Application>WPS Presentation</Application>
  <PresentationFormat>Presentazione su schermo (4:3)</PresentationFormat>
  <Paragraphs>110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/>
      <vt:lpstr>Arial Unicode MS</vt:lpstr>
      <vt:lpstr>Segoe Print</vt:lpstr>
      <vt:lpstr>Tema di Office</vt:lpstr>
      <vt:lpstr>Large-Scale and Multi-Structured Databases Project Design YuGiOhDeckMaker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Stefano</cp:lastModifiedBy>
  <cp:revision>233</cp:revision>
  <dcterms:created xsi:type="dcterms:W3CDTF">2019-07-02T09:26:00Z</dcterms:created>
  <dcterms:modified xsi:type="dcterms:W3CDTF">2021-12-15T17:07:32Z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