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6" y="6111409"/>
            <a:ext cx="18288000" cy="4175760"/>
          </a:xfrm>
          <a:custGeom>
            <a:avLst/>
            <a:gdLst/>
            <a:ahLst/>
            <a:cxnLst/>
            <a:rect l="l" t="t" r="r" b="b"/>
            <a:pathLst>
              <a:path w="18288000" h="4175759">
                <a:moveTo>
                  <a:pt x="0" y="0"/>
                </a:moveTo>
                <a:lnTo>
                  <a:pt x="18287391" y="0"/>
                </a:lnTo>
                <a:lnTo>
                  <a:pt x="18287391" y="4175589"/>
                </a:lnTo>
                <a:lnTo>
                  <a:pt x="0" y="4175589"/>
                </a:lnTo>
                <a:lnTo>
                  <a:pt x="0" y="0"/>
                </a:lnTo>
                <a:close/>
              </a:path>
            </a:pathLst>
          </a:custGeom>
          <a:solidFill>
            <a:srgbClr val="285381">
              <a:alpha val="686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3088" y="536721"/>
            <a:ext cx="13621822" cy="972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0459" y="3031493"/>
            <a:ext cx="17287081" cy="556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7013" y="2441684"/>
            <a:ext cx="6337935" cy="521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50" spc="170" b="1">
                <a:solidFill>
                  <a:srgbClr val="FFFFFF"/>
                </a:solidFill>
                <a:latin typeface="Arial"/>
                <a:cs typeface="Arial"/>
              </a:rPr>
              <a:t>ИНДИВИДУАЛЬНЫЙ</a:t>
            </a:r>
            <a:r>
              <a:rPr dirty="0" sz="325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50" spc="20" b="1">
                <a:solidFill>
                  <a:srgbClr val="FFFFFF"/>
                </a:solidFill>
                <a:latin typeface="Arial"/>
                <a:cs typeface="Arial"/>
              </a:rPr>
              <a:t>ПРОЕКТ</a:t>
            </a:r>
            <a:endParaRPr sz="3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3005" y="7535946"/>
            <a:ext cx="11163300" cy="1023619"/>
          </a:xfrm>
          <a:prstGeom prst="rect">
            <a:avLst/>
          </a:prstGeom>
          <a:ln w="25274">
            <a:solidFill>
              <a:srgbClr val="FFFFFF"/>
            </a:solidFill>
          </a:ln>
        </p:spPr>
        <p:txBody>
          <a:bodyPr wrap="square" lIns="0" tIns="365760" rIns="0" bIns="0" rtlCol="0" vert="horz">
            <a:spAutoFit/>
          </a:bodyPr>
          <a:lstStyle/>
          <a:p>
            <a:pPr marL="957580">
              <a:lnSpc>
                <a:spcPct val="100000"/>
              </a:lnSpc>
              <a:spcBef>
                <a:spcPts val="2880"/>
              </a:spcBef>
            </a:pPr>
            <a:r>
              <a:rPr dirty="0" sz="3400" spc="-80">
                <a:solidFill>
                  <a:srgbClr val="FFFFFF"/>
                </a:solidFill>
                <a:latin typeface="Arial Unicode MS"/>
                <a:cs typeface="Arial Unicode MS"/>
              </a:rPr>
              <a:t>Работу</a:t>
            </a:r>
            <a:r>
              <a:rPr dirty="0" sz="3400" spc="-7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Arial Unicode MS"/>
                <a:cs typeface="Arial Unicode MS"/>
              </a:rPr>
              <a:t>выполнил:</a:t>
            </a:r>
            <a:r>
              <a:rPr dirty="0" sz="3400" spc="-6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Arial Unicode MS"/>
                <a:cs typeface="Arial Unicode MS"/>
              </a:rPr>
              <a:t>Моисеев</a:t>
            </a:r>
            <a:r>
              <a:rPr dirty="0" sz="3400" spc="-6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Arial Unicode MS"/>
                <a:cs typeface="Arial Unicode MS"/>
              </a:rPr>
              <a:t>Степан</a:t>
            </a:r>
            <a:r>
              <a:rPr dirty="0" sz="3400" spc="-6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Arial Unicode MS"/>
                <a:cs typeface="Arial Unicode MS"/>
              </a:rPr>
              <a:t>10</a:t>
            </a:r>
            <a:r>
              <a:rPr dirty="0" sz="3400" spc="-65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Arial Unicode MS"/>
                <a:cs typeface="Arial Unicode MS"/>
              </a:rPr>
              <a:t>класс</a:t>
            </a:r>
            <a:endParaRPr sz="3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4814" y="3493519"/>
            <a:ext cx="15340330" cy="385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7200" spc="525" b="1">
                <a:solidFill>
                  <a:srgbClr val="FFFFFF"/>
                </a:solidFill>
                <a:latin typeface="Arial"/>
                <a:cs typeface="Arial"/>
              </a:rPr>
              <a:t>Уменьшение </a:t>
            </a:r>
            <a:r>
              <a:rPr dirty="0" sz="7200" spc="455" b="1">
                <a:solidFill>
                  <a:srgbClr val="FFFFFF"/>
                </a:solidFill>
                <a:latin typeface="Arial"/>
                <a:cs typeface="Arial"/>
              </a:rPr>
              <a:t>отрицательного </a:t>
            </a:r>
            <a:r>
              <a:rPr dirty="0" sz="7200" spc="45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200" spc="450" b="1">
                <a:solidFill>
                  <a:srgbClr val="FFFFFF"/>
                </a:solidFill>
                <a:latin typeface="Arial"/>
                <a:cs typeface="Arial"/>
              </a:rPr>
              <a:t>воздействия</a:t>
            </a:r>
            <a:r>
              <a:rPr dirty="0" sz="72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200" spc="395" b="1">
                <a:solidFill>
                  <a:srgbClr val="FFFFFF"/>
                </a:solidFill>
                <a:latin typeface="Arial"/>
                <a:cs typeface="Arial"/>
              </a:rPr>
              <a:t>эффекта</a:t>
            </a:r>
            <a:r>
              <a:rPr dirty="0" sz="72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200" spc="495" b="1">
                <a:solidFill>
                  <a:srgbClr val="FFFFFF"/>
                </a:solidFill>
                <a:latin typeface="Arial"/>
                <a:cs typeface="Arial"/>
              </a:rPr>
              <a:t>тетриса </a:t>
            </a:r>
            <a:r>
              <a:rPr dirty="0" sz="7200" spc="-19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200" spc="459" b="1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dirty="0" sz="72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200" spc="530" b="1">
                <a:solidFill>
                  <a:srgbClr val="FFFFFF"/>
                </a:solidFill>
                <a:latin typeface="Arial"/>
                <a:cs typeface="Arial"/>
              </a:rPr>
              <a:t>человека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999" cy="10286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1284" y="3274054"/>
            <a:ext cx="8230870" cy="362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49045">
              <a:lnSpc>
                <a:spcPct val="115799"/>
              </a:lnSpc>
              <a:spcBef>
                <a:spcPts val="100"/>
              </a:spcBef>
            </a:pPr>
            <a:r>
              <a:rPr dirty="0" sz="3400" spc="-100">
                <a:solidFill>
                  <a:srgbClr val="838381"/>
                </a:solidFill>
                <a:latin typeface="Arial Unicode MS"/>
                <a:cs typeface="Arial Unicode MS"/>
              </a:rPr>
              <a:t>Это</a:t>
            </a:r>
            <a:r>
              <a:rPr dirty="0" sz="3400" spc="-65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40">
                <a:solidFill>
                  <a:srgbClr val="838381"/>
                </a:solidFill>
                <a:latin typeface="Arial Unicode MS"/>
                <a:cs typeface="Arial Unicode MS"/>
              </a:rPr>
              <a:t>зацикленность</a:t>
            </a:r>
            <a:r>
              <a:rPr dirty="0" sz="3400" spc="-65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50">
                <a:solidFill>
                  <a:srgbClr val="838381"/>
                </a:solidFill>
                <a:latin typeface="Arial Unicode MS"/>
                <a:cs typeface="Arial Unicode MS"/>
              </a:rPr>
              <a:t>на</a:t>
            </a:r>
            <a:r>
              <a:rPr dirty="0" sz="3400" spc="-65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45">
                <a:solidFill>
                  <a:srgbClr val="838381"/>
                </a:solidFill>
                <a:latin typeface="Arial Unicode MS"/>
                <a:cs typeface="Arial Unicode MS"/>
              </a:rPr>
              <a:t>одном</a:t>
            </a:r>
            <a:r>
              <a:rPr dirty="0" sz="3400" spc="-65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20">
                <a:solidFill>
                  <a:srgbClr val="838381"/>
                </a:solidFill>
                <a:latin typeface="Arial Unicode MS"/>
                <a:cs typeface="Arial Unicode MS"/>
              </a:rPr>
              <a:t>виде </a:t>
            </a:r>
            <a:r>
              <a:rPr dirty="0" sz="3400" spc="-930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-10">
                <a:solidFill>
                  <a:srgbClr val="838381"/>
                </a:solidFill>
                <a:latin typeface="Arial Unicode MS"/>
                <a:cs typeface="Arial Unicode MS"/>
              </a:rPr>
              <a:t>деятельности.</a:t>
            </a:r>
            <a:endParaRPr sz="3400">
              <a:latin typeface="Arial Unicode MS"/>
              <a:cs typeface="Arial Unicode MS"/>
            </a:endParaRPr>
          </a:p>
          <a:p>
            <a:pPr marL="12700" marR="5080">
              <a:lnSpc>
                <a:spcPct val="115799"/>
              </a:lnSpc>
            </a:pPr>
            <a:r>
              <a:rPr dirty="0" sz="3400" spc="-40">
                <a:solidFill>
                  <a:srgbClr val="838381"/>
                </a:solidFill>
                <a:latin typeface="Arial Unicode MS"/>
                <a:cs typeface="Arial Unicode MS"/>
              </a:rPr>
              <a:t>П</a:t>
            </a:r>
            <a:r>
              <a:rPr dirty="0" sz="3400" spc="95">
                <a:solidFill>
                  <a:srgbClr val="838381"/>
                </a:solidFill>
                <a:latin typeface="Arial Unicode MS"/>
                <a:cs typeface="Arial Unicode MS"/>
              </a:rPr>
              <a:t>о</a:t>
            </a:r>
            <a:r>
              <a:rPr dirty="0" sz="3400" spc="-130">
                <a:solidFill>
                  <a:srgbClr val="838381"/>
                </a:solidFill>
                <a:latin typeface="Arial Unicode MS"/>
                <a:cs typeface="Arial Unicode MS"/>
              </a:rPr>
              <a:t>д</a:t>
            </a:r>
            <a:r>
              <a:rPr dirty="0" sz="3400" spc="-65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110">
                <a:solidFill>
                  <a:srgbClr val="838381"/>
                </a:solidFill>
                <a:latin typeface="Arial Unicode MS"/>
                <a:cs typeface="Arial Unicode MS"/>
              </a:rPr>
              <a:t>в</a:t>
            </a:r>
            <a:r>
              <a:rPr dirty="0" sz="3400" spc="-95">
                <a:solidFill>
                  <a:srgbClr val="838381"/>
                </a:solidFill>
                <a:latin typeface="Arial Unicode MS"/>
                <a:cs typeface="Arial Unicode MS"/>
              </a:rPr>
              <a:t>л</a:t>
            </a:r>
            <a:r>
              <a:rPr dirty="0" sz="3400" spc="130">
                <a:solidFill>
                  <a:srgbClr val="838381"/>
                </a:solidFill>
                <a:latin typeface="Arial Unicode MS"/>
                <a:cs typeface="Arial Unicode MS"/>
              </a:rPr>
              <a:t>и</a:t>
            </a:r>
            <a:r>
              <a:rPr dirty="0" sz="3400" spc="-50">
                <a:solidFill>
                  <a:srgbClr val="838381"/>
                </a:solidFill>
                <a:latin typeface="Arial Unicode MS"/>
                <a:cs typeface="Arial Unicode MS"/>
              </a:rPr>
              <a:t>я</a:t>
            </a:r>
            <a:r>
              <a:rPr dirty="0" sz="3400" spc="195">
                <a:solidFill>
                  <a:srgbClr val="838381"/>
                </a:solidFill>
                <a:latin typeface="Arial Unicode MS"/>
                <a:cs typeface="Arial Unicode MS"/>
              </a:rPr>
              <a:t>н</a:t>
            </a:r>
            <a:r>
              <a:rPr dirty="0" sz="3400" spc="130">
                <a:solidFill>
                  <a:srgbClr val="838381"/>
                </a:solidFill>
                <a:latin typeface="Arial Unicode MS"/>
                <a:cs typeface="Arial Unicode MS"/>
              </a:rPr>
              <a:t>и</a:t>
            </a:r>
            <a:r>
              <a:rPr dirty="0" sz="3400" spc="-30">
                <a:solidFill>
                  <a:srgbClr val="838381"/>
                </a:solidFill>
                <a:latin typeface="Arial Unicode MS"/>
                <a:cs typeface="Arial Unicode MS"/>
              </a:rPr>
              <a:t>е</a:t>
            </a:r>
            <a:r>
              <a:rPr dirty="0" sz="3400" spc="-30">
                <a:solidFill>
                  <a:srgbClr val="838381"/>
                </a:solidFill>
                <a:latin typeface="Arial Unicode MS"/>
                <a:cs typeface="Arial Unicode MS"/>
              </a:rPr>
              <a:t>м</a:t>
            </a:r>
            <a:r>
              <a:rPr dirty="0" sz="3400" spc="-65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-70">
                <a:solidFill>
                  <a:srgbClr val="838381"/>
                </a:solidFill>
                <a:latin typeface="Arial Unicode MS"/>
                <a:cs typeface="Arial Unicode MS"/>
              </a:rPr>
              <a:t>э</a:t>
            </a:r>
            <a:r>
              <a:rPr dirty="0" sz="3400" spc="-50">
                <a:solidFill>
                  <a:srgbClr val="838381"/>
                </a:solidFill>
                <a:latin typeface="Arial Unicode MS"/>
                <a:cs typeface="Arial Unicode MS"/>
              </a:rPr>
              <a:t>т</a:t>
            </a:r>
            <a:r>
              <a:rPr dirty="0" sz="3400" spc="95">
                <a:solidFill>
                  <a:srgbClr val="838381"/>
                </a:solidFill>
                <a:latin typeface="Arial Unicode MS"/>
                <a:cs typeface="Arial Unicode MS"/>
              </a:rPr>
              <a:t>о</a:t>
            </a:r>
            <a:r>
              <a:rPr dirty="0" sz="3400" spc="120">
                <a:solidFill>
                  <a:srgbClr val="838381"/>
                </a:solidFill>
                <a:latin typeface="Arial Unicode MS"/>
                <a:cs typeface="Arial Unicode MS"/>
              </a:rPr>
              <a:t>г</a:t>
            </a:r>
            <a:r>
              <a:rPr dirty="0" sz="3400" spc="100">
                <a:solidFill>
                  <a:srgbClr val="838381"/>
                </a:solidFill>
                <a:latin typeface="Arial Unicode MS"/>
                <a:cs typeface="Arial Unicode MS"/>
              </a:rPr>
              <a:t>о</a:t>
            </a:r>
            <a:r>
              <a:rPr dirty="0" sz="3400" spc="-65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-70">
                <a:solidFill>
                  <a:srgbClr val="838381"/>
                </a:solidFill>
                <a:latin typeface="Arial Unicode MS"/>
                <a:cs typeface="Arial Unicode MS"/>
              </a:rPr>
              <a:t>э</a:t>
            </a:r>
            <a:r>
              <a:rPr dirty="0" sz="3400" spc="-530">
                <a:solidFill>
                  <a:srgbClr val="838381"/>
                </a:solidFill>
                <a:latin typeface="Arial Unicode MS"/>
                <a:cs typeface="Arial Unicode MS"/>
              </a:rPr>
              <a:t>фф</a:t>
            </a:r>
            <a:r>
              <a:rPr dirty="0" sz="3400" spc="-30">
                <a:solidFill>
                  <a:srgbClr val="838381"/>
                </a:solidFill>
                <a:latin typeface="Arial Unicode MS"/>
                <a:cs typeface="Arial Unicode MS"/>
              </a:rPr>
              <a:t>е</a:t>
            </a:r>
            <a:r>
              <a:rPr dirty="0" sz="3400" spc="65">
                <a:solidFill>
                  <a:srgbClr val="838381"/>
                </a:solidFill>
                <a:latin typeface="Arial Unicode MS"/>
                <a:cs typeface="Arial Unicode MS"/>
              </a:rPr>
              <a:t>к</a:t>
            </a:r>
            <a:r>
              <a:rPr dirty="0" sz="3400" spc="-50">
                <a:solidFill>
                  <a:srgbClr val="838381"/>
                </a:solidFill>
                <a:latin typeface="Arial Unicode MS"/>
                <a:cs typeface="Arial Unicode MS"/>
              </a:rPr>
              <a:t>т</a:t>
            </a:r>
            <a:r>
              <a:rPr dirty="0" sz="3400" spc="-90">
                <a:solidFill>
                  <a:srgbClr val="838381"/>
                </a:solidFill>
                <a:latin typeface="Arial Unicode MS"/>
                <a:cs typeface="Arial Unicode MS"/>
              </a:rPr>
              <a:t>а</a:t>
            </a:r>
            <a:r>
              <a:rPr dirty="0" sz="3400" spc="-65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150">
                <a:solidFill>
                  <a:srgbClr val="838381"/>
                </a:solidFill>
                <a:latin typeface="Arial Unicode MS"/>
                <a:cs typeface="Arial Unicode MS"/>
              </a:rPr>
              <a:t>ч</a:t>
            </a:r>
            <a:r>
              <a:rPr dirty="0" sz="3400" spc="-30">
                <a:solidFill>
                  <a:srgbClr val="838381"/>
                </a:solidFill>
                <a:latin typeface="Arial Unicode MS"/>
                <a:cs typeface="Arial Unicode MS"/>
              </a:rPr>
              <a:t>е</a:t>
            </a:r>
            <a:r>
              <a:rPr dirty="0" sz="3400" spc="-95">
                <a:solidFill>
                  <a:srgbClr val="838381"/>
                </a:solidFill>
                <a:latin typeface="Arial Unicode MS"/>
                <a:cs typeface="Arial Unicode MS"/>
              </a:rPr>
              <a:t>л</a:t>
            </a:r>
            <a:r>
              <a:rPr dirty="0" sz="3400" spc="95">
                <a:solidFill>
                  <a:srgbClr val="838381"/>
                </a:solidFill>
                <a:latin typeface="Arial Unicode MS"/>
                <a:cs typeface="Arial Unicode MS"/>
              </a:rPr>
              <a:t>о</a:t>
            </a:r>
            <a:r>
              <a:rPr dirty="0" sz="3400" spc="110">
                <a:solidFill>
                  <a:srgbClr val="838381"/>
                </a:solidFill>
                <a:latin typeface="Arial Unicode MS"/>
                <a:cs typeface="Arial Unicode MS"/>
              </a:rPr>
              <a:t>в</a:t>
            </a:r>
            <a:r>
              <a:rPr dirty="0" sz="3400" spc="-30">
                <a:solidFill>
                  <a:srgbClr val="838381"/>
                </a:solidFill>
                <a:latin typeface="Arial Unicode MS"/>
                <a:cs typeface="Arial Unicode MS"/>
              </a:rPr>
              <a:t>е</a:t>
            </a:r>
            <a:r>
              <a:rPr dirty="0" sz="3400" spc="55">
                <a:solidFill>
                  <a:srgbClr val="838381"/>
                </a:solidFill>
                <a:latin typeface="Arial Unicode MS"/>
                <a:cs typeface="Arial Unicode MS"/>
              </a:rPr>
              <a:t>к  </a:t>
            </a:r>
            <a:r>
              <a:rPr dirty="0" sz="3400" spc="50">
                <a:solidFill>
                  <a:srgbClr val="838381"/>
                </a:solidFill>
                <a:latin typeface="Arial Unicode MS"/>
                <a:cs typeface="Arial Unicode MS"/>
              </a:rPr>
              <a:t>начинает</a:t>
            </a:r>
            <a:r>
              <a:rPr dirty="0" sz="3400" spc="-75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30">
                <a:solidFill>
                  <a:srgbClr val="838381"/>
                </a:solidFill>
                <a:latin typeface="Arial Unicode MS"/>
                <a:cs typeface="Arial Unicode MS"/>
              </a:rPr>
              <a:t>видеть</a:t>
            </a:r>
            <a:r>
              <a:rPr dirty="0" sz="3400" spc="-75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20">
                <a:solidFill>
                  <a:srgbClr val="838381"/>
                </a:solidFill>
                <a:latin typeface="Arial Unicode MS"/>
                <a:cs typeface="Arial Unicode MS"/>
              </a:rPr>
              <a:t>характерные</a:t>
            </a:r>
            <a:r>
              <a:rPr dirty="0" sz="3400" spc="-75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-90">
                <a:solidFill>
                  <a:srgbClr val="838381"/>
                </a:solidFill>
                <a:latin typeface="Arial Unicode MS"/>
                <a:cs typeface="Arial Unicode MS"/>
              </a:rPr>
              <a:t>для</a:t>
            </a:r>
            <a:r>
              <a:rPr dirty="0" sz="3400" spc="-75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40">
                <a:solidFill>
                  <a:srgbClr val="838381"/>
                </a:solidFill>
                <a:latin typeface="Arial Unicode MS"/>
                <a:cs typeface="Arial Unicode MS"/>
              </a:rPr>
              <a:t>этого </a:t>
            </a:r>
            <a:r>
              <a:rPr dirty="0" sz="3400" spc="-930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5">
                <a:solidFill>
                  <a:srgbClr val="838381"/>
                </a:solidFill>
                <a:latin typeface="Arial Unicode MS"/>
                <a:cs typeface="Arial Unicode MS"/>
              </a:rPr>
              <a:t>вида деятельности </a:t>
            </a:r>
            <a:r>
              <a:rPr dirty="0" sz="3400" spc="20">
                <a:solidFill>
                  <a:srgbClr val="838381"/>
                </a:solidFill>
                <a:latin typeface="Arial Unicode MS"/>
                <a:cs typeface="Arial Unicode MS"/>
              </a:rPr>
              <a:t>образы </a:t>
            </a:r>
            <a:r>
              <a:rPr dirty="0" sz="3400" spc="105">
                <a:solidFill>
                  <a:srgbClr val="838381"/>
                </a:solidFill>
                <a:latin typeface="Arial Unicode MS"/>
                <a:cs typeface="Arial Unicode MS"/>
              </a:rPr>
              <a:t>во </a:t>
            </a:r>
            <a:r>
              <a:rPr dirty="0" sz="3400" spc="-45">
                <a:solidFill>
                  <a:srgbClr val="838381"/>
                </a:solidFill>
                <a:latin typeface="Arial Unicode MS"/>
                <a:cs typeface="Arial Unicode MS"/>
              </a:rPr>
              <a:t>снах, </a:t>
            </a:r>
            <a:r>
              <a:rPr dirty="0" sz="3400" spc="114">
                <a:solidFill>
                  <a:srgbClr val="838381"/>
                </a:solidFill>
                <a:latin typeface="Arial Unicode MS"/>
                <a:cs typeface="Arial Unicode MS"/>
              </a:rPr>
              <a:t>в </a:t>
            </a:r>
            <a:r>
              <a:rPr dirty="0" sz="3400" spc="120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-70">
                <a:solidFill>
                  <a:srgbClr val="838381"/>
                </a:solidFill>
                <a:latin typeface="Arial Unicode MS"/>
                <a:cs typeface="Arial Unicode MS"/>
              </a:rPr>
              <a:t>мыслях, </a:t>
            </a:r>
            <a:r>
              <a:rPr dirty="0" sz="3400" spc="114">
                <a:solidFill>
                  <a:srgbClr val="838381"/>
                </a:solidFill>
                <a:latin typeface="Arial Unicode MS"/>
                <a:cs typeface="Arial Unicode MS"/>
              </a:rPr>
              <a:t>в</a:t>
            </a:r>
            <a:r>
              <a:rPr dirty="0" sz="3400" spc="-65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40">
                <a:solidFill>
                  <a:srgbClr val="838381"/>
                </a:solidFill>
                <a:latin typeface="Arial Unicode MS"/>
                <a:cs typeface="Arial Unicode MS"/>
              </a:rPr>
              <a:t>реальном</a:t>
            </a:r>
            <a:r>
              <a:rPr dirty="0" sz="3400" spc="-70">
                <a:solidFill>
                  <a:srgbClr val="838381"/>
                </a:solidFill>
                <a:latin typeface="Arial Unicode MS"/>
                <a:cs typeface="Arial Unicode MS"/>
              </a:rPr>
              <a:t> </a:t>
            </a:r>
            <a:r>
              <a:rPr dirty="0" sz="3400" spc="10">
                <a:solidFill>
                  <a:srgbClr val="838381"/>
                </a:solidFill>
                <a:latin typeface="Arial Unicode MS"/>
                <a:cs typeface="Arial Unicode MS"/>
              </a:rPr>
              <a:t>мире.</a:t>
            </a:r>
            <a:endParaRPr sz="3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433" y="1786756"/>
            <a:ext cx="564388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665">
                <a:solidFill>
                  <a:srgbClr val="838381"/>
                </a:solidFill>
                <a:latin typeface="Calibri"/>
                <a:cs typeface="Calibri"/>
              </a:rPr>
              <a:t>Эффект</a:t>
            </a:r>
            <a:r>
              <a:rPr dirty="0" sz="5200" spc="110">
                <a:solidFill>
                  <a:srgbClr val="838381"/>
                </a:solidFill>
                <a:latin typeface="Calibri"/>
                <a:cs typeface="Calibri"/>
              </a:rPr>
              <a:t> </a:t>
            </a:r>
            <a:r>
              <a:rPr dirty="0" sz="5200" spc="590">
                <a:solidFill>
                  <a:srgbClr val="838381"/>
                </a:solidFill>
                <a:latin typeface="Calibri"/>
                <a:cs typeface="Calibri"/>
              </a:rPr>
              <a:t>Тетриса</a:t>
            </a:r>
            <a:endParaRPr sz="5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"/>
            <a:ext cx="9162415" cy="10270490"/>
          </a:xfrm>
          <a:custGeom>
            <a:avLst/>
            <a:gdLst/>
            <a:ahLst/>
            <a:cxnLst/>
            <a:rect l="l" t="t" r="r" b="b"/>
            <a:pathLst>
              <a:path w="9162415" h="10270490">
                <a:moveTo>
                  <a:pt x="0" y="10270004"/>
                </a:moveTo>
                <a:lnTo>
                  <a:pt x="0" y="0"/>
                </a:lnTo>
                <a:lnTo>
                  <a:pt x="9162231" y="0"/>
                </a:lnTo>
                <a:lnTo>
                  <a:pt x="9162231" y="10270004"/>
                </a:lnTo>
                <a:lnTo>
                  <a:pt x="0" y="10270004"/>
                </a:lnTo>
                <a:close/>
              </a:path>
            </a:pathLst>
          </a:custGeom>
          <a:solidFill>
            <a:srgbClr val="FF1616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4777" y="3972771"/>
            <a:ext cx="6188075" cy="284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3709" marR="709930" indent="-461645">
              <a:lnSpc>
                <a:spcPct val="115599"/>
              </a:lnSpc>
              <a:spcBef>
                <a:spcPts val="100"/>
              </a:spcBef>
              <a:buAutoNum type="arabicPeriod"/>
              <a:tabLst>
                <a:tab pos="474345" algn="l"/>
              </a:tabLst>
            </a:pPr>
            <a:r>
              <a:rPr dirty="0" sz="4000" spc="10">
                <a:latin typeface="Arial Unicode MS"/>
                <a:cs typeface="Arial Unicode MS"/>
              </a:rPr>
              <a:t>Зависимость </a:t>
            </a:r>
            <a:r>
              <a:rPr dirty="0" sz="4000" spc="30">
                <a:latin typeface="Arial Unicode MS"/>
                <a:cs typeface="Arial Unicode MS"/>
              </a:rPr>
              <a:t>от </a:t>
            </a:r>
            <a:r>
              <a:rPr dirty="0" sz="4000" spc="35">
                <a:latin typeface="Arial Unicode MS"/>
                <a:cs typeface="Arial Unicode MS"/>
              </a:rPr>
              <a:t> </a:t>
            </a:r>
            <a:r>
              <a:rPr dirty="0" sz="4000" spc="75">
                <a:latin typeface="Arial Unicode MS"/>
                <a:cs typeface="Arial Unicode MS"/>
              </a:rPr>
              <a:t>определённого</a:t>
            </a:r>
            <a:r>
              <a:rPr dirty="0" sz="4000" spc="-155">
                <a:latin typeface="Arial Unicode MS"/>
                <a:cs typeface="Arial Unicode MS"/>
              </a:rPr>
              <a:t> </a:t>
            </a:r>
            <a:r>
              <a:rPr dirty="0" sz="4000" spc="5">
                <a:latin typeface="Arial Unicode MS"/>
                <a:cs typeface="Arial Unicode MS"/>
              </a:rPr>
              <a:t>вида </a:t>
            </a:r>
            <a:r>
              <a:rPr dirty="0" sz="4000" spc="-1095">
                <a:latin typeface="Arial Unicode MS"/>
                <a:cs typeface="Arial Unicode MS"/>
              </a:rPr>
              <a:t> </a:t>
            </a:r>
            <a:r>
              <a:rPr dirty="0" sz="4000" spc="5">
                <a:latin typeface="Arial Unicode MS"/>
                <a:cs typeface="Arial Unicode MS"/>
              </a:rPr>
              <a:t>деятельности</a:t>
            </a:r>
            <a:endParaRPr sz="4000">
              <a:latin typeface="Arial Unicode MS"/>
              <a:cs typeface="Arial Unicode MS"/>
            </a:endParaRPr>
          </a:p>
          <a:p>
            <a:pPr marL="473709" indent="-461645">
              <a:lnSpc>
                <a:spcPct val="100000"/>
              </a:lnSpc>
              <a:spcBef>
                <a:spcPts val="750"/>
              </a:spcBef>
              <a:buClr>
                <a:srgbClr val="838381"/>
              </a:buClr>
              <a:buAutoNum type="arabicPeriod"/>
              <a:tabLst>
                <a:tab pos="474345" algn="l"/>
              </a:tabLst>
            </a:pPr>
            <a:r>
              <a:rPr dirty="0" sz="4000" spc="20">
                <a:latin typeface="Arial Unicode MS"/>
                <a:cs typeface="Arial Unicode MS"/>
              </a:rPr>
              <a:t>Стереотипизация</a:t>
            </a:r>
            <a:r>
              <a:rPr dirty="0" sz="4000" spc="-120">
                <a:latin typeface="Arial Unicode MS"/>
                <a:cs typeface="Arial Unicode MS"/>
              </a:rPr>
              <a:t> </a:t>
            </a:r>
            <a:r>
              <a:rPr dirty="0" sz="4000" spc="15">
                <a:latin typeface="Arial Unicode MS"/>
                <a:cs typeface="Arial Unicode MS"/>
              </a:rPr>
              <a:t>мозга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0" y="239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3999" y="0"/>
                </a:lnTo>
                <a:lnTo>
                  <a:pt x="9143999" y="10286759"/>
                </a:lnTo>
                <a:lnTo>
                  <a:pt x="0" y="10286759"/>
                </a:lnTo>
                <a:lnTo>
                  <a:pt x="0" y="0"/>
                </a:lnTo>
                <a:close/>
              </a:path>
            </a:pathLst>
          </a:custGeom>
          <a:solidFill>
            <a:srgbClr val="7DD957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Отрицательные</a:t>
            </a:r>
            <a:r>
              <a:rPr dirty="0" spc="-30"/>
              <a:t> </a:t>
            </a:r>
            <a:r>
              <a:rPr dirty="0" spc="5"/>
              <a:t>и</a:t>
            </a:r>
            <a:r>
              <a:rPr dirty="0" spc="-30"/>
              <a:t> </a:t>
            </a:r>
            <a:r>
              <a:rPr dirty="0"/>
              <a:t>положительные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56793" y="1638451"/>
            <a:ext cx="8756015" cy="972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200" b="1">
                <a:latin typeface="Arial"/>
                <a:cs typeface="Arial"/>
              </a:rPr>
              <a:t>воздействия</a:t>
            </a:r>
            <a:r>
              <a:rPr dirty="0" sz="6200" spc="-70" b="1">
                <a:latin typeface="Arial"/>
                <a:cs typeface="Arial"/>
              </a:rPr>
              <a:t> </a:t>
            </a:r>
            <a:r>
              <a:rPr dirty="0" sz="6200" b="1">
                <a:latin typeface="Arial"/>
                <a:cs typeface="Arial"/>
              </a:rPr>
              <a:t>эффекта</a:t>
            </a:r>
            <a:endParaRPr sz="6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3283" y="3972728"/>
            <a:ext cx="7232650" cy="213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3075" marR="5080" indent="-461009">
              <a:lnSpc>
                <a:spcPct val="115599"/>
              </a:lnSpc>
              <a:spcBef>
                <a:spcPts val="100"/>
              </a:spcBef>
            </a:pPr>
            <a:r>
              <a:rPr dirty="0" sz="4000" spc="50">
                <a:latin typeface="Arial Unicode MS"/>
                <a:cs typeface="Arial Unicode MS"/>
              </a:rPr>
              <a:t>1</a:t>
            </a:r>
            <a:r>
              <a:rPr dirty="0" sz="4000" spc="-165">
                <a:latin typeface="Arial Unicode MS"/>
                <a:cs typeface="Arial Unicode MS"/>
              </a:rPr>
              <a:t>.</a:t>
            </a:r>
            <a:r>
              <a:rPr dirty="0" sz="4000" spc="-715">
                <a:latin typeface="Arial Unicode MS"/>
                <a:cs typeface="Arial Unicode MS"/>
              </a:rPr>
              <a:t> </a:t>
            </a:r>
            <a:r>
              <a:rPr dirty="0" sz="4000" spc="-45">
                <a:latin typeface="Arial Unicode MS"/>
                <a:cs typeface="Arial Unicode MS"/>
              </a:rPr>
              <a:t>П</a:t>
            </a:r>
            <a:r>
              <a:rPr dirty="0" sz="4000" spc="110">
                <a:latin typeface="Arial Unicode MS"/>
                <a:cs typeface="Arial Unicode MS"/>
              </a:rPr>
              <a:t>о</a:t>
            </a:r>
            <a:r>
              <a:rPr dirty="0" sz="4000" spc="130">
                <a:latin typeface="Arial Unicode MS"/>
                <a:cs typeface="Arial Unicode MS"/>
              </a:rPr>
              <a:t>в</a:t>
            </a:r>
            <a:r>
              <a:rPr dirty="0" sz="4000" spc="15">
                <a:latin typeface="Arial Unicode MS"/>
                <a:cs typeface="Arial Unicode MS"/>
              </a:rPr>
              <a:t>ы</a:t>
            </a:r>
            <a:r>
              <a:rPr dirty="0" sz="4000" spc="190">
                <a:latin typeface="Arial Unicode MS"/>
                <a:cs typeface="Arial Unicode MS"/>
              </a:rPr>
              <a:t>ш</a:t>
            </a:r>
            <a:r>
              <a:rPr dirty="0" sz="4000" spc="-40">
                <a:latin typeface="Arial Unicode MS"/>
                <a:cs typeface="Arial Unicode MS"/>
              </a:rPr>
              <a:t>е</a:t>
            </a:r>
            <a:r>
              <a:rPr dirty="0" sz="4000" spc="225">
                <a:latin typeface="Arial Unicode MS"/>
                <a:cs typeface="Arial Unicode MS"/>
              </a:rPr>
              <a:t>н</a:t>
            </a:r>
            <a:r>
              <a:rPr dirty="0" sz="4000" spc="155">
                <a:latin typeface="Arial Unicode MS"/>
                <a:cs typeface="Arial Unicode MS"/>
              </a:rPr>
              <a:t>и</a:t>
            </a:r>
            <a:r>
              <a:rPr dirty="0" sz="4000" spc="-35">
                <a:latin typeface="Arial Unicode MS"/>
                <a:cs typeface="Arial Unicode MS"/>
              </a:rPr>
              <a:t>е</a:t>
            </a:r>
            <a:r>
              <a:rPr dirty="0" sz="4000" spc="-75">
                <a:latin typeface="Arial Unicode MS"/>
                <a:cs typeface="Arial Unicode MS"/>
              </a:rPr>
              <a:t> </a:t>
            </a:r>
            <a:r>
              <a:rPr dirty="0" sz="4000" spc="-110">
                <a:latin typeface="Arial Unicode MS"/>
                <a:cs typeface="Arial Unicode MS"/>
              </a:rPr>
              <a:t>с</a:t>
            </a:r>
            <a:r>
              <a:rPr dirty="0" sz="4000" spc="225">
                <a:latin typeface="Arial Unicode MS"/>
                <a:cs typeface="Arial Unicode MS"/>
              </a:rPr>
              <a:t>п</a:t>
            </a:r>
            <a:r>
              <a:rPr dirty="0" sz="4000" spc="110">
                <a:latin typeface="Arial Unicode MS"/>
                <a:cs typeface="Arial Unicode MS"/>
              </a:rPr>
              <a:t>о</a:t>
            </a:r>
            <a:r>
              <a:rPr dirty="0" sz="4000" spc="-110">
                <a:latin typeface="Arial Unicode MS"/>
                <a:cs typeface="Arial Unicode MS"/>
              </a:rPr>
              <a:t>с</a:t>
            </a:r>
            <a:r>
              <a:rPr dirty="0" sz="4000" spc="110">
                <a:latin typeface="Arial Unicode MS"/>
                <a:cs typeface="Arial Unicode MS"/>
              </a:rPr>
              <a:t>о</a:t>
            </a:r>
            <a:r>
              <a:rPr dirty="0" sz="4000" spc="-5">
                <a:latin typeface="Arial Unicode MS"/>
                <a:cs typeface="Arial Unicode MS"/>
              </a:rPr>
              <a:t>б</a:t>
            </a:r>
            <a:r>
              <a:rPr dirty="0" sz="4000" spc="225">
                <a:latin typeface="Arial Unicode MS"/>
                <a:cs typeface="Arial Unicode MS"/>
              </a:rPr>
              <a:t>н</a:t>
            </a:r>
            <a:r>
              <a:rPr dirty="0" sz="4000" spc="110">
                <a:latin typeface="Arial Unicode MS"/>
                <a:cs typeface="Arial Unicode MS"/>
              </a:rPr>
              <a:t>о</a:t>
            </a:r>
            <a:r>
              <a:rPr dirty="0" sz="4000" spc="-110">
                <a:latin typeface="Arial Unicode MS"/>
                <a:cs typeface="Arial Unicode MS"/>
              </a:rPr>
              <a:t>с</a:t>
            </a:r>
            <a:r>
              <a:rPr dirty="0" sz="4000" spc="-60">
                <a:latin typeface="Arial Unicode MS"/>
                <a:cs typeface="Arial Unicode MS"/>
              </a:rPr>
              <a:t>т</a:t>
            </a:r>
            <a:r>
              <a:rPr dirty="0" sz="4000" spc="-40">
                <a:latin typeface="Arial Unicode MS"/>
                <a:cs typeface="Arial Unicode MS"/>
              </a:rPr>
              <a:t>е</a:t>
            </a:r>
            <a:r>
              <a:rPr dirty="0" sz="4000" spc="160">
                <a:latin typeface="Arial Unicode MS"/>
                <a:cs typeface="Arial Unicode MS"/>
              </a:rPr>
              <a:t>й</a:t>
            </a:r>
            <a:r>
              <a:rPr dirty="0" sz="4000" spc="-75">
                <a:latin typeface="Arial Unicode MS"/>
                <a:cs typeface="Arial Unicode MS"/>
              </a:rPr>
              <a:t> </a:t>
            </a:r>
            <a:r>
              <a:rPr dirty="0" sz="4000" spc="65">
                <a:latin typeface="Arial Unicode MS"/>
                <a:cs typeface="Arial Unicode MS"/>
              </a:rPr>
              <a:t>к  </a:t>
            </a:r>
            <a:r>
              <a:rPr dirty="0" sz="4000" spc="35">
                <a:latin typeface="Arial Unicode MS"/>
                <a:cs typeface="Arial Unicode MS"/>
              </a:rPr>
              <a:t>определённому </a:t>
            </a:r>
            <a:r>
              <a:rPr dirty="0" sz="4000" spc="-10">
                <a:latin typeface="Arial Unicode MS"/>
                <a:cs typeface="Arial Unicode MS"/>
              </a:rPr>
              <a:t>виду </a:t>
            </a:r>
            <a:r>
              <a:rPr dirty="0" sz="4000" spc="-5">
                <a:latin typeface="Arial Unicode MS"/>
                <a:cs typeface="Arial Unicode MS"/>
              </a:rPr>
              <a:t> </a:t>
            </a:r>
            <a:r>
              <a:rPr dirty="0" sz="4000" spc="5">
                <a:latin typeface="Arial Unicode MS"/>
                <a:cs typeface="Arial Unicode MS"/>
              </a:rPr>
              <a:t>деятельности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1866" y="5856039"/>
            <a:ext cx="16734790" cy="39941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500"/>
              </a:lnSpc>
              <a:spcBef>
                <a:spcPts val="100"/>
              </a:spcBef>
            </a:pPr>
            <a:r>
              <a:rPr dirty="0" sz="7450" b="0">
                <a:solidFill>
                  <a:srgbClr val="D9D9D9"/>
                </a:solidFill>
                <a:latin typeface="Arial"/>
                <a:cs typeface="Arial"/>
              </a:rPr>
              <a:t>В </a:t>
            </a:r>
            <a:r>
              <a:rPr dirty="0" sz="7450" spc="-5" b="0">
                <a:solidFill>
                  <a:srgbClr val="D9D9D9"/>
                </a:solidFill>
                <a:latin typeface="Arial"/>
                <a:cs typeface="Arial"/>
              </a:rPr>
              <a:t>современном</a:t>
            </a:r>
            <a:r>
              <a:rPr dirty="0" sz="7450" spc="5" b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7450" spc="-5" b="0">
                <a:solidFill>
                  <a:srgbClr val="D9D9D9"/>
                </a:solidFill>
                <a:latin typeface="Arial"/>
                <a:cs typeface="Arial"/>
              </a:rPr>
              <a:t>мире</a:t>
            </a:r>
            <a:r>
              <a:rPr dirty="0" sz="7450" spc="5" b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7450" spc="-5" b="0">
                <a:solidFill>
                  <a:srgbClr val="D9D9D9"/>
                </a:solidFill>
                <a:latin typeface="Arial"/>
                <a:cs typeface="Arial"/>
              </a:rPr>
              <a:t>человек</a:t>
            </a:r>
            <a:r>
              <a:rPr dirty="0" sz="7450" spc="5" b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7450" spc="-5" b="0">
                <a:solidFill>
                  <a:srgbClr val="D9D9D9"/>
                </a:solidFill>
                <a:latin typeface="Arial"/>
                <a:cs typeface="Arial"/>
              </a:rPr>
              <a:t>обычно </a:t>
            </a:r>
            <a:r>
              <a:rPr dirty="0" sz="7450" spc="-2055" b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7450" spc="-5" b="0">
                <a:solidFill>
                  <a:srgbClr val="D9D9D9"/>
                </a:solidFill>
                <a:latin typeface="Arial"/>
                <a:cs typeface="Arial"/>
              </a:rPr>
              <a:t>попадает </a:t>
            </a:r>
            <a:r>
              <a:rPr dirty="0" sz="7450" b="0">
                <a:solidFill>
                  <a:srgbClr val="D9D9D9"/>
                </a:solidFill>
                <a:latin typeface="Arial"/>
                <a:cs typeface="Arial"/>
              </a:rPr>
              <a:t>под </a:t>
            </a:r>
            <a:r>
              <a:rPr dirty="0" sz="7450" spc="-5" b="0">
                <a:solidFill>
                  <a:srgbClr val="D9D9D9"/>
                </a:solidFill>
                <a:latin typeface="Arial"/>
                <a:cs typeface="Arial"/>
              </a:rPr>
              <a:t>отрицательное </a:t>
            </a:r>
            <a:r>
              <a:rPr dirty="0" sz="7450" b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7450" spc="-5" b="0">
                <a:solidFill>
                  <a:srgbClr val="D9D9D9"/>
                </a:solidFill>
                <a:latin typeface="Arial"/>
                <a:cs typeface="Arial"/>
              </a:rPr>
              <a:t>воздействие</a:t>
            </a:r>
            <a:r>
              <a:rPr dirty="0" sz="7450" b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7450" spc="-5" b="0">
                <a:solidFill>
                  <a:srgbClr val="D9D9D9"/>
                </a:solidFill>
                <a:latin typeface="Arial"/>
                <a:cs typeface="Arial"/>
              </a:rPr>
              <a:t>"эффекта</a:t>
            </a:r>
            <a:r>
              <a:rPr dirty="0" sz="7450" b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7450" spc="-5" b="0">
                <a:solidFill>
                  <a:srgbClr val="D9D9D9"/>
                </a:solidFill>
                <a:latin typeface="Arial"/>
                <a:cs typeface="Arial"/>
              </a:rPr>
              <a:t>тетриса".</a:t>
            </a:r>
            <a:endParaRPr sz="7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9534" y="958974"/>
            <a:ext cx="6502400" cy="12515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50" spc="-10" b="0">
                <a:latin typeface="Arial"/>
                <a:cs typeface="Arial"/>
              </a:rPr>
              <a:t>Цель</a:t>
            </a:r>
            <a:r>
              <a:rPr dirty="0" sz="8050" spc="-70" b="0">
                <a:latin typeface="Arial"/>
                <a:cs typeface="Arial"/>
              </a:rPr>
              <a:t> </a:t>
            </a:r>
            <a:r>
              <a:rPr dirty="0" sz="8050" spc="-10" b="0">
                <a:latin typeface="Arial"/>
                <a:cs typeface="Arial"/>
              </a:rPr>
              <a:t>проекта</a:t>
            </a:r>
            <a:endParaRPr sz="8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4487" y="3394812"/>
            <a:ext cx="11532235" cy="440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5900"/>
              </a:lnSpc>
              <a:spcBef>
                <a:spcPts val="100"/>
              </a:spcBef>
            </a:pPr>
            <a:r>
              <a:rPr dirty="0" sz="6200" spc="-50">
                <a:latin typeface="Arial Unicode MS"/>
                <a:cs typeface="Arial Unicode MS"/>
              </a:rPr>
              <a:t>Разработать </a:t>
            </a:r>
            <a:r>
              <a:rPr dirty="0" sz="6200" spc="10">
                <a:latin typeface="Arial Unicode MS"/>
                <a:cs typeface="Arial Unicode MS"/>
              </a:rPr>
              <a:t>игру, </a:t>
            </a:r>
            <a:r>
              <a:rPr dirty="0" sz="6200" spc="55">
                <a:latin typeface="Arial Unicode MS"/>
                <a:cs typeface="Arial Unicode MS"/>
              </a:rPr>
              <a:t>которая </a:t>
            </a:r>
            <a:r>
              <a:rPr dirty="0" sz="6200" spc="60">
                <a:latin typeface="Arial Unicode MS"/>
                <a:cs typeface="Arial Unicode MS"/>
              </a:rPr>
              <a:t> </a:t>
            </a:r>
            <a:r>
              <a:rPr dirty="0" sz="6200" spc="90">
                <a:latin typeface="Arial Unicode MS"/>
                <a:cs typeface="Arial Unicode MS"/>
              </a:rPr>
              <a:t>уменьшит </a:t>
            </a:r>
            <a:r>
              <a:rPr dirty="0" sz="6200" spc="85">
                <a:latin typeface="Arial Unicode MS"/>
                <a:cs typeface="Arial Unicode MS"/>
              </a:rPr>
              <a:t>отрицательное </a:t>
            </a:r>
            <a:r>
              <a:rPr dirty="0" sz="6200" spc="90">
                <a:latin typeface="Arial Unicode MS"/>
                <a:cs typeface="Arial Unicode MS"/>
              </a:rPr>
              <a:t> </a:t>
            </a:r>
            <a:r>
              <a:rPr dirty="0" sz="6200" spc="40">
                <a:latin typeface="Arial Unicode MS"/>
                <a:cs typeface="Arial Unicode MS"/>
              </a:rPr>
              <a:t>воздействие</a:t>
            </a:r>
            <a:r>
              <a:rPr dirty="0" sz="6200" spc="-120">
                <a:latin typeface="Arial Unicode MS"/>
                <a:cs typeface="Arial Unicode MS"/>
              </a:rPr>
              <a:t> </a:t>
            </a:r>
            <a:r>
              <a:rPr dirty="0" sz="6200" spc="-280">
                <a:latin typeface="Arial Unicode MS"/>
                <a:cs typeface="Arial Unicode MS"/>
              </a:rPr>
              <a:t>"эффекта</a:t>
            </a:r>
            <a:r>
              <a:rPr dirty="0" sz="6200" spc="-114">
                <a:latin typeface="Arial Unicode MS"/>
                <a:cs typeface="Arial Unicode MS"/>
              </a:rPr>
              <a:t> </a:t>
            </a:r>
            <a:r>
              <a:rPr dirty="0" sz="6200" spc="-10">
                <a:latin typeface="Arial Unicode MS"/>
                <a:cs typeface="Arial Unicode MS"/>
              </a:rPr>
              <a:t>тетриса" </a:t>
            </a:r>
            <a:r>
              <a:rPr dirty="0" sz="6200" spc="-1710">
                <a:latin typeface="Arial Unicode MS"/>
                <a:cs typeface="Arial Unicode MS"/>
              </a:rPr>
              <a:t> </a:t>
            </a:r>
            <a:r>
              <a:rPr dirty="0" sz="6200" spc="95">
                <a:latin typeface="Arial Unicode MS"/>
                <a:cs typeface="Arial Unicode MS"/>
              </a:rPr>
              <a:t>на</a:t>
            </a:r>
            <a:r>
              <a:rPr dirty="0" sz="6200" spc="-120">
                <a:latin typeface="Arial Unicode MS"/>
                <a:cs typeface="Arial Unicode MS"/>
              </a:rPr>
              <a:t> </a:t>
            </a:r>
            <a:r>
              <a:rPr dirty="0" sz="6200" spc="10">
                <a:latin typeface="Arial Unicode MS"/>
                <a:cs typeface="Arial Unicode MS"/>
              </a:rPr>
              <a:t>человека.</a:t>
            </a:r>
            <a:endParaRPr sz="6200">
              <a:latin typeface="Arial Unicode MS"/>
              <a:cs typeface="Arial Unicode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32" y="500261"/>
            <a:ext cx="5276849" cy="92868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33" y="996950"/>
            <a:ext cx="480504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1040">
                <a:solidFill>
                  <a:srgbClr val="838381"/>
                </a:solidFill>
                <a:latin typeface="Calibri"/>
                <a:cs typeface="Calibri"/>
              </a:rPr>
              <a:t>Задачи:</a:t>
            </a:r>
            <a:endParaRPr sz="9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459" y="3031493"/>
            <a:ext cx="16767810" cy="556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1190" marR="5080" indent="-619125">
              <a:lnSpc>
                <a:spcPct val="116599"/>
              </a:lnSpc>
              <a:spcBef>
                <a:spcPts val="100"/>
              </a:spcBef>
              <a:buAutoNum type="arabicPeriod"/>
              <a:tabLst>
                <a:tab pos="631825" algn="l"/>
              </a:tabLst>
            </a:pPr>
            <a:r>
              <a:rPr dirty="0" sz="5200" spc="215">
                <a:latin typeface="Arial Unicode MS"/>
                <a:cs typeface="Arial Unicode MS"/>
              </a:rPr>
              <a:t>Изучить</a:t>
            </a:r>
            <a:r>
              <a:rPr dirty="0" sz="5200" spc="-110">
                <a:latin typeface="Arial Unicode MS"/>
                <a:cs typeface="Arial Unicode MS"/>
              </a:rPr>
              <a:t> </a:t>
            </a:r>
            <a:r>
              <a:rPr dirty="0" sz="5200" spc="135">
                <a:latin typeface="Arial Unicode MS"/>
                <a:cs typeface="Arial Unicode MS"/>
              </a:rPr>
              <a:t>существующие</a:t>
            </a:r>
            <a:r>
              <a:rPr dirty="0" sz="5200" spc="-110">
                <a:latin typeface="Arial Unicode MS"/>
                <a:cs typeface="Arial Unicode MS"/>
              </a:rPr>
              <a:t> </a:t>
            </a:r>
            <a:r>
              <a:rPr dirty="0" sz="5200" spc="245">
                <a:latin typeface="Arial Unicode MS"/>
                <a:cs typeface="Arial Unicode MS"/>
              </a:rPr>
              <a:t>программные</a:t>
            </a:r>
            <a:r>
              <a:rPr dirty="0" sz="5200" spc="-105">
                <a:latin typeface="Arial Unicode MS"/>
                <a:cs typeface="Arial Unicode MS"/>
              </a:rPr>
              <a:t> </a:t>
            </a:r>
            <a:r>
              <a:rPr dirty="0" sz="5200" spc="235">
                <a:latin typeface="Arial Unicode MS"/>
                <a:cs typeface="Arial Unicode MS"/>
              </a:rPr>
              <a:t>решения</a:t>
            </a:r>
            <a:r>
              <a:rPr dirty="0" sz="5200" spc="-110">
                <a:latin typeface="Arial Unicode MS"/>
                <a:cs typeface="Arial Unicode MS"/>
              </a:rPr>
              <a:t> </a:t>
            </a:r>
            <a:r>
              <a:rPr dirty="0" sz="5200" spc="385">
                <a:latin typeface="Arial Unicode MS"/>
                <a:cs typeface="Arial Unicode MS"/>
              </a:rPr>
              <a:t>и </a:t>
            </a:r>
            <a:r>
              <a:rPr dirty="0" sz="5200" spc="-1430">
                <a:latin typeface="Arial Unicode MS"/>
                <a:cs typeface="Arial Unicode MS"/>
              </a:rPr>
              <a:t> </a:t>
            </a:r>
            <a:r>
              <a:rPr dirty="0" sz="5200" spc="190">
                <a:latin typeface="Arial Unicode MS"/>
                <a:cs typeface="Arial Unicode MS"/>
              </a:rPr>
              <a:t>реализации</a:t>
            </a:r>
            <a:r>
              <a:rPr dirty="0" sz="5200" spc="-100">
                <a:latin typeface="Arial Unicode MS"/>
                <a:cs typeface="Arial Unicode MS"/>
              </a:rPr>
              <a:t> </a:t>
            </a:r>
            <a:r>
              <a:rPr dirty="0" sz="5200" spc="70">
                <a:latin typeface="Arial Unicode MS"/>
                <a:cs typeface="Arial Unicode MS"/>
              </a:rPr>
              <a:t>тетриса.</a:t>
            </a:r>
            <a:endParaRPr sz="5200">
              <a:latin typeface="Arial Unicode MS"/>
              <a:cs typeface="Arial Unicode MS"/>
            </a:endParaRPr>
          </a:p>
          <a:p>
            <a:pPr marL="802640" indent="-79057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803275" algn="l"/>
              </a:tabLst>
            </a:pPr>
            <a:r>
              <a:rPr dirty="0" sz="5200" spc="135">
                <a:latin typeface="Arial Unicode MS"/>
                <a:cs typeface="Arial Unicode MS"/>
              </a:rPr>
              <a:t>Выбрать</a:t>
            </a:r>
            <a:r>
              <a:rPr dirty="0" sz="5200" spc="-105">
                <a:latin typeface="Arial Unicode MS"/>
                <a:cs typeface="Arial Unicode MS"/>
              </a:rPr>
              <a:t> </a:t>
            </a:r>
            <a:r>
              <a:rPr dirty="0" sz="5200" spc="185">
                <a:latin typeface="Arial Unicode MS"/>
                <a:cs typeface="Arial Unicode MS"/>
              </a:rPr>
              <a:t>инструменты</a:t>
            </a:r>
            <a:r>
              <a:rPr dirty="0" sz="5200" spc="-100">
                <a:latin typeface="Arial Unicode MS"/>
                <a:cs typeface="Arial Unicode MS"/>
              </a:rPr>
              <a:t> </a:t>
            </a:r>
            <a:r>
              <a:rPr dirty="0" sz="5200">
                <a:latin typeface="Arial Unicode MS"/>
                <a:cs typeface="Arial Unicode MS"/>
              </a:rPr>
              <a:t>для</a:t>
            </a:r>
            <a:r>
              <a:rPr dirty="0" sz="5200" spc="-105">
                <a:latin typeface="Arial Unicode MS"/>
                <a:cs typeface="Arial Unicode MS"/>
              </a:rPr>
              <a:t> </a:t>
            </a:r>
            <a:r>
              <a:rPr dirty="0" sz="5200" spc="165">
                <a:latin typeface="Arial Unicode MS"/>
                <a:cs typeface="Arial Unicode MS"/>
              </a:rPr>
              <a:t>разработки.</a:t>
            </a:r>
            <a:endParaRPr sz="5200">
              <a:latin typeface="Arial Unicode MS"/>
              <a:cs typeface="Arial Unicode MS"/>
            </a:endParaRPr>
          </a:p>
          <a:p>
            <a:pPr marL="631190" marR="721360" indent="-619125">
              <a:lnSpc>
                <a:spcPct val="116599"/>
              </a:lnSpc>
              <a:buAutoNum type="arabicPeriod"/>
              <a:tabLst>
                <a:tab pos="631825" algn="l"/>
              </a:tabLst>
            </a:pPr>
            <a:r>
              <a:rPr dirty="0" sz="5200" spc="75">
                <a:latin typeface="Arial Unicode MS"/>
                <a:cs typeface="Arial Unicode MS"/>
              </a:rPr>
              <a:t>Разработать </a:t>
            </a:r>
            <a:r>
              <a:rPr dirty="0" sz="5200" spc="150">
                <a:latin typeface="Arial Unicode MS"/>
                <a:cs typeface="Arial Unicode MS"/>
              </a:rPr>
              <a:t>собственную </a:t>
            </a:r>
            <a:r>
              <a:rPr dirty="0" sz="5200" spc="195">
                <a:latin typeface="Arial Unicode MS"/>
                <a:cs typeface="Arial Unicode MS"/>
              </a:rPr>
              <a:t>реализацию </a:t>
            </a:r>
            <a:r>
              <a:rPr dirty="0" sz="5200" spc="200">
                <a:latin typeface="Arial Unicode MS"/>
                <a:cs typeface="Arial Unicode MS"/>
              </a:rPr>
              <a:t>игры, </a:t>
            </a:r>
            <a:r>
              <a:rPr dirty="0" sz="5200" spc="204">
                <a:latin typeface="Arial Unicode MS"/>
                <a:cs typeface="Arial Unicode MS"/>
              </a:rPr>
              <a:t> </a:t>
            </a:r>
            <a:r>
              <a:rPr dirty="0" sz="5200" spc="185">
                <a:latin typeface="Arial Unicode MS"/>
                <a:cs typeface="Arial Unicode MS"/>
              </a:rPr>
              <a:t>которая</a:t>
            </a:r>
            <a:r>
              <a:rPr dirty="0" sz="5200" spc="-90">
                <a:latin typeface="Arial Unicode MS"/>
                <a:cs typeface="Arial Unicode MS"/>
              </a:rPr>
              <a:t> </a:t>
            </a:r>
            <a:r>
              <a:rPr dirty="0" sz="5200" spc="240">
                <a:latin typeface="Arial Unicode MS"/>
                <a:cs typeface="Arial Unicode MS"/>
              </a:rPr>
              <a:t>уменьшит</a:t>
            </a:r>
            <a:r>
              <a:rPr dirty="0" sz="5200" spc="-85">
                <a:latin typeface="Arial Unicode MS"/>
                <a:cs typeface="Arial Unicode MS"/>
              </a:rPr>
              <a:t> </a:t>
            </a:r>
            <a:r>
              <a:rPr dirty="0" sz="5200" spc="180">
                <a:latin typeface="Arial Unicode MS"/>
                <a:cs typeface="Arial Unicode MS"/>
              </a:rPr>
              <a:t>отрицательное</a:t>
            </a:r>
            <a:r>
              <a:rPr dirty="0" sz="5200" spc="-85">
                <a:latin typeface="Arial Unicode MS"/>
                <a:cs typeface="Arial Unicode MS"/>
              </a:rPr>
              <a:t> </a:t>
            </a:r>
            <a:r>
              <a:rPr dirty="0" sz="5200" spc="125">
                <a:latin typeface="Arial Unicode MS"/>
                <a:cs typeface="Arial Unicode MS"/>
              </a:rPr>
              <a:t>воздействие </a:t>
            </a:r>
            <a:r>
              <a:rPr dirty="0" sz="5200" spc="-1430">
                <a:latin typeface="Arial Unicode MS"/>
                <a:cs typeface="Arial Unicode MS"/>
              </a:rPr>
              <a:t> </a:t>
            </a:r>
            <a:r>
              <a:rPr dirty="0" sz="5200" spc="-65">
                <a:latin typeface="Arial Unicode MS"/>
                <a:cs typeface="Arial Unicode MS"/>
              </a:rPr>
              <a:t>"эффекта</a:t>
            </a:r>
            <a:r>
              <a:rPr dirty="0" sz="5200" spc="-100">
                <a:latin typeface="Arial Unicode MS"/>
                <a:cs typeface="Arial Unicode MS"/>
              </a:rPr>
              <a:t> </a:t>
            </a:r>
            <a:r>
              <a:rPr dirty="0" sz="5200" spc="105">
                <a:latin typeface="Arial Unicode MS"/>
                <a:cs typeface="Arial Unicode MS"/>
              </a:rPr>
              <a:t>тетриса"</a:t>
            </a:r>
            <a:r>
              <a:rPr dirty="0" sz="5200" spc="-95">
                <a:latin typeface="Arial Unicode MS"/>
                <a:cs typeface="Arial Unicode MS"/>
              </a:rPr>
              <a:t> </a:t>
            </a:r>
            <a:r>
              <a:rPr dirty="0" sz="5200" spc="210">
                <a:latin typeface="Arial Unicode MS"/>
                <a:cs typeface="Arial Unicode MS"/>
              </a:rPr>
              <a:t>на</a:t>
            </a:r>
            <a:r>
              <a:rPr dirty="0" sz="5200" spc="-95">
                <a:latin typeface="Arial Unicode MS"/>
                <a:cs typeface="Arial Unicode MS"/>
              </a:rPr>
              <a:t> </a:t>
            </a:r>
            <a:r>
              <a:rPr dirty="0" sz="5200" spc="130">
                <a:latin typeface="Arial Unicode MS"/>
                <a:cs typeface="Arial Unicode MS"/>
              </a:rPr>
              <a:t>человека.</a:t>
            </a:r>
            <a:endParaRPr sz="5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FutNeo</dc:creator>
  <cp:keywords>DAEc_nW7GJQ,BAET-hixj7I</cp:keywords>
  <dc:title>Компьютерная игра Тетрис</dc:title>
  <dcterms:created xsi:type="dcterms:W3CDTF">2021-05-15T07:13:53Z</dcterms:created>
  <dcterms:modified xsi:type="dcterms:W3CDTF">2021-05-15T07:13:53Z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2021-05-15T00:00:00Z</vt:filetime>
  </property>
  <property fmtid="{D5CDD505-2E9C-101B-9397-08002B2CF9AE}" pid="3" name="Creator">
    <vt:lpwstr>Canva</vt:lpwstr>
  </property>
  <property fmtid="{D5CDD505-2E9C-101B-9397-08002B2CF9AE}" pid="4" name="LastSaved">
    <vt:filetime>2021-05-15T00:00:00Z</vt:filetime>
  </property>
</Properties>
</file>