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80" r:id="rId3"/>
    <p:sldId id="281" r:id="rId4"/>
    <p:sldId id="282" r:id="rId5"/>
    <p:sldId id="300" r:id="rId6"/>
    <p:sldId id="299" r:id="rId7"/>
    <p:sldId id="298" r:id="rId8"/>
    <p:sldId id="285" r:id="rId9"/>
    <p:sldId id="263" r:id="rId10"/>
    <p:sldId id="289" r:id="rId11"/>
    <p:sldId id="290" r:id="rId12"/>
    <p:sldId id="284" r:id="rId13"/>
    <p:sldId id="272" r:id="rId14"/>
    <p:sldId id="267" r:id="rId15"/>
    <p:sldId id="293" r:id="rId16"/>
    <p:sldId id="266" r:id="rId17"/>
    <p:sldId id="294" r:id="rId18"/>
    <p:sldId id="297" r:id="rId19"/>
    <p:sldId id="295" r:id="rId20"/>
    <p:sldId id="264" r:id="rId21"/>
    <p:sldId id="291" r:id="rId22"/>
    <p:sldId id="283" r:id="rId23"/>
    <p:sldId id="265" r:id="rId24"/>
    <p:sldId id="274" r:id="rId25"/>
    <p:sldId id="292" r:id="rId26"/>
    <p:sldId id="275" r:id="rId27"/>
    <p:sldId id="273" r:id="rId28"/>
    <p:sldId id="268" r:id="rId29"/>
    <p:sldId id="269" r:id="rId30"/>
    <p:sldId id="270" r:id="rId31"/>
    <p:sldId id="277" r:id="rId32"/>
    <p:sldId id="278" r:id="rId33"/>
    <p:sldId id="286" r:id="rId34"/>
    <p:sldId id="288" r:id="rId35"/>
    <p:sldId id="276" r:id="rId36"/>
    <p:sldId id="301" r:id="rId37"/>
    <p:sldId id="303" r:id="rId38"/>
  </p:sldIdLst>
  <p:sldSz cx="12192000" cy="6858000"/>
  <p:notesSz cx="9296400" cy="70104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5pPr>
    <a:lvl6pPr marL="2286000" algn="l" defTabSz="914400" rtl="0" eaLnBrk="1" latinLnBrk="0" hangingPunct="1">
      <a:defRPr sz="2400" kern="1200">
        <a:solidFill>
          <a:schemeClr val="tx1"/>
        </a:solidFill>
        <a:latin typeface="Times" panose="02020603050405020304" pitchFamily="18" charset="0"/>
        <a:ea typeface="Osaka" charset="-128"/>
        <a:cs typeface="+mn-cs"/>
      </a:defRPr>
    </a:lvl6pPr>
    <a:lvl7pPr marL="2743200" algn="l" defTabSz="914400" rtl="0" eaLnBrk="1" latinLnBrk="0" hangingPunct="1">
      <a:defRPr sz="2400" kern="1200">
        <a:solidFill>
          <a:schemeClr val="tx1"/>
        </a:solidFill>
        <a:latin typeface="Times" panose="02020603050405020304" pitchFamily="18" charset="0"/>
        <a:ea typeface="Osaka" charset="-128"/>
        <a:cs typeface="+mn-cs"/>
      </a:defRPr>
    </a:lvl7pPr>
    <a:lvl8pPr marL="3200400" algn="l" defTabSz="914400" rtl="0" eaLnBrk="1" latinLnBrk="0" hangingPunct="1">
      <a:defRPr sz="2400" kern="1200">
        <a:solidFill>
          <a:schemeClr val="tx1"/>
        </a:solidFill>
        <a:latin typeface="Times" panose="02020603050405020304" pitchFamily="18" charset="0"/>
        <a:ea typeface="Osaka" charset="-128"/>
        <a:cs typeface="+mn-cs"/>
      </a:defRPr>
    </a:lvl8pPr>
    <a:lvl9pPr marL="3657600" algn="l" defTabSz="914400" rtl="0" eaLnBrk="1" latinLnBrk="0" hangingPunct="1">
      <a:defRPr sz="2400" kern="1200">
        <a:solidFill>
          <a:schemeClr val="tx1"/>
        </a:solidFill>
        <a:latin typeface="Times" panose="02020603050405020304" pitchFamily="18" charset="0"/>
        <a:ea typeface="Osaka"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00FF"/>
    <a:srgbClr val="33CC33"/>
    <a:srgbClr val="94BCFE"/>
    <a:srgbClr val="5CBCFF"/>
    <a:srgbClr val="FF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3800" autoAdjust="0"/>
  </p:normalViewPr>
  <p:slideViewPr>
    <p:cSldViewPr snapToGrid="0">
      <p:cViewPr varScale="1">
        <p:scale>
          <a:sx n="102" d="100"/>
          <a:sy n="102" d="100"/>
        </p:scale>
        <p:origin x="89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BB057-1C8E-486C-ACD8-F6F6DF89680A}" type="doc">
      <dgm:prSet loTypeId="urn:microsoft.com/office/officeart/2005/8/layout/process1" loCatId="process" qsTypeId="urn:microsoft.com/office/officeart/2005/8/quickstyle/simple1" qsCatId="simple" csTypeId="urn:microsoft.com/office/officeart/2005/8/colors/accent1_2" csCatId="accent1" phldr="1"/>
      <dgm:spPr/>
    </dgm:pt>
    <dgm:pt modelId="{3125027A-582D-43A7-A62D-90AB11A9FAFA}">
      <dgm:prSet phldrT="[Text]"/>
      <dgm:spPr/>
      <dgm:t>
        <a:bodyPr/>
        <a:lstStyle/>
        <a:p>
          <a:r>
            <a:rPr lang="en-US" dirty="0" smtClean="0"/>
            <a:t>Generate Glottal Pulse</a:t>
          </a:r>
          <a:endParaRPr lang="en-US" dirty="0"/>
        </a:p>
      </dgm:t>
    </dgm:pt>
    <dgm:pt modelId="{BB2EDCD2-1F00-4D27-840D-31B05E57D2C2}" type="parTrans" cxnId="{95DFC48C-1C25-4A94-80E1-9D477895267B}">
      <dgm:prSet/>
      <dgm:spPr/>
      <dgm:t>
        <a:bodyPr/>
        <a:lstStyle/>
        <a:p>
          <a:endParaRPr lang="en-US"/>
        </a:p>
      </dgm:t>
    </dgm:pt>
    <dgm:pt modelId="{28582E99-0869-400D-AE1F-91AF162E94B2}" type="sibTrans" cxnId="{95DFC48C-1C25-4A94-80E1-9D477895267B}">
      <dgm:prSet/>
      <dgm:spPr/>
      <dgm:t>
        <a:bodyPr/>
        <a:lstStyle/>
        <a:p>
          <a:endParaRPr lang="en-US"/>
        </a:p>
      </dgm:t>
    </dgm:pt>
    <dgm:pt modelId="{0856AF04-4F0E-49D0-8C18-564DD1F3C803}">
      <dgm:prSet phldrT="[Text]"/>
      <dgm:spPr/>
      <dgm:t>
        <a:bodyPr/>
        <a:lstStyle/>
        <a:p>
          <a:r>
            <a:rPr lang="en-US" dirty="0" smtClean="0"/>
            <a:t>Compute vocal tract filter</a:t>
          </a:r>
          <a:endParaRPr lang="en-US" dirty="0"/>
        </a:p>
      </dgm:t>
    </dgm:pt>
    <dgm:pt modelId="{52990972-EF07-4B26-A580-381E54D91561}" type="parTrans" cxnId="{8A8E7D37-2604-4A8A-BB4F-514C2A062275}">
      <dgm:prSet/>
      <dgm:spPr/>
      <dgm:t>
        <a:bodyPr/>
        <a:lstStyle/>
        <a:p>
          <a:endParaRPr lang="en-US"/>
        </a:p>
      </dgm:t>
    </dgm:pt>
    <dgm:pt modelId="{3DEE96CA-3A9D-4012-A303-23CBC1F052EC}" type="sibTrans" cxnId="{8A8E7D37-2604-4A8A-BB4F-514C2A062275}">
      <dgm:prSet/>
      <dgm:spPr/>
      <dgm:t>
        <a:bodyPr/>
        <a:lstStyle/>
        <a:p>
          <a:endParaRPr lang="en-US"/>
        </a:p>
      </dgm:t>
    </dgm:pt>
    <dgm:pt modelId="{C36D59BB-D916-48A5-A696-D35013F9F6CC}">
      <dgm:prSet phldrT="[Text]"/>
      <dgm:spPr/>
      <dgm:t>
        <a:bodyPr/>
        <a:lstStyle/>
        <a:p>
          <a:r>
            <a:rPr lang="en-US" dirty="0" smtClean="0"/>
            <a:t>Compute Sound Signal</a:t>
          </a:r>
          <a:endParaRPr lang="en-US" dirty="0"/>
        </a:p>
      </dgm:t>
    </dgm:pt>
    <dgm:pt modelId="{1B00BEC4-533D-4A50-902B-46715F495453}" type="parTrans" cxnId="{F0D42DE5-B2B2-489D-8D93-378A0C039D11}">
      <dgm:prSet/>
      <dgm:spPr/>
      <dgm:t>
        <a:bodyPr/>
        <a:lstStyle/>
        <a:p>
          <a:endParaRPr lang="en-US"/>
        </a:p>
      </dgm:t>
    </dgm:pt>
    <dgm:pt modelId="{58D23A5C-2D90-4792-85F7-6384784D6BE4}" type="sibTrans" cxnId="{F0D42DE5-B2B2-489D-8D93-378A0C039D11}">
      <dgm:prSet/>
      <dgm:spPr/>
      <dgm:t>
        <a:bodyPr/>
        <a:lstStyle/>
        <a:p>
          <a:endParaRPr lang="en-US"/>
        </a:p>
      </dgm:t>
    </dgm:pt>
    <dgm:pt modelId="{64C55A1C-797F-4818-A24C-7FD6D91C3522}">
      <dgm:prSet phldrT="[Text]"/>
      <dgm:spPr/>
      <dgm:t>
        <a:bodyPr/>
        <a:lstStyle/>
        <a:p>
          <a:r>
            <a:rPr lang="en-US" dirty="0" smtClean="0"/>
            <a:t>Consider vocal fold open and closure timing</a:t>
          </a:r>
          <a:endParaRPr lang="en-US" dirty="0"/>
        </a:p>
      </dgm:t>
    </dgm:pt>
    <dgm:pt modelId="{C319CFC1-7150-484D-ABD3-964A57BF70E0}" type="parTrans" cxnId="{BD94F669-AE3B-4D50-AC2B-831D700A1D3B}">
      <dgm:prSet/>
      <dgm:spPr/>
      <dgm:t>
        <a:bodyPr/>
        <a:lstStyle/>
        <a:p>
          <a:endParaRPr lang="en-US"/>
        </a:p>
      </dgm:t>
    </dgm:pt>
    <dgm:pt modelId="{6546BF29-B997-4109-AA43-6CD969EB49AA}" type="sibTrans" cxnId="{BD94F669-AE3B-4D50-AC2B-831D700A1D3B}">
      <dgm:prSet/>
      <dgm:spPr/>
      <dgm:t>
        <a:bodyPr/>
        <a:lstStyle/>
        <a:p>
          <a:endParaRPr lang="en-US"/>
        </a:p>
      </dgm:t>
    </dgm:pt>
    <dgm:pt modelId="{816EA564-D5C8-46B7-9759-EBAAC44DE999}" type="pres">
      <dgm:prSet presAssocID="{D3DBB057-1C8E-486C-ACD8-F6F6DF89680A}" presName="Name0" presStyleCnt="0">
        <dgm:presLayoutVars>
          <dgm:dir/>
          <dgm:resizeHandles val="exact"/>
        </dgm:presLayoutVars>
      </dgm:prSet>
      <dgm:spPr/>
    </dgm:pt>
    <dgm:pt modelId="{D131D059-8CAB-402B-B2B3-CE333474C916}" type="pres">
      <dgm:prSet presAssocID="{3125027A-582D-43A7-A62D-90AB11A9FAFA}" presName="node" presStyleLbl="node1" presStyleIdx="0" presStyleCnt="4" custLinFactY="-19221" custLinFactNeighborX="572" custLinFactNeighborY="-100000">
        <dgm:presLayoutVars>
          <dgm:bulletEnabled val="1"/>
        </dgm:presLayoutVars>
      </dgm:prSet>
      <dgm:spPr/>
      <dgm:t>
        <a:bodyPr/>
        <a:lstStyle/>
        <a:p>
          <a:endParaRPr lang="en-US"/>
        </a:p>
      </dgm:t>
    </dgm:pt>
    <dgm:pt modelId="{DE3333FC-4992-4E9E-85F4-0F163BBBED58}" type="pres">
      <dgm:prSet presAssocID="{28582E99-0869-400D-AE1F-91AF162E94B2}" presName="sibTrans" presStyleLbl="sibTrans2D1" presStyleIdx="0" presStyleCnt="3"/>
      <dgm:spPr/>
      <dgm:t>
        <a:bodyPr/>
        <a:lstStyle/>
        <a:p>
          <a:endParaRPr lang="en-US"/>
        </a:p>
      </dgm:t>
    </dgm:pt>
    <dgm:pt modelId="{670FFCC8-D03A-4472-8109-27F00951B1BD}" type="pres">
      <dgm:prSet presAssocID="{28582E99-0869-400D-AE1F-91AF162E94B2}" presName="connectorText" presStyleLbl="sibTrans2D1" presStyleIdx="0" presStyleCnt="3"/>
      <dgm:spPr/>
      <dgm:t>
        <a:bodyPr/>
        <a:lstStyle/>
        <a:p>
          <a:endParaRPr lang="en-US"/>
        </a:p>
      </dgm:t>
    </dgm:pt>
    <dgm:pt modelId="{DA6920D5-EF36-43A0-80A1-FAEBC9BF0366}" type="pres">
      <dgm:prSet presAssocID="{0856AF04-4F0E-49D0-8C18-564DD1F3C803}" presName="node" presStyleLbl="node1" presStyleIdx="1" presStyleCnt="4" custLinFactY="-19221" custLinFactNeighborX="572" custLinFactNeighborY="-100000">
        <dgm:presLayoutVars>
          <dgm:bulletEnabled val="1"/>
        </dgm:presLayoutVars>
      </dgm:prSet>
      <dgm:spPr/>
      <dgm:t>
        <a:bodyPr/>
        <a:lstStyle/>
        <a:p>
          <a:endParaRPr lang="en-US"/>
        </a:p>
      </dgm:t>
    </dgm:pt>
    <dgm:pt modelId="{85919DD0-015E-498F-BA3B-9C9958E9EE07}" type="pres">
      <dgm:prSet presAssocID="{3DEE96CA-3A9D-4012-A303-23CBC1F052EC}" presName="sibTrans" presStyleLbl="sibTrans2D1" presStyleIdx="1" presStyleCnt="3"/>
      <dgm:spPr/>
      <dgm:t>
        <a:bodyPr/>
        <a:lstStyle/>
        <a:p>
          <a:endParaRPr lang="en-US"/>
        </a:p>
      </dgm:t>
    </dgm:pt>
    <dgm:pt modelId="{8938DFBB-51D4-442B-B886-D4738D7E6C27}" type="pres">
      <dgm:prSet presAssocID="{3DEE96CA-3A9D-4012-A303-23CBC1F052EC}" presName="connectorText" presStyleLbl="sibTrans2D1" presStyleIdx="1" presStyleCnt="3"/>
      <dgm:spPr/>
      <dgm:t>
        <a:bodyPr/>
        <a:lstStyle/>
        <a:p>
          <a:endParaRPr lang="en-US"/>
        </a:p>
      </dgm:t>
    </dgm:pt>
    <dgm:pt modelId="{4649D92F-E6D3-4685-8A44-B3D2B721AA5D}" type="pres">
      <dgm:prSet presAssocID="{64C55A1C-797F-4818-A24C-7FD6D91C3522}" presName="node" presStyleLbl="node1" presStyleIdx="2" presStyleCnt="4" custLinFactY="-19221" custLinFactNeighborX="572" custLinFactNeighborY="-100000">
        <dgm:presLayoutVars>
          <dgm:bulletEnabled val="1"/>
        </dgm:presLayoutVars>
      </dgm:prSet>
      <dgm:spPr/>
      <dgm:t>
        <a:bodyPr/>
        <a:lstStyle/>
        <a:p>
          <a:endParaRPr lang="en-US"/>
        </a:p>
      </dgm:t>
    </dgm:pt>
    <dgm:pt modelId="{8EAEB9DB-4ADC-4E32-9C00-22718A00D3B2}" type="pres">
      <dgm:prSet presAssocID="{6546BF29-B997-4109-AA43-6CD969EB49AA}" presName="sibTrans" presStyleLbl="sibTrans2D1" presStyleIdx="2" presStyleCnt="3"/>
      <dgm:spPr/>
      <dgm:t>
        <a:bodyPr/>
        <a:lstStyle/>
        <a:p>
          <a:endParaRPr lang="en-US"/>
        </a:p>
      </dgm:t>
    </dgm:pt>
    <dgm:pt modelId="{729D386F-132C-41BC-B0DC-B5C277E0CAB8}" type="pres">
      <dgm:prSet presAssocID="{6546BF29-B997-4109-AA43-6CD969EB49AA}" presName="connectorText" presStyleLbl="sibTrans2D1" presStyleIdx="2" presStyleCnt="3"/>
      <dgm:spPr/>
      <dgm:t>
        <a:bodyPr/>
        <a:lstStyle/>
        <a:p>
          <a:endParaRPr lang="en-US"/>
        </a:p>
      </dgm:t>
    </dgm:pt>
    <dgm:pt modelId="{9C210E14-68E9-4F81-9ADD-C8945CED4211}" type="pres">
      <dgm:prSet presAssocID="{C36D59BB-D916-48A5-A696-D35013F9F6CC}" presName="node" presStyleLbl="node1" presStyleIdx="3" presStyleCnt="4" custLinFactY="-19221" custLinFactNeighborX="572" custLinFactNeighborY="-100000">
        <dgm:presLayoutVars>
          <dgm:bulletEnabled val="1"/>
        </dgm:presLayoutVars>
      </dgm:prSet>
      <dgm:spPr/>
      <dgm:t>
        <a:bodyPr/>
        <a:lstStyle/>
        <a:p>
          <a:endParaRPr lang="en-US"/>
        </a:p>
      </dgm:t>
    </dgm:pt>
  </dgm:ptLst>
  <dgm:cxnLst>
    <dgm:cxn modelId="{8A8E7D37-2604-4A8A-BB4F-514C2A062275}" srcId="{D3DBB057-1C8E-486C-ACD8-F6F6DF89680A}" destId="{0856AF04-4F0E-49D0-8C18-564DD1F3C803}" srcOrd="1" destOrd="0" parTransId="{52990972-EF07-4B26-A580-381E54D91561}" sibTransId="{3DEE96CA-3A9D-4012-A303-23CBC1F052EC}"/>
    <dgm:cxn modelId="{24528BEF-827D-47EC-9DEB-39319D95267B}" type="presOf" srcId="{3125027A-582D-43A7-A62D-90AB11A9FAFA}" destId="{D131D059-8CAB-402B-B2B3-CE333474C916}" srcOrd="0" destOrd="0" presId="urn:microsoft.com/office/officeart/2005/8/layout/process1"/>
    <dgm:cxn modelId="{7C926FA0-31A0-4AA8-89FF-7C57D0C25134}" type="presOf" srcId="{6546BF29-B997-4109-AA43-6CD969EB49AA}" destId="{729D386F-132C-41BC-B0DC-B5C277E0CAB8}" srcOrd="1" destOrd="0" presId="urn:microsoft.com/office/officeart/2005/8/layout/process1"/>
    <dgm:cxn modelId="{E6A7084C-63CF-4456-B215-0F380A26E362}" type="presOf" srcId="{28582E99-0869-400D-AE1F-91AF162E94B2}" destId="{670FFCC8-D03A-4472-8109-27F00951B1BD}" srcOrd="1" destOrd="0" presId="urn:microsoft.com/office/officeart/2005/8/layout/process1"/>
    <dgm:cxn modelId="{95DFC48C-1C25-4A94-80E1-9D477895267B}" srcId="{D3DBB057-1C8E-486C-ACD8-F6F6DF89680A}" destId="{3125027A-582D-43A7-A62D-90AB11A9FAFA}" srcOrd="0" destOrd="0" parTransId="{BB2EDCD2-1F00-4D27-840D-31B05E57D2C2}" sibTransId="{28582E99-0869-400D-AE1F-91AF162E94B2}"/>
    <dgm:cxn modelId="{F0D42DE5-B2B2-489D-8D93-378A0C039D11}" srcId="{D3DBB057-1C8E-486C-ACD8-F6F6DF89680A}" destId="{C36D59BB-D916-48A5-A696-D35013F9F6CC}" srcOrd="3" destOrd="0" parTransId="{1B00BEC4-533D-4A50-902B-46715F495453}" sibTransId="{58D23A5C-2D90-4792-85F7-6384784D6BE4}"/>
    <dgm:cxn modelId="{A9406293-980B-4410-B93B-A34073291273}" type="presOf" srcId="{3DEE96CA-3A9D-4012-A303-23CBC1F052EC}" destId="{85919DD0-015E-498F-BA3B-9C9958E9EE07}" srcOrd="0" destOrd="0" presId="urn:microsoft.com/office/officeart/2005/8/layout/process1"/>
    <dgm:cxn modelId="{3230C10C-3C81-438C-BF4E-C1A591D58B19}" type="presOf" srcId="{3DEE96CA-3A9D-4012-A303-23CBC1F052EC}" destId="{8938DFBB-51D4-442B-B886-D4738D7E6C27}" srcOrd="1" destOrd="0" presId="urn:microsoft.com/office/officeart/2005/8/layout/process1"/>
    <dgm:cxn modelId="{249D5C7D-074D-435E-824F-C78045693295}" type="presOf" srcId="{0856AF04-4F0E-49D0-8C18-564DD1F3C803}" destId="{DA6920D5-EF36-43A0-80A1-FAEBC9BF0366}" srcOrd="0" destOrd="0" presId="urn:microsoft.com/office/officeart/2005/8/layout/process1"/>
    <dgm:cxn modelId="{DE042C6C-8CD2-4A41-AB43-5C730E23ABF1}" type="presOf" srcId="{D3DBB057-1C8E-486C-ACD8-F6F6DF89680A}" destId="{816EA564-D5C8-46B7-9759-EBAAC44DE999}" srcOrd="0" destOrd="0" presId="urn:microsoft.com/office/officeart/2005/8/layout/process1"/>
    <dgm:cxn modelId="{BD94F669-AE3B-4D50-AC2B-831D700A1D3B}" srcId="{D3DBB057-1C8E-486C-ACD8-F6F6DF89680A}" destId="{64C55A1C-797F-4818-A24C-7FD6D91C3522}" srcOrd="2" destOrd="0" parTransId="{C319CFC1-7150-484D-ABD3-964A57BF70E0}" sibTransId="{6546BF29-B997-4109-AA43-6CD969EB49AA}"/>
    <dgm:cxn modelId="{73E647D5-252A-40FD-8E96-5A3587AAB046}" type="presOf" srcId="{28582E99-0869-400D-AE1F-91AF162E94B2}" destId="{DE3333FC-4992-4E9E-85F4-0F163BBBED58}" srcOrd="0" destOrd="0" presId="urn:microsoft.com/office/officeart/2005/8/layout/process1"/>
    <dgm:cxn modelId="{38DC6611-5559-43A2-89AF-B1B65B0D1B1F}" type="presOf" srcId="{6546BF29-B997-4109-AA43-6CD969EB49AA}" destId="{8EAEB9DB-4ADC-4E32-9C00-22718A00D3B2}" srcOrd="0" destOrd="0" presId="urn:microsoft.com/office/officeart/2005/8/layout/process1"/>
    <dgm:cxn modelId="{480D5279-0EF5-485C-8933-D3D92B250C6E}" type="presOf" srcId="{64C55A1C-797F-4818-A24C-7FD6D91C3522}" destId="{4649D92F-E6D3-4685-8A44-B3D2B721AA5D}" srcOrd="0" destOrd="0" presId="urn:microsoft.com/office/officeart/2005/8/layout/process1"/>
    <dgm:cxn modelId="{6A186455-3A3D-45E4-95FE-92B80A2CCC54}" type="presOf" srcId="{C36D59BB-D916-48A5-A696-D35013F9F6CC}" destId="{9C210E14-68E9-4F81-9ADD-C8945CED4211}" srcOrd="0" destOrd="0" presId="urn:microsoft.com/office/officeart/2005/8/layout/process1"/>
    <dgm:cxn modelId="{F0D10CB4-A7C1-424D-9E69-56D2C31DC717}" type="presParOf" srcId="{816EA564-D5C8-46B7-9759-EBAAC44DE999}" destId="{D131D059-8CAB-402B-B2B3-CE333474C916}" srcOrd="0" destOrd="0" presId="urn:microsoft.com/office/officeart/2005/8/layout/process1"/>
    <dgm:cxn modelId="{2925AF85-F461-441A-9257-DC449ECFF84C}" type="presParOf" srcId="{816EA564-D5C8-46B7-9759-EBAAC44DE999}" destId="{DE3333FC-4992-4E9E-85F4-0F163BBBED58}" srcOrd="1" destOrd="0" presId="urn:microsoft.com/office/officeart/2005/8/layout/process1"/>
    <dgm:cxn modelId="{DB793183-A344-4AC0-85DC-D4C3506713F8}" type="presParOf" srcId="{DE3333FC-4992-4E9E-85F4-0F163BBBED58}" destId="{670FFCC8-D03A-4472-8109-27F00951B1BD}" srcOrd="0" destOrd="0" presId="urn:microsoft.com/office/officeart/2005/8/layout/process1"/>
    <dgm:cxn modelId="{F485A0CB-C11D-4DD5-AE37-FD3B76D5419E}" type="presParOf" srcId="{816EA564-D5C8-46B7-9759-EBAAC44DE999}" destId="{DA6920D5-EF36-43A0-80A1-FAEBC9BF0366}" srcOrd="2" destOrd="0" presId="urn:microsoft.com/office/officeart/2005/8/layout/process1"/>
    <dgm:cxn modelId="{F677E562-B523-4E88-B0CF-5027399D500E}" type="presParOf" srcId="{816EA564-D5C8-46B7-9759-EBAAC44DE999}" destId="{85919DD0-015E-498F-BA3B-9C9958E9EE07}" srcOrd="3" destOrd="0" presId="urn:microsoft.com/office/officeart/2005/8/layout/process1"/>
    <dgm:cxn modelId="{ED6AAF8F-F117-454C-B99A-3756A5BD987B}" type="presParOf" srcId="{85919DD0-015E-498F-BA3B-9C9958E9EE07}" destId="{8938DFBB-51D4-442B-B886-D4738D7E6C27}" srcOrd="0" destOrd="0" presId="urn:microsoft.com/office/officeart/2005/8/layout/process1"/>
    <dgm:cxn modelId="{57FBDD75-0A55-466E-9DCC-021FB49F3BE8}" type="presParOf" srcId="{816EA564-D5C8-46B7-9759-EBAAC44DE999}" destId="{4649D92F-E6D3-4685-8A44-B3D2B721AA5D}" srcOrd="4" destOrd="0" presId="urn:microsoft.com/office/officeart/2005/8/layout/process1"/>
    <dgm:cxn modelId="{F8CE3B26-8C4B-42F9-BC3D-6D68178CBE25}" type="presParOf" srcId="{816EA564-D5C8-46B7-9759-EBAAC44DE999}" destId="{8EAEB9DB-4ADC-4E32-9C00-22718A00D3B2}" srcOrd="5" destOrd="0" presId="urn:microsoft.com/office/officeart/2005/8/layout/process1"/>
    <dgm:cxn modelId="{3F1553AA-BB39-418F-95BE-AD64E90A7790}" type="presParOf" srcId="{8EAEB9DB-4ADC-4E32-9C00-22718A00D3B2}" destId="{729D386F-132C-41BC-B0DC-B5C277E0CAB8}" srcOrd="0" destOrd="0" presId="urn:microsoft.com/office/officeart/2005/8/layout/process1"/>
    <dgm:cxn modelId="{D082DBF6-3E80-4305-B702-CB41ABB5F72C}" type="presParOf" srcId="{816EA564-D5C8-46B7-9759-EBAAC44DE999}" destId="{9C210E14-68E9-4F81-9ADD-C8945CED4211}"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1D059-8CAB-402B-B2B3-CE333474C916}">
      <dsp:nvSpPr>
        <dsp:cNvPr id="0" name=""/>
        <dsp:cNvSpPr/>
      </dsp:nvSpPr>
      <dsp:spPr>
        <a:xfrm>
          <a:off x="10092" y="198686"/>
          <a:ext cx="2205905" cy="13235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Generate Glottal Pulse</a:t>
          </a:r>
          <a:endParaRPr lang="en-US" sz="2300" kern="1200" dirty="0"/>
        </a:p>
      </dsp:txBody>
      <dsp:txXfrm>
        <a:off x="48857" y="237451"/>
        <a:ext cx="2128375" cy="1246013"/>
      </dsp:txXfrm>
    </dsp:sp>
    <dsp:sp modelId="{DE3333FC-4992-4E9E-85F4-0F163BBBED58}">
      <dsp:nvSpPr>
        <dsp:cNvPr id="0" name=""/>
        <dsp:cNvSpPr/>
      </dsp:nvSpPr>
      <dsp:spPr>
        <a:xfrm>
          <a:off x="2436588" y="586926"/>
          <a:ext cx="467652" cy="5470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436588" y="696339"/>
        <a:ext cx="327356" cy="328238"/>
      </dsp:txXfrm>
    </dsp:sp>
    <dsp:sp modelId="{DA6920D5-EF36-43A0-80A1-FAEBC9BF0366}">
      <dsp:nvSpPr>
        <dsp:cNvPr id="0" name=""/>
        <dsp:cNvSpPr/>
      </dsp:nvSpPr>
      <dsp:spPr>
        <a:xfrm>
          <a:off x="3098360" y="198686"/>
          <a:ext cx="2205905" cy="13235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Compute vocal tract filter</a:t>
          </a:r>
          <a:endParaRPr lang="en-US" sz="2300" kern="1200" dirty="0"/>
        </a:p>
      </dsp:txBody>
      <dsp:txXfrm>
        <a:off x="3137125" y="237451"/>
        <a:ext cx="2128375" cy="1246013"/>
      </dsp:txXfrm>
    </dsp:sp>
    <dsp:sp modelId="{85919DD0-015E-498F-BA3B-9C9958E9EE07}">
      <dsp:nvSpPr>
        <dsp:cNvPr id="0" name=""/>
        <dsp:cNvSpPr/>
      </dsp:nvSpPr>
      <dsp:spPr>
        <a:xfrm>
          <a:off x="5524856" y="586926"/>
          <a:ext cx="467652" cy="5470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524856" y="696339"/>
        <a:ext cx="327356" cy="328238"/>
      </dsp:txXfrm>
    </dsp:sp>
    <dsp:sp modelId="{4649D92F-E6D3-4685-8A44-B3D2B721AA5D}">
      <dsp:nvSpPr>
        <dsp:cNvPr id="0" name=""/>
        <dsp:cNvSpPr/>
      </dsp:nvSpPr>
      <dsp:spPr>
        <a:xfrm>
          <a:off x="6186628" y="198686"/>
          <a:ext cx="2205905" cy="13235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Consider vocal fold open and closure timing</a:t>
          </a:r>
          <a:endParaRPr lang="en-US" sz="2300" kern="1200" dirty="0"/>
        </a:p>
      </dsp:txBody>
      <dsp:txXfrm>
        <a:off x="6225393" y="237451"/>
        <a:ext cx="2128375" cy="1246013"/>
      </dsp:txXfrm>
    </dsp:sp>
    <dsp:sp modelId="{8EAEB9DB-4ADC-4E32-9C00-22718A00D3B2}">
      <dsp:nvSpPr>
        <dsp:cNvPr id="0" name=""/>
        <dsp:cNvSpPr/>
      </dsp:nvSpPr>
      <dsp:spPr>
        <a:xfrm>
          <a:off x="8613124" y="586926"/>
          <a:ext cx="467651" cy="5470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8613124" y="696339"/>
        <a:ext cx="327356" cy="328238"/>
      </dsp:txXfrm>
    </dsp:sp>
    <dsp:sp modelId="{9C210E14-68E9-4F81-9ADD-C8945CED4211}">
      <dsp:nvSpPr>
        <dsp:cNvPr id="0" name=""/>
        <dsp:cNvSpPr/>
      </dsp:nvSpPr>
      <dsp:spPr>
        <a:xfrm>
          <a:off x="9274894" y="198686"/>
          <a:ext cx="2205905" cy="13235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Compute Sound Signal</a:t>
          </a:r>
          <a:endParaRPr lang="en-US" sz="2300" kern="1200" dirty="0"/>
        </a:p>
      </dsp:txBody>
      <dsp:txXfrm>
        <a:off x="9313659" y="237451"/>
        <a:ext cx="2128375" cy="12460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518CA836-5603-4BD9-9E27-1B2DBF22E03A}" type="datetimeFigureOut">
              <a:rPr lang="en-US" smtClean="0"/>
              <a:t>1/2/2020</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DC14609F-0456-48E6-B155-EC8D7D5E610F}" type="slidenum">
              <a:rPr lang="en-US" smtClean="0"/>
              <a:t>‹#›</a:t>
            </a:fld>
            <a:endParaRPr lang="en-US"/>
          </a:p>
        </p:txBody>
      </p:sp>
    </p:spTree>
    <p:extLst>
      <p:ext uri="{BB962C8B-B14F-4D97-AF65-F5344CB8AC3E}">
        <p14:creationId xmlns:p14="http://schemas.microsoft.com/office/powerpoint/2010/main" val="424737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8C0A97B8-C28A-46BC-B0FD-0FCC984BAC5C}" type="datetimeFigureOut">
              <a:rPr lang="en-US" smtClean="0"/>
              <a:t>1/2/2020</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F238B7FE-8D03-47B3-A0B8-071A09794CFF}" type="slidenum">
              <a:rPr lang="en-US" smtClean="0"/>
              <a:t>‹#›</a:t>
            </a:fld>
            <a:endParaRPr lang="en-US"/>
          </a:p>
        </p:txBody>
      </p:sp>
    </p:spTree>
    <p:extLst>
      <p:ext uri="{BB962C8B-B14F-4D97-AF65-F5344CB8AC3E}">
        <p14:creationId xmlns:p14="http://schemas.microsoft.com/office/powerpoint/2010/main" val="1155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hon.ucl.ac.uk/resource/vtdem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5</a:t>
            </a:fld>
            <a:endParaRPr lang="en-US"/>
          </a:p>
        </p:txBody>
      </p:sp>
    </p:spTree>
    <p:extLst>
      <p:ext uri="{BB962C8B-B14F-4D97-AF65-F5344CB8AC3E}">
        <p14:creationId xmlns:p14="http://schemas.microsoft.com/office/powerpoint/2010/main" val="402520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6</a:t>
            </a:fld>
            <a:endParaRPr lang="en-US"/>
          </a:p>
        </p:txBody>
      </p:sp>
    </p:spTree>
    <p:extLst>
      <p:ext uri="{BB962C8B-B14F-4D97-AF65-F5344CB8AC3E}">
        <p14:creationId xmlns:p14="http://schemas.microsoft.com/office/powerpoint/2010/main" val="212112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7</a:t>
            </a:fld>
            <a:endParaRPr lang="en-US"/>
          </a:p>
        </p:txBody>
      </p:sp>
    </p:spTree>
    <p:extLst>
      <p:ext uri="{BB962C8B-B14F-4D97-AF65-F5344CB8AC3E}">
        <p14:creationId xmlns:p14="http://schemas.microsoft.com/office/powerpoint/2010/main" val="334546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Delay elements</a:t>
            </a:r>
            <a:r>
              <a:rPr lang="en-US" b="1" baseline="0" dirty="0" smtClean="0"/>
              <a:t> : </a:t>
            </a:r>
            <a:r>
              <a:rPr lang="en-US" baseline="0" dirty="0" smtClean="0"/>
              <a:t>Fixed-delayed elements. DIVA model is implemented using discrete fixed-step elements, where a unit delay corresponds to the fixed-step size (fundamental sample time, currently 5ms) Double click to chance associated delay time</a:t>
            </a:r>
          </a:p>
          <a:p>
            <a:endParaRPr lang="en-US" dirty="0" smtClean="0"/>
          </a:p>
          <a:p>
            <a:r>
              <a:rPr lang="en-US" b="1" dirty="0" smtClean="0"/>
              <a:t>Gain elements</a:t>
            </a:r>
            <a:r>
              <a:rPr lang="en-US" b="1" baseline="0" dirty="0" smtClean="0"/>
              <a:t> : </a:t>
            </a:r>
            <a:r>
              <a:rPr lang="en-US" baseline="0" dirty="0" smtClean="0"/>
              <a:t>Gain factors in mode. Double clicking allows user to modify the associated gain factors</a:t>
            </a:r>
          </a:p>
          <a:p>
            <a:endParaRPr lang="en-US" baseline="0" dirty="0" smtClean="0"/>
          </a:p>
          <a:p>
            <a:r>
              <a:rPr lang="en-US" b="1" baseline="0" dirty="0" smtClean="0"/>
              <a:t>Slider-gain elements : </a:t>
            </a:r>
            <a:r>
              <a:rPr lang="en-US" baseline="0" dirty="0" smtClean="0"/>
              <a:t>Activation of neural populations of interest. Selectively increase/decrease the activity of these neurons to explore model behavior under non-standard conditions (double click to access)</a:t>
            </a:r>
          </a:p>
          <a:p>
            <a:endParaRPr lang="en-US" baseline="0" dirty="0" smtClean="0"/>
          </a:p>
          <a:p>
            <a:r>
              <a:rPr lang="en-US" b="1" dirty="0" smtClean="0"/>
              <a:t>Synaptic</a:t>
            </a:r>
            <a:r>
              <a:rPr lang="en-US" b="1" baseline="0" dirty="0" smtClean="0"/>
              <a:t> weight elements :</a:t>
            </a:r>
            <a:r>
              <a:rPr lang="en-US" baseline="0" dirty="0" smtClean="0"/>
              <a:t> Two types od synaptic weight elements in Simulink DIVA. </a:t>
            </a:r>
          </a:p>
          <a:p>
            <a:pPr marL="174708" indent="-174708">
              <a:buFont typeface="Arial" panose="020B0604020202020204" pitchFamily="34" charset="0"/>
              <a:buChar char="•"/>
            </a:pPr>
            <a:r>
              <a:rPr lang="en-US" baseline="0" dirty="0" smtClean="0"/>
              <a:t>Standard weight elements (SSM and error maps) implement weights that can be modelled as a simple matrix multiplication (</a:t>
            </a:r>
            <a:r>
              <a:rPr lang="en-US" baseline="0" dirty="0" err="1" smtClean="0"/>
              <a:t>diva_weights.m</a:t>
            </a:r>
            <a:r>
              <a:rPr lang="en-US" baseline="0" dirty="0" smtClean="0"/>
              <a:t>) Double click to define specific matrix characterizing each synaptic weight element. </a:t>
            </a:r>
          </a:p>
          <a:p>
            <a:pPr marL="640594" lvl="1" indent="-174708">
              <a:buFont typeface="Arial" panose="020B0604020202020204" pitchFamily="34" charset="0"/>
              <a:buChar char="•"/>
            </a:pPr>
            <a:r>
              <a:rPr lang="en-US" baseline="0" dirty="0" smtClean="0"/>
              <a:t>Each mat file contains a variable named </a:t>
            </a:r>
            <a:r>
              <a:rPr lang="en-US" b="1" baseline="0" dirty="0" smtClean="0"/>
              <a:t>W</a:t>
            </a:r>
            <a:r>
              <a:rPr lang="en-US" baseline="0" dirty="0" smtClean="0"/>
              <a:t>. </a:t>
            </a:r>
          </a:p>
          <a:p>
            <a:pPr marL="640594" lvl="1" indent="-174708">
              <a:buFont typeface="Arial" panose="020B0604020202020204" pitchFamily="34" charset="0"/>
              <a:buChar char="•"/>
            </a:pPr>
            <a:r>
              <a:rPr lang="en-US" baseline="0" dirty="0" smtClean="0"/>
              <a:t>Rows indicate dimensionality of the inputs. Columns indicate dimensionality of outputs. </a:t>
            </a:r>
            <a:r>
              <a:rPr lang="en-US" b="1" baseline="0" dirty="0" smtClean="0"/>
              <a:t>Y=</a:t>
            </a:r>
            <a:r>
              <a:rPr lang="en-US" b="1" baseline="0" dirty="0" err="1" smtClean="0"/>
              <a:t>Wt.x</a:t>
            </a:r>
            <a:r>
              <a:rPr lang="en-US" b="1" baseline="0" dirty="0" smtClean="0"/>
              <a:t>. </a:t>
            </a:r>
          </a:p>
          <a:p>
            <a:pPr marL="640594" lvl="1" indent="-174708">
              <a:buFont typeface="Arial" panose="020B0604020202020204" pitchFamily="34" charset="0"/>
              <a:buChar char="•"/>
            </a:pPr>
            <a:r>
              <a:rPr lang="en-US" b="1" baseline="0" dirty="0" smtClean="0"/>
              <a:t>W0</a:t>
            </a:r>
            <a:r>
              <a:rPr lang="en-US" baseline="0" dirty="0" smtClean="0"/>
              <a:t> is a bias element (the output y in the case of x = 0)</a:t>
            </a:r>
          </a:p>
          <a:p>
            <a:pPr marL="174708" indent="-174708">
              <a:buFont typeface="Arial" panose="020B0604020202020204" pitchFamily="34" charset="0"/>
              <a:buChar char="•"/>
            </a:pPr>
            <a:r>
              <a:rPr lang="en-US" baseline="0" dirty="0" smtClean="0"/>
              <a:t>Adaptive weight element (Motor Cortex module implementing feedforward map) is a standard weight element where weights can be adaptively modified via additional learning inputs. Double clicking on these elements allow user to define learning rate as well as starting state of the matrix characterizing each adaptive synaptic weight element.</a:t>
            </a:r>
          </a:p>
          <a:p>
            <a:pPr marL="640594" lvl="1" indent="-174708">
              <a:buFont typeface="Arial" panose="020B0604020202020204" pitchFamily="34" charset="0"/>
              <a:buChar char="•"/>
            </a:pPr>
            <a:r>
              <a:rPr lang="en-US" baseline="0" dirty="0" smtClean="0"/>
              <a:t>The adaptive weight element contains three inputs. </a:t>
            </a:r>
            <a:r>
              <a:rPr lang="en-US" baseline="0" dirty="0" err="1" smtClean="0"/>
              <a:t>x,a</a:t>
            </a:r>
            <a:r>
              <a:rPr lang="en-US" baseline="0" dirty="0" smtClean="0"/>
              <a:t> and b.</a:t>
            </a:r>
          </a:p>
          <a:p>
            <a:pPr marL="640594" lvl="1" indent="-174708">
              <a:buFont typeface="Arial" panose="020B0604020202020204" pitchFamily="34" charset="0"/>
              <a:buChar char="•"/>
            </a:pPr>
            <a:r>
              <a:rPr lang="en-US" baseline="0" dirty="0" smtClean="0"/>
              <a:t>Output is </a:t>
            </a:r>
            <a:r>
              <a:rPr lang="en-US" b="1" baseline="0" dirty="0" smtClean="0"/>
              <a:t>y = </a:t>
            </a:r>
            <a:r>
              <a:rPr lang="en-US" b="1" baseline="0" dirty="0" err="1" smtClean="0"/>
              <a:t>Wt.x</a:t>
            </a:r>
            <a:r>
              <a:rPr lang="en-US" b="1" baseline="0" dirty="0" smtClean="0"/>
              <a:t>. </a:t>
            </a:r>
            <a:r>
              <a:rPr lang="en-US" baseline="0" dirty="0" smtClean="0"/>
              <a:t>In addition, weights are incremented at each time-point by a factor proportional to </a:t>
            </a:r>
            <a:r>
              <a:rPr lang="en-US" b="1" baseline="0" dirty="0" err="1" smtClean="0"/>
              <a:t>deltaW</a:t>
            </a:r>
            <a:r>
              <a:rPr lang="en-US" b="1" baseline="0" dirty="0" smtClean="0"/>
              <a:t>=a.bt. </a:t>
            </a:r>
          </a:p>
          <a:p>
            <a:pPr marL="640594" lvl="1" indent="-174708">
              <a:buFont typeface="Arial" panose="020B0604020202020204" pitchFamily="34" charset="0"/>
              <a:buChar char="•"/>
            </a:pPr>
            <a:r>
              <a:rPr lang="en-US" baseline="0" dirty="0" smtClean="0"/>
              <a:t>Functionality implemented in </a:t>
            </a:r>
            <a:r>
              <a:rPr lang="en-US" baseline="0" dirty="0" err="1" smtClean="0"/>
              <a:t>diva_weightsadaptive.m</a:t>
            </a:r>
            <a:endParaRPr lang="en-US" baseline="0" dirty="0" smtClean="0"/>
          </a:p>
          <a:p>
            <a:endParaRPr lang="en-US" dirty="0" smtClean="0"/>
          </a:p>
          <a:p>
            <a:r>
              <a:rPr lang="en-US" b="1" dirty="0" smtClean="0"/>
              <a:t>Inverse-map element : </a:t>
            </a:r>
            <a:r>
              <a:rPr lang="en-US" dirty="0" smtClean="0"/>
              <a:t>Implements</a:t>
            </a:r>
            <a:r>
              <a:rPr lang="en-US" baseline="0" dirty="0" smtClean="0"/>
              <a:t> an explicit computation of inverse Jacobian of the vocal tract model.</a:t>
            </a:r>
          </a:p>
          <a:p>
            <a:r>
              <a:rPr lang="en-US" baseline="0" dirty="0" smtClean="0"/>
              <a:t>Double clicking these elements allow user to modify</a:t>
            </a:r>
          </a:p>
          <a:p>
            <a:pPr marL="698830" lvl="1" indent="-232943">
              <a:buAutoNum type="alphaLcParenR"/>
            </a:pPr>
            <a:r>
              <a:rPr lang="en-US" baseline="0" dirty="0" smtClean="0"/>
              <a:t>The portion of the output of the vocal tract model to be used in each case ( auditory or somatosensory information)</a:t>
            </a:r>
          </a:p>
          <a:p>
            <a:pPr marL="698830" lvl="1" indent="-232943">
              <a:buAutoNum type="alphaLcParenR"/>
            </a:pPr>
            <a:r>
              <a:rPr lang="en-US" baseline="0" dirty="0" smtClean="0"/>
              <a:t>The Jacobian estimation step size ( step size increments in the articulatory configuration around the current articulation position used to estimate the forward map Jacobian)</a:t>
            </a:r>
          </a:p>
          <a:p>
            <a:pPr marL="698830" lvl="1" indent="-232943">
              <a:buAutoNum type="alphaLcParenR"/>
            </a:pPr>
            <a:r>
              <a:rPr lang="en-US" baseline="0" dirty="0" smtClean="0"/>
              <a:t>The Jacobian regularization factor (degree of regularization used when computing the pseudoinverse of the Jacobian)</a:t>
            </a:r>
          </a:p>
          <a:p>
            <a:endParaRPr lang="en-US" baseline="0" dirty="0" smtClean="0"/>
          </a:p>
          <a:p>
            <a:r>
              <a:rPr lang="en-US" b="1" baseline="0" dirty="0" smtClean="0"/>
              <a:t>Null-space projector element : </a:t>
            </a:r>
            <a:r>
              <a:rPr lang="en-US" baseline="0" dirty="0" smtClean="0"/>
              <a:t>Implements a null-space projection of the current articulatory state. Null-space projection is defined as the operation that projects an input vector on the null space of the Jacobian of the forward map at the current articulatory state. Double clicking this element allows user to define</a:t>
            </a:r>
          </a:p>
          <a:p>
            <a:pPr marL="698830" lvl="1" indent="-232943">
              <a:buAutoNum type="alphaLcParenR"/>
            </a:pPr>
            <a:r>
              <a:rPr lang="en-US" baseline="0" dirty="0" smtClean="0"/>
              <a:t>A multiplicative gain factor to be applied to the null-space projection output</a:t>
            </a:r>
          </a:p>
          <a:p>
            <a:pPr marL="465887" lvl="1"/>
            <a:r>
              <a:rPr lang="en-US" baseline="0" dirty="0" smtClean="0"/>
              <a:t>b) The portion of the output of the vocal tract model to be used when estimating the forward map null-space (Auditory/Somatosensory information)</a:t>
            </a:r>
          </a:p>
          <a:p>
            <a:pPr marL="465887" lvl="1"/>
            <a:r>
              <a:rPr lang="en-US" baseline="0" dirty="0" smtClean="0"/>
              <a:t>c) The Jacobian estimation step size </a:t>
            </a:r>
          </a:p>
          <a:p>
            <a:pPr marL="465887" lvl="1"/>
            <a:r>
              <a:rPr lang="en-US" baseline="0" dirty="0" smtClean="0"/>
              <a:t>d) The Jacobian regularization factor</a:t>
            </a:r>
          </a:p>
        </p:txBody>
      </p:sp>
      <p:sp>
        <p:nvSpPr>
          <p:cNvPr id="4" name="Slide Number Placeholder 3"/>
          <p:cNvSpPr>
            <a:spLocks noGrp="1"/>
          </p:cNvSpPr>
          <p:nvPr>
            <p:ph type="sldNum" sz="quarter" idx="10"/>
          </p:nvPr>
        </p:nvSpPr>
        <p:spPr/>
        <p:txBody>
          <a:bodyPr/>
          <a:lstStyle/>
          <a:p>
            <a:fld id="{F238B7FE-8D03-47B3-A0B8-071A09794CFF}" type="slidenum">
              <a:rPr lang="en-US" smtClean="0"/>
              <a:t>8</a:t>
            </a:fld>
            <a:endParaRPr lang="en-US"/>
          </a:p>
        </p:txBody>
      </p:sp>
    </p:spTree>
    <p:extLst>
      <p:ext uri="{BB962C8B-B14F-4D97-AF65-F5344CB8AC3E}">
        <p14:creationId xmlns:p14="http://schemas.microsoft.com/office/powerpoint/2010/main" val="147590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17</a:t>
            </a:fld>
            <a:endParaRPr lang="en-US"/>
          </a:p>
        </p:txBody>
      </p:sp>
    </p:spTree>
    <p:extLst>
      <p:ext uri="{BB962C8B-B14F-4D97-AF65-F5344CB8AC3E}">
        <p14:creationId xmlns:p14="http://schemas.microsoft.com/office/powerpoint/2010/main" val="1380699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18</a:t>
            </a:fld>
            <a:endParaRPr lang="en-US"/>
          </a:p>
        </p:txBody>
      </p:sp>
    </p:spTree>
    <p:extLst>
      <p:ext uri="{BB962C8B-B14F-4D97-AF65-F5344CB8AC3E}">
        <p14:creationId xmlns:p14="http://schemas.microsoft.com/office/powerpoint/2010/main" val="1596769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motor representations</a:t>
            </a:r>
            <a:r>
              <a:rPr lang="en-US" baseline="0" dirty="0" smtClean="0"/>
              <a:t> are characterized by a set of 13 neurons, encoding sparsely (0ne neuron per articulatory feature) the shape of vocal cavity (10 articulatory dimensions), and glottal control parameters ( 3 dimensions; glottal tension, assumed for simplicity linearly related to the resulting pitch; glottal pressure and vocal fold oscillations – voicing – information)</a:t>
            </a:r>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20</a:t>
            </a:fld>
            <a:endParaRPr lang="en-US"/>
          </a:p>
        </p:txBody>
      </p:sp>
    </p:spTree>
    <p:extLst>
      <p:ext uri="{BB962C8B-B14F-4D97-AF65-F5344CB8AC3E}">
        <p14:creationId xmlns:p14="http://schemas.microsoft.com/office/powerpoint/2010/main" val="346813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motor representations</a:t>
            </a:r>
            <a:r>
              <a:rPr lang="en-US" baseline="0" dirty="0" smtClean="0"/>
              <a:t> are characterized by a set of 13 neurons, encoding sparsely (0ne neuron per articulatory feature) the shape of vocal cavity (10 articulatory dimensions), and glottal control parameters ( 3 dimensions; glottal tension, assumed for simplicity linearly related to the resulting pitch; glottal pressure and vocal fold oscillations – voicing – information)</a:t>
            </a:r>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21</a:t>
            </a:fld>
            <a:endParaRPr lang="en-US"/>
          </a:p>
        </p:txBody>
      </p:sp>
    </p:spTree>
    <p:extLst>
      <p:ext uri="{BB962C8B-B14F-4D97-AF65-F5344CB8AC3E}">
        <p14:creationId xmlns:p14="http://schemas.microsoft.com/office/powerpoint/2010/main" val="385943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https://www.phon.ucl.ac.uk/resource/vtdemo/</a:t>
            </a:r>
            <a:endParaRPr lang="en-US" dirty="0"/>
          </a:p>
        </p:txBody>
      </p:sp>
      <p:sp>
        <p:nvSpPr>
          <p:cNvPr id="4" name="Slide Number Placeholder 3"/>
          <p:cNvSpPr>
            <a:spLocks noGrp="1"/>
          </p:cNvSpPr>
          <p:nvPr>
            <p:ph type="sldNum" sz="quarter" idx="10"/>
          </p:nvPr>
        </p:nvSpPr>
        <p:spPr/>
        <p:txBody>
          <a:bodyPr/>
          <a:lstStyle/>
          <a:p>
            <a:fld id="{F238B7FE-8D03-47B3-A0B8-071A09794CFF}" type="slidenum">
              <a:rPr lang="en-US" smtClean="0"/>
              <a:t>25</a:t>
            </a:fld>
            <a:endParaRPr lang="en-US"/>
          </a:p>
        </p:txBody>
      </p:sp>
    </p:spTree>
    <p:extLst>
      <p:ext uri="{BB962C8B-B14F-4D97-AF65-F5344CB8AC3E}">
        <p14:creationId xmlns:p14="http://schemas.microsoft.com/office/powerpoint/2010/main" val="265750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6019800"/>
            <a:ext cx="12192000" cy="838200"/>
          </a:xfrm>
          <a:prstGeom prst="rect">
            <a:avLst/>
          </a:prstGeom>
          <a:solidFill>
            <a:schemeClr val="tx1"/>
          </a:solidFill>
          <a:ln w="9525">
            <a:noFill/>
            <a:miter lim="800000"/>
            <a:headEnd/>
            <a:tailEnd/>
          </a:ln>
          <a:effectLst/>
        </p:spPr>
        <p:txBody>
          <a:bodyPr wrap="none" anchor="ctr"/>
          <a:lstStyle>
            <a:lvl1pPr>
              <a:defRPr sz="2400">
                <a:solidFill>
                  <a:schemeClr val="tx1"/>
                </a:solidFill>
                <a:latin typeface="Times" charset="0"/>
                <a:ea typeface="Osaka" charset="-128"/>
              </a:defRPr>
            </a:lvl1pPr>
            <a:lvl2pPr marL="37931725" indent="-37474525">
              <a:defRPr sz="2400">
                <a:solidFill>
                  <a:schemeClr val="tx1"/>
                </a:solidFill>
                <a:latin typeface="Times" charset="0"/>
                <a:ea typeface="Osaka" charset="-128"/>
              </a:defRPr>
            </a:lvl2pPr>
            <a:lvl3pPr>
              <a:defRPr sz="2400">
                <a:solidFill>
                  <a:schemeClr val="tx1"/>
                </a:solidFill>
                <a:latin typeface="Times" charset="0"/>
                <a:ea typeface="Osaka" charset="-128"/>
              </a:defRPr>
            </a:lvl3pPr>
            <a:lvl4pPr>
              <a:defRPr sz="2400">
                <a:solidFill>
                  <a:schemeClr val="tx1"/>
                </a:solidFill>
                <a:latin typeface="Times" charset="0"/>
                <a:ea typeface="Osaka" charset="-128"/>
              </a:defRPr>
            </a:lvl4pPr>
            <a:lvl5pPr>
              <a:defRPr sz="2400">
                <a:solidFill>
                  <a:schemeClr val="tx1"/>
                </a:solidFill>
                <a:latin typeface="Times" charset="0"/>
                <a:ea typeface="Osaka" charset="-128"/>
              </a:defRPr>
            </a:lvl5pPr>
            <a:lvl6pPr marL="457200" eaLnBrk="0" fontAlgn="base" hangingPunct="0">
              <a:spcBef>
                <a:spcPct val="0"/>
              </a:spcBef>
              <a:spcAft>
                <a:spcPct val="0"/>
              </a:spcAft>
              <a:defRPr sz="2400">
                <a:solidFill>
                  <a:schemeClr val="tx1"/>
                </a:solidFill>
                <a:latin typeface="Times" charset="0"/>
                <a:ea typeface="Osaka" charset="-128"/>
              </a:defRPr>
            </a:lvl6pPr>
            <a:lvl7pPr marL="914400" eaLnBrk="0" fontAlgn="base" hangingPunct="0">
              <a:spcBef>
                <a:spcPct val="0"/>
              </a:spcBef>
              <a:spcAft>
                <a:spcPct val="0"/>
              </a:spcAft>
              <a:defRPr sz="2400">
                <a:solidFill>
                  <a:schemeClr val="tx1"/>
                </a:solidFill>
                <a:latin typeface="Times" charset="0"/>
                <a:ea typeface="Osaka" charset="-128"/>
              </a:defRPr>
            </a:lvl7pPr>
            <a:lvl8pPr marL="1371600" eaLnBrk="0" fontAlgn="base" hangingPunct="0">
              <a:spcBef>
                <a:spcPct val="0"/>
              </a:spcBef>
              <a:spcAft>
                <a:spcPct val="0"/>
              </a:spcAft>
              <a:defRPr sz="2400">
                <a:solidFill>
                  <a:schemeClr val="tx1"/>
                </a:solidFill>
                <a:latin typeface="Times" charset="0"/>
                <a:ea typeface="Osaka" charset="-128"/>
              </a:defRPr>
            </a:lvl8pPr>
            <a:lvl9pPr marL="1828800" eaLnBrk="0" fontAlgn="base" hangingPunct="0">
              <a:spcBef>
                <a:spcPct val="0"/>
              </a:spcBef>
              <a:spcAft>
                <a:spcPct val="0"/>
              </a:spcAft>
              <a:defRPr sz="2400">
                <a:solidFill>
                  <a:schemeClr val="tx1"/>
                </a:solidFill>
                <a:latin typeface="Times" charset="0"/>
                <a:ea typeface="Osaka" charset="-128"/>
              </a:defRPr>
            </a:lvl9pPr>
          </a:lstStyle>
          <a:p>
            <a:pPr>
              <a:defRPr/>
            </a:pPr>
            <a:endParaRPr lang="en-US" altLang="en-US" sz="2400" smtClean="0"/>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135689"/>
            <a:ext cx="17272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3" cstate="print">
            <a:extLst>
              <a:ext uri="{28A0092B-C50C-407E-A947-70E740481C1C}">
                <a14:useLocalDpi xmlns:a14="http://schemas.microsoft.com/office/drawing/2010/main" val="0"/>
              </a:ext>
            </a:extLst>
          </a:blip>
          <a:srcRect t="56984"/>
          <a:stretch>
            <a:fillRect/>
          </a:stretch>
        </p:blipFill>
        <p:spPr bwMode="auto">
          <a:xfrm>
            <a:off x="9313334" y="6118225"/>
            <a:ext cx="2631017"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304800"/>
            <a:ext cx="10363200" cy="2133600"/>
          </a:xfrm>
        </p:spPr>
        <p:txBody>
          <a:bodyPr anchor="ctr"/>
          <a:lstStyle>
            <a:lvl1pPr algn="ctr">
              <a:defRPr>
                <a:solidFill>
                  <a:schemeClr val="tx1"/>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406400" y="2819400"/>
            <a:ext cx="11379200" cy="2362200"/>
          </a:xfrm>
        </p:spPr>
        <p:txBody>
          <a:bodyPr/>
          <a:lstStyle>
            <a:lvl1pPr marL="0" indent="0" algn="ctr">
              <a:buFont typeface="Wingdings" charset="2"/>
              <a:buNone/>
              <a:defRPr sz="3200">
                <a:solidFill>
                  <a:schemeClr val="tx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63785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4343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ChangeArrowheads="1"/>
          </p:cNvSpPr>
          <p:nvPr/>
        </p:nvSpPr>
        <p:spPr bwMode="auto">
          <a:xfrm>
            <a:off x="0" y="6019800"/>
            <a:ext cx="12192000" cy="838200"/>
          </a:xfrm>
          <a:prstGeom prst="rect">
            <a:avLst/>
          </a:prstGeom>
          <a:solidFill>
            <a:schemeClr val="tx1"/>
          </a:solidFill>
          <a:ln w="9525">
            <a:noFill/>
            <a:miter lim="800000"/>
            <a:headEnd/>
            <a:tailEnd/>
          </a:ln>
          <a:effectLst/>
        </p:spPr>
        <p:txBody>
          <a:bodyPr wrap="none" anchor="ctr"/>
          <a:lstStyle>
            <a:lvl1pPr>
              <a:defRPr sz="2400">
                <a:solidFill>
                  <a:schemeClr val="tx1"/>
                </a:solidFill>
                <a:latin typeface="Times" charset="0"/>
                <a:ea typeface="Osaka" charset="-128"/>
              </a:defRPr>
            </a:lvl1pPr>
            <a:lvl2pPr marL="37931725" indent="-37474525">
              <a:defRPr sz="2400">
                <a:solidFill>
                  <a:schemeClr val="tx1"/>
                </a:solidFill>
                <a:latin typeface="Times" charset="0"/>
                <a:ea typeface="Osaka" charset="-128"/>
              </a:defRPr>
            </a:lvl2pPr>
            <a:lvl3pPr>
              <a:defRPr sz="2400">
                <a:solidFill>
                  <a:schemeClr val="tx1"/>
                </a:solidFill>
                <a:latin typeface="Times" charset="0"/>
                <a:ea typeface="Osaka" charset="-128"/>
              </a:defRPr>
            </a:lvl3pPr>
            <a:lvl4pPr>
              <a:defRPr sz="2400">
                <a:solidFill>
                  <a:schemeClr val="tx1"/>
                </a:solidFill>
                <a:latin typeface="Times" charset="0"/>
                <a:ea typeface="Osaka" charset="-128"/>
              </a:defRPr>
            </a:lvl4pPr>
            <a:lvl5pPr>
              <a:defRPr sz="2400">
                <a:solidFill>
                  <a:schemeClr val="tx1"/>
                </a:solidFill>
                <a:latin typeface="Times" charset="0"/>
                <a:ea typeface="Osaka" charset="-128"/>
              </a:defRPr>
            </a:lvl5pPr>
            <a:lvl6pPr marL="457200" eaLnBrk="0" fontAlgn="base" hangingPunct="0">
              <a:spcBef>
                <a:spcPct val="0"/>
              </a:spcBef>
              <a:spcAft>
                <a:spcPct val="0"/>
              </a:spcAft>
              <a:defRPr sz="2400">
                <a:solidFill>
                  <a:schemeClr val="tx1"/>
                </a:solidFill>
                <a:latin typeface="Times" charset="0"/>
                <a:ea typeface="Osaka" charset="-128"/>
              </a:defRPr>
            </a:lvl6pPr>
            <a:lvl7pPr marL="914400" eaLnBrk="0" fontAlgn="base" hangingPunct="0">
              <a:spcBef>
                <a:spcPct val="0"/>
              </a:spcBef>
              <a:spcAft>
                <a:spcPct val="0"/>
              </a:spcAft>
              <a:defRPr sz="2400">
                <a:solidFill>
                  <a:schemeClr val="tx1"/>
                </a:solidFill>
                <a:latin typeface="Times" charset="0"/>
                <a:ea typeface="Osaka" charset="-128"/>
              </a:defRPr>
            </a:lvl7pPr>
            <a:lvl8pPr marL="1371600" eaLnBrk="0" fontAlgn="base" hangingPunct="0">
              <a:spcBef>
                <a:spcPct val="0"/>
              </a:spcBef>
              <a:spcAft>
                <a:spcPct val="0"/>
              </a:spcAft>
              <a:defRPr sz="2400">
                <a:solidFill>
                  <a:schemeClr val="tx1"/>
                </a:solidFill>
                <a:latin typeface="Times" charset="0"/>
                <a:ea typeface="Osaka" charset="-128"/>
              </a:defRPr>
            </a:lvl8pPr>
            <a:lvl9pPr marL="1828800" eaLnBrk="0" fontAlgn="base" hangingPunct="0">
              <a:spcBef>
                <a:spcPct val="0"/>
              </a:spcBef>
              <a:spcAft>
                <a:spcPct val="0"/>
              </a:spcAft>
              <a:defRPr sz="2400">
                <a:solidFill>
                  <a:schemeClr val="tx1"/>
                </a:solidFill>
                <a:latin typeface="Times" charset="0"/>
                <a:ea typeface="Osaka" charset="-128"/>
              </a:defRPr>
            </a:lvl9pPr>
          </a:lstStyle>
          <a:p>
            <a:pPr>
              <a:defRPr/>
            </a:pPr>
            <a:endParaRPr lang="en-US" altLang="en-US" sz="2400" smtClean="0"/>
          </a:p>
        </p:txBody>
      </p:sp>
      <p:sp>
        <p:nvSpPr>
          <p:cNvPr id="1027" name="Rectangle 2"/>
          <p:cNvSpPr>
            <a:spLocks noGrp="1" noChangeArrowheads="1"/>
          </p:cNvSpPr>
          <p:nvPr>
            <p:ph type="title"/>
          </p:nvPr>
        </p:nvSpPr>
        <p:spPr bwMode="auto">
          <a:xfrm>
            <a:off x="304800" y="228600"/>
            <a:ext cx="11480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This is the title of this slide.</a:t>
            </a:r>
          </a:p>
        </p:txBody>
      </p:sp>
      <p:sp>
        <p:nvSpPr>
          <p:cNvPr id="1028" name="Rectangle 3"/>
          <p:cNvSpPr>
            <a:spLocks noGrp="1" noChangeArrowheads="1"/>
          </p:cNvSpPr>
          <p:nvPr>
            <p:ph type="body" idx="1"/>
          </p:nvPr>
        </p:nvSpPr>
        <p:spPr bwMode="auto">
          <a:xfrm>
            <a:off x="304800" y="1143000"/>
            <a:ext cx="114808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270626"/>
            <a:ext cx="795020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9351" y="6100764"/>
            <a:ext cx="3054349"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38114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ea typeface="Osaka" charset="-128"/>
          <a:cs typeface="Osaka" charset="-128"/>
        </a:defRPr>
      </a:lvl2pPr>
      <a:lvl3pPr algn="l" rtl="0" eaLnBrk="1" fontAlgn="base" hangingPunct="1">
        <a:spcBef>
          <a:spcPct val="0"/>
        </a:spcBef>
        <a:spcAft>
          <a:spcPct val="0"/>
        </a:spcAft>
        <a:defRPr sz="4000">
          <a:solidFill>
            <a:schemeClr val="tx1"/>
          </a:solidFill>
          <a:latin typeface="Arial" charset="0"/>
          <a:ea typeface="Osaka" charset="-128"/>
          <a:cs typeface="Osaka" charset="-128"/>
        </a:defRPr>
      </a:lvl3pPr>
      <a:lvl4pPr algn="l" rtl="0" eaLnBrk="1" fontAlgn="base" hangingPunct="1">
        <a:spcBef>
          <a:spcPct val="0"/>
        </a:spcBef>
        <a:spcAft>
          <a:spcPct val="0"/>
        </a:spcAft>
        <a:defRPr sz="4000">
          <a:solidFill>
            <a:schemeClr val="tx1"/>
          </a:solidFill>
          <a:latin typeface="Arial" charset="0"/>
          <a:ea typeface="Osaka" charset="-128"/>
          <a:cs typeface="Osaka" charset="-128"/>
        </a:defRPr>
      </a:lvl4pPr>
      <a:lvl5pPr algn="l" rtl="0" eaLnBrk="1" fontAlgn="base" hangingPunct="1">
        <a:spcBef>
          <a:spcPct val="0"/>
        </a:spcBef>
        <a:spcAft>
          <a:spcPct val="0"/>
        </a:spcAft>
        <a:defRPr sz="4000">
          <a:solidFill>
            <a:schemeClr val="tx1"/>
          </a:solidFill>
          <a:latin typeface="Arial" charset="0"/>
          <a:ea typeface="Osaka" charset="-128"/>
          <a:cs typeface="Osaka" charset="-128"/>
        </a:defRPr>
      </a:lvl5pPr>
      <a:lvl6pPr marL="457200" algn="l" rtl="0" eaLnBrk="1" fontAlgn="base" hangingPunct="1">
        <a:spcBef>
          <a:spcPct val="0"/>
        </a:spcBef>
        <a:spcAft>
          <a:spcPct val="0"/>
        </a:spcAft>
        <a:defRPr sz="3600">
          <a:solidFill>
            <a:schemeClr val="tx1"/>
          </a:solidFill>
          <a:latin typeface="Arial" charset="0"/>
          <a:ea typeface="Osaka" charset="-128"/>
          <a:cs typeface="Osaka" charset="-128"/>
        </a:defRPr>
      </a:lvl6pPr>
      <a:lvl7pPr marL="914400" algn="l" rtl="0" eaLnBrk="1" fontAlgn="base" hangingPunct="1">
        <a:spcBef>
          <a:spcPct val="0"/>
        </a:spcBef>
        <a:spcAft>
          <a:spcPct val="0"/>
        </a:spcAft>
        <a:defRPr sz="3600">
          <a:solidFill>
            <a:schemeClr val="tx1"/>
          </a:solidFill>
          <a:latin typeface="Arial" charset="0"/>
          <a:ea typeface="Osaka" charset="-128"/>
          <a:cs typeface="Osaka" charset="-128"/>
        </a:defRPr>
      </a:lvl7pPr>
      <a:lvl8pPr marL="1371600" algn="l" rtl="0" eaLnBrk="1" fontAlgn="base" hangingPunct="1">
        <a:spcBef>
          <a:spcPct val="0"/>
        </a:spcBef>
        <a:spcAft>
          <a:spcPct val="0"/>
        </a:spcAft>
        <a:defRPr sz="3600">
          <a:solidFill>
            <a:schemeClr val="tx1"/>
          </a:solidFill>
          <a:latin typeface="Arial" charset="0"/>
          <a:ea typeface="Osaka" charset="-128"/>
          <a:cs typeface="Osaka" charset="-128"/>
        </a:defRPr>
      </a:lvl8pPr>
      <a:lvl9pPr marL="1828800" algn="l" rtl="0" eaLnBrk="1" fontAlgn="base" hangingPunct="1">
        <a:spcBef>
          <a:spcPct val="0"/>
        </a:spcBef>
        <a:spcAft>
          <a:spcPct val="0"/>
        </a:spcAft>
        <a:defRPr sz="3600">
          <a:solidFill>
            <a:schemeClr val="tx1"/>
          </a:solidFill>
          <a:latin typeface="Arial" charset="0"/>
          <a:ea typeface="Osaka" charset="-128"/>
          <a:cs typeface="Osaka" charset="-128"/>
        </a:defRPr>
      </a:lvl9pPr>
    </p:titleStyle>
    <p:bodyStyle>
      <a:lvl1pPr marL="342900" indent="-342900" algn="l" rtl="0" eaLnBrk="1" fontAlgn="base" hangingPunct="1">
        <a:spcBef>
          <a:spcPct val="20000"/>
        </a:spcBef>
        <a:spcAft>
          <a:spcPct val="0"/>
        </a:spcAft>
        <a:buClr>
          <a:srgbClr val="8682AB"/>
        </a:buClr>
        <a:buFont typeface="Wingdings" panose="05000000000000000000" pitchFamily="2" charset="2"/>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lr>
          <a:srgbClr val="8682AB"/>
        </a:buClr>
        <a:buFont typeface="Wingdings" panose="05000000000000000000" pitchFamily="2" charset="2"/>
        <a:buChar char="§"/>
        <a:defRPr sz="3200">
          <a:solidFill>
            <a:schemeClr val="tx1"/>
          </a:solidFill>
          <a:latin typeface="+mn-lt"/>
          <a:ea typeface="+mn-ea"/>
          <a:cs typeface="+mn-cs"/>
        </a:defRPr>
      </a:lvl2pPr>
      <a:lvl3pPr marL="1143000" indent="-228600" algn="l" rtl="0" eaLnBrk="1" fontAlgn="base" hangingPunct="1">
        <a:spcBef>
          <a:spcPct val="20000"/>
        </a:spcBef>
        <a:spcAft>
          <a:spcPct val="0"/>
        </a:spcAft>
        <a:buClr>
          <a:srgbClr val="8682AB"/>
        </a:buClr>
        <a:buFont typeface="Wingdings" panose="05000000000000000000" pitchFamily="2" charset="2"/>
        <a:buChar char="§"/>
        <a:defRPr sz="2800">
          <a:solidFill>
            <a:schemeClr val="tx1"/>
          </a:solidFill>
          <a:latin typeface="+mn-lt"/>
          <a:ea typeface="+mn-ea"/>
          <a:cs typeface="+mn-cs"/>
        </a:defRPr>
      </a:lvl3pPr>
      <a:lvl4pPr marL="1600200" indent="-228600" algn="l" rtl="0" eaLnBrk="1" fontAlgn="base" hangingPunct="1">
        <a:spcBef>
          <a:spcPct val="20000"/>
        </a:spcBef>
        <a:spcAft>
          <a:spcPct val="0"/>
        </a:spcAft>
        <a:buClr>
          <a:srgbClr val="8682AB"/>
        </a:buClr>
        <a:buFont typeface="Wingdings" panose="05000000000000000000" pitchFamily="2" charset="2"/>
        <a:buChar char="§"/>
        <a:defRPr sz="2400">
          <a:solidFill>
            <a:schemeClr val="tx1"/>
          </a:solidFill>
          <a:latin typeface="+mn-lt"/>
          <a:ea typeface="+mn-ea"/>
          <a:cs typeface="+mn-cs"/>
        </a:defRPr>
      </a:lvl4pPr>
      <a:lvl5pPr marL="2057400" indent="-228600" algn="l" rtl="0" eaLnBrk="1" fontAlgn="base" hangingPunct="1">
        <a:spcBef>
          <a:spcPct val="20000"/>
        </a:spcBef>
        <a:spcAft>
          <a:spcPct val="0"/>
        </a:spcAft>
        <a:buClr>
          <a:srgbClr val="8682AB"/>
        </a:buClr>
        <a:buFont typeface="Wingdings" panose="05000000000000000000" pitchFamily="2" charset="2"/>
        <a:buChar char="§"/>
        <a:defRPr sz="2200">
          <a:solidFill>
            <a:schemeClr val="tx1"/>
          </a:solidFill>
          <a:latin typeface="+mn-lt"/>
          <a:ea typeface="+mn-ea"/>
          <a:cs typeface="+mn-cs"/>
        </a:defRPr>
      </a:lvl5pPr>
      <a:lvl6pPr marL="2514600" indent="-228600" algn="l" rtl="0" eaLnBrk="1" fontAlgn="base" hangingPunct="1">
        <a:spcBef>
          <a:spcPct val="20000"/>
        </a:spcBef>
        <a:spcAft>
          <a:spcPct val="0"/>
        </a:spcAft>
        <a:buClr>
          <a:srgbClr val="2675B4"/>
        </a:buClr>
        <a:buFont typeface="Wingdings" charset="2"/>
        <a:buChar char="§"/>
        <a:defRPr>
          <a:solidFill>
            <a:schemeClr val="tx1"/>
          </a:solidFill>
          <a:latin typeface="+mn-lt"/>
          <a:ea typeface="+mn-ea"/>
          <a:cs typeface="+mn-cs"/>
        </a:defRPr>
      </a:lvl6pPr>
      <a:lvl7pPr marL="2971800" indent="-228600" algn="l" rtl="0" eaLnBrk="1" fontAlgn="base" hangingPunct="1">
        <a:spcBef>
          <a:spcPct val="20000"/>
        </a:spcBef>
        <a:spcAft>
          <a:spcPct val="0"/>
        </a:spcAft>
        <a:buClr>
          <a:srgbClr val="2675B4"/>
        </a:buClr>
        <a:buFont typeface="Wingdings" charset="2"/>
        <a:buChar char="§"/>
        <a:defRPr>
          <a:solidFill>
            <a:schemeClr val="tx1"/>
          </a:solidFill>
          <a:latin typeface="+mn-lt"/>
          <a:ea typeface="+mn-ea"/>
          <a:cs typeface="+mn-cs"/>
        </a:defRPr>
      </a:lvl7pPr>
      <a:lvl8pPr marL="3429000" indent="-228600" algn="l" rtl="0" eaLnBrk="1" fontAlgn="base" hangingPunct="1">
        <a:spcBef>
          <a:spcPct val="20000"/>
        </a:spcBef>
        <a:spcAft>
          <a:spcPct val="0"/>
        </a:spcAft>
        <a:buClr>
          <a:srgbClr val="2675B4"/>
        </a:buClr>
        <a:buFont typeface="Wingdings" charset="2"/>
        <a:buChar char="§"/>
        <a:defRPr>
          <a:solidFill>
            <a:schemeClr val="tx1"/>
          </a:solidFill>
          <a:latin typeface="+mn-lt"/>
          <a:ea typeface="+mn-ea"/>
          <a:cs typeface="+mn-cs"/>
        </a:defRPr>
      </a:lvl8pPr>
      <a:lvl9pPr marL="3886200" indent="-228600" algn="l" rtl="0" eaLnBrk="1" fontAlgn="base" hangingPunct="1">
        <a:spcBef>
          <a:spcPct val="20000"/>
        </a:spcBef>
        <a:spcAft>
          <a:spcPct val="0"/>
        </a:spcAft>
        <a:buClr>
          <a:srgbClr val="2675B4"/>
        </a:buClr>
        <a:buFont typeface="Wingdings" charset="2"/>
        <a:buChar char="§"/>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0.png"/><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27.xml"/><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diagramColors" Target="../diagrams/colors1.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34.png"/><Relationship Id="rId16"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slide" Target="slide9.xml"/><Relationship Id="rId5" Type="http://schemas.openxmlformats.org/officeDocument/2006/relationships/diagramLayout" Target="../diagrams/layout1.xml"/><Relationship Id="rId15" Type="http://schemas.openxmlformats.org/officeDocument/2006/relationships/image" Target="../media/image40.emf"/><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6.png"/><Relationship Id="rId1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13.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0.xml"/><Relationship Id="rId7" Type="http://schemas.openxmlformats.org/officeDocument/2006/relationships/slide" Target="slide29.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6.xml"/><Relationship Id="rId4" Type="http://schemas.openxmlformats.org/officeDocument/2006/relationships/slide" Target="slide23.xml"/><Relationship Id="rId9"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DIVA Model Overview</a:t>
            </a:r>
            <a:endParaRPr lang="en-US" dirty="0"/>
          </a:p>
        </p:txBody>
      </p:sp>
      <p:sp>
        <p:nvSpPr>
          <p:cNvPr id="3" name="Subtitle 2"/>
          <p:cNvSpPr>
            <a:spLocks noGrp="1"/>
          </p:cNvSpPr>
          <p:nvPr>
            <p:ph type="subTitle" idx="1"/>
          </p:nvPr>
        </p:nvSpPr>
        <p:spPr/>
        <p:txBody>
          <a:bodyPr/>
          <a:lstStyle/>
          <a:p>
            <a:endParaRPr lang="en-US" dirty="0" smtClean="0"/>
          </a:p>
          <a:p>
            <a:r>
              <a:rPr lang="en-US" sz="2800" dirty="0" smtClean="0"/>
              <a:t>Hasini Weerathunge</a:t>
            </a:r>
          </a:p>
          <a:p>
            <a:r>
              <a:rPr lang="en-US" sz="2400" dirty="0" err="1" smtClean="0"/>
              <a:t>Stepp</a:t>
            </a:r>
            <a:r>
              <a:rPr lang="en-US" sz="2400" dirty="0" smtClean="0"/>
              <a:t> Lab for Sensorimotor Rehabilitation Engineering</a:t>
            </a:r>
          </a:p>
          <a:p>
            <a:r>
              <a:rPr lang="en-US" sz="2400" dirty="0" smtClean="0"/>
              <a:t>12/30/2019</a:t>
            </a:r>
          </a:p>
        </p:txBody>
      </p:sp>
    </p:spTree>
    <p:extLst>
      <p:ext uri="{BB962C8B-B14F-4D97-AF65-F5344CB8AC3E}">
        <p14:creationId xmlns:p14="http://schemas.microsoft.com/office/powerpoint/2010/main" val="4115536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in DIVA</a:t>
            </a:r>
            <a:endParaRPr lang="en-US" dirty="0"/>
          </a:p>
        </p:txBody>
      </p:sp>
      <p:sp>
        <p:nvSpPr>
          <p:cNvPr id="3" name="Content Placeholder 2"/>
          <p:cNvSpPr>
            <a:spLocks noGrp="1"/>
          </p:cNvSpPr>
          <p:nvPr>
            <p:ph idx="1"/>
          </p:nvPr>
        </p:nvSpPr>
        <p:spPr/>
        <p:txBody>
          <a:bodyPr/>
          <a:lstStyle/>
          <a:p>
            <a:r>
              <a:rPr lang="en-US" sz="2400" b="1" dirty="0" smtClean="0"/>
              <a:t>Motor Representations</a:t>
            </a:r>
          </a:p>
          <a:p>
            <a:pPr lvl="1"/>
            <a:r>
              <a:rPr lang="en-US" sz="2000" dirty="0" smtClean="0"/>
              <a:t>10 vocal tract shapes</a:t>
            </a:r>
          </a:p>
          <a:p>
            <a:pPr lvl="1"/>
            <a:r>
              <a:rPr lang="en-US" sz="2000" dirty="0" smtClean="0"/>
              <a:t>3 source parameters ( tension, pressure, voicing )</a:t>
            </a:r>
          </a:p>
          <a:p>
            <a:r>
              <a:rPr lang="en-US" sz="2400" b="1" dirty="0" smtClean="0">
                <a:solidFill>
                  <a:srgbClr val="6600FF"/>
                </a:solidFill>
              </a:rPr>
              <a:t>Auditory Representations</a:t>
            </a:r>
          </a:p>
          <a:p>
            <a:pPr lvl="1"/>
            <a:r>
              <a:rPr lang="en-US" sz="2000" i="1" dirty="0" smtClean="0">
                <a:solidFill>
                  <a:srgbClr val="6600FF"/>
                </a:solidFill>
              </a:rPr>
              <a:t>f</a:t>
            </a:r>
            <a:r>
              <a:rPr lang="en-US" sz="2000" baseline="-25000" dirty="0" smtClean="0">
                <a:solidFill>
                  <a:srgbClr val="6600FF"/>
                </a:solidFill>
              </a:rPr>
              <a:t>o ,</a:t>
            </a:r>
            <a:r>
              <a:rPr lang="en-US" sz="2000" dirty="0" smtClean="0">
                <a:solidFill>
                  <a:srgbClr val="6600FF"/>
                </a:solidFill>
              </a:rPr>
              <a:t>F1, F2, F3</a:t>
            </a:r>
          </a:p>
          <a:p>
            <a:r>
              <a:rPr lang="en-US" sz="2400" b="1" dirty="0" smtClean="0">
                <a:solidFill>
                  <a:srgbClr val="00B050"/>
                </a:solidFill>
              </a:rPr>
              <a:t>Somatosensory Representations</a:t>
            </a:r>
          </a:p>
          <a:p>
            <a:pPr lvl="1"/>
            <a:r>
              <a:rPr lang="en-US" sz="2000" dirty="0" smtClean="0">
                <a:solidFill>
                  <a:srgbClr val="00B050"/>
                </a:solidFill>
              </a:rPr>
              <a:t>6 places of articulation dimensions</a:t>
            </a:r>
          </a:p>
          <a:p>
            <a:pPr lvl="1"/>
            <a:r>
              <a:rPr lang="en-US" sz="2000" dirty="0" smtClean="0">
                <a:solidFill>
                  <a:srgbClr val="00B050"/>
                </a:solidFill>
              </a:rPr>
              <a:t>2 source dimensions ( pressure, voicing)</a:t>
            </a:r>
            <a:endParaRPr lang="en-US" sz="2000" dirty="0"/>
          </a:p>
          <a:p>
            <a:pPr marL="0" indent="0">
              <a:buNone/>
            </a:pPr>
            <a:endParaRPr lang="en-US" sz="2400" dirty="0" smtClean="0"/>
          </a:p>
          <a:p>
            <a:pPr marL="0" indent="0">
              <a:buNone/>
            </a:pPr>
            <a:r>
              <a:rPr lang="en-US" sz="2400" dirty="0" smtClean="0"/>
              <a:t>*In the diagrams which follow each representation will be specifically colored. </a:t>
            </a:r>
            <a:endParaRPr lang="en-US" sz="2400" dirty="0"/>
          </a:p>
        </p:txBody>
      </p:sp>
    </p:spTree>
    <p:extLst>
      <p:ext uri="{BB962C8B-B14F-4D97-AF65-F5344CB8AC3E}">
        <p14:creationId xmlns:p14="http://schemas.microsoft.com/office/powerpoint/2010/main" val="3366112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8563" y="87332"/>
            <a:ext cx="10368828" cy="5918402"/>
          </a:xfrm>
          <a:prstGeom prst="rect">
            <a:avLst/>
          </a:prstGeom>
        </p:spPr>
      </p:pic>
      <p:cxnSp>
        <p:nvCxnSpPr>
          <p:cNvPr id="5" name="Straight Arrow Connector 4"/>
          <p:cNvCxnSpPr/>
          <p:nvPr/>
        </p:nvCxnSpPr>
        <p:spPr bwMode="auto">
          <a:xfrm flipH="1">
            <a:off x="5327265" y="2901462"/>
            <a:ext cx="9666" cy="919068"/>
          </a:xfrm>
          <a:prstGeom prst="straightConnector1">
            <a:avLst/>
          </a:prstGeom>
          <a:ln w="38100">
            <a:solidFill>
              <a:srgbClr val="00B05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flipH="1">
            <a:off x="5705819" y="3156439"/>
            <a:ext cx="389" cy="664091"/>
          </a:xfrm>
          <a:prstGeom prst="straightConnector1">
            <a:avLst/>
          </a:prstGeom>
          <a:ln w="38100">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a:off x="5328139" y="2901462"/>
            <a:ext cx="2769577" cy="0"/>
          </a:xfrm>
          <a:prstGeom prst="straightConnector1">
            <a:avLst/>
          </a:prstGeom>
          <a:ln w="38100">
            <a:solidFill>
              <a:srgbClr val="00B050"/>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bwMode="auto">
          <a:xfrm flipV="1">
            <a:off x="5705819" y="3156439"/>
            <a:ext cx="679497" cy="11724"/>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bwMode="auto">
          <a:xfrm>
            <a:off x="7016262" y="3543300"/>
            <a:ext cx="767588" cy="8792"/>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bwMode="auto">
          <a:xfrm flipV="1">
            <a:off x="7016262" y="4774223"/>
            <a:ext cx="383794" cy="8792"/>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8760070" y="3273669"/>
            <a:ext cx="885092" cy="5862"/>
          </a:xfrm>
          <a:prstGeom prst="straightConnector1">
            <a:avLst/>
          </a:prstGeom>
          <a:ln w="38100">
            <a:solidFill>
              <a:srgbClr val="00B050"/>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flipV="1">
            <a:off x="6954715" y="5583116"/>
            <a:ext cx="1805355" cy="8792"/>
          </a:xfrm>
          <a:prstGeom prst="straightConnector1">
            <a:avLst/>
          </a:prstGeom>
          <a:ln w="38100">
            <a:solidFill>
              <a:srgbClr val="00B050"/>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flipV="1">
            <a:off x="8768862" y="3273669"/>
            <a:ext cx="0" cy="214815"/>
          </a:xfrm>
          <a:prstGeom prst="straightConnector1">
            <a:avLst/>
          </a:prstGeom>
          <a:ln w="38100">
            <a:solidFill>
              <a:srgbClr val="00B050"/>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bwMode="auto">
          <a:xfrm flipV="1">
            <a:off x="9624647" y="2995247"/>
            <a:ext cx="0" cy="274320"/>
          </a:xfrm>
          <a:prstGeom prst="straightConnector1">
            <a:avLst/>
          </a:prstGeom>
          <a:ln w="38100">
            <a:solidFill>
              <a:srgbClr val="00B050"/>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flipV="1">
            <a:off x="7771649" y="3275712"/>
            <a:ext cx="0" cy="274320"/>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p:nvPr/>
        </p:nvCxnSpPr>
        <p:spPr bwMode="auto">
          <a:xfrm flipH="1">
            <a:off x="8760070" y="3820530"/>
            <a:ext cx="8792" cy="1771378"/>
          </a:xfrm>
          <a:prstGeom prst="straightConnector1">
            <a:avLst/>
          </a:prstGeom>
          <a:ln w="38100">
            <a:solidFill>
              <a:srgbClr val="00B050"/>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5" name="Straight Arrow Connector 44"/>
          <p:cNvCxnSpPr/>
          <p:nvPr/>
        </p:nvCxnSpPr>
        <p:spPr bwMode="auto">
          <a:xfrm flipH="1">
            <a:off x="7007470" y="4078438"/>
            <a:ext cx="13188" cy="695785"/>
          </a:xfrm>
          <a:prstGeom prst="straightConnector1">
            <a:avLst/>
          </a:prstGeom>
          <a:ln w="38100">
            <a:solidFill>
              <a:srgbClr val="6600FF"/>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bwMode="auto">
          <a:xfrm flipV="1">
            <a:off x="7022125" y="3543300"/>
            <a:ext cx="0" cy="214815"/>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8" name="Straight Arrow Connector 47"/>
          <p:cNvCxnSpPr/>
          <p:nvPr/>
        </p:nvCxnSpPr>
        <p:spPr bwMode="auto">
          <a:xfrm flipV="1">
            <a:off x="7400056" y="4783016"/>
            <a:ext cx="0" cy="395653"/>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1" name="Straight Arrow Connector 50"/>
          <p:cNvCxnSpPr/>
          <p:nvPr/>
        </p:nvCxnSpPr>
        <p:spPr bwMode="auto">
          <a:xfrm flipV="1">
            <a:off x="7020658" y="5151115"/>
            <a:ext cx="383794" cy="8792"/>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p:nvPr/>
        </p:nvCxnSpPr>
        <p:spPr bwMode="auto">
          <a:xfrm flipV="1">
            <a:off x="7007470" y="4853354"/>
            <a:ext cx="0" cy="325316"/>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4" name="Straight Arrow Connector 53"/>
          <p:cNvCxnSpPr/>
          <p:nvPr/>
        </p:nvCxnSpPr>
        <p:spPr bwMode="auto">
          <a:xfrm>
            <a:off x="6856604" y="4853354"/>
            <a:ext cx="157460" cy="4396"/>
          </a:xfrm>
          <a:prstGeom prst="straightConnector1">
            <a:avLst/>
          </a:prstGeom>
          <a:ln w="38100">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p:nvPr/>
        </p:nvCxnSpPr>
        <p:spPr bwMode="auto">
          <a:xfrm flipH="1">
            <a:off x="7593919" y="3268980"/>
            <a:ext cx="172347" cy="0"/>
          </a:xfrm>
          <a:prstGeom prst="straightConnector1">
            <a:avLst/>
          </a:prstGeom>
          <a:ln w="38100">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p:nvPr/>
        </p:nvCxnSpPr>
        <p:spPr bwMode="auto">
          <a:xfrm flipH="1">
            <a:off x="9452300" y="2995247"/>
            <a:ext cx="172347" cy="0"/>
          </a:xfrm>
          <a:prstGeom prst="straightConnector1">
            <a:avLst/>
          </a:prstGeom>
          <a:ln w="38100">
            <a:solidFill>
              <a:srgbClr val="00B05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p:cNvCxnSpPr/>
          <p:nvPr/>
        </p:nvCxnSpPr>
        <p:spPr bwMode="auto">
          <a:xfrm flipH="1">
            <a:off x="5514834" y="562708"/>
            <a:ext cx="15528" cy="1270763"/>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2066192" y="562708"/>
            <a:ext cx="3464170" cy="0"/>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p:nvPr/>
        </p:nvCxnSpPr>
        <p:spPr bwMode="auto">
          <a:xfrm>
            <a:off x="4952263" y="2272537"/>
            <a:ext cx="6114" cy="1547993"/>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p:nvPr/>
        </p:nvCxnSpPr>
        <p:spPr bwMode="auto">
          <a:xfrm>
            <a:off x="4582501" y="2272536"/>
            <a:ext cx="0" cy="523418"/>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p:cNvCxnSpPr/>
          <p:nvPr/>
        </p:nvCxnSpPr>
        <p:spPr bwMode="auto">
          <a:xfrm>
            <a:off x="4582501" y="3087876"/>
            <a:ext cx="0" cy="732654"/>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73" name="Straight Arrow Connector 72"/>
          <p:cNvCxnSpPr/>
          <p:nvPr/>
        </p:nvCxnSpPr>
        <p:spPr bwMode="auto">
          <a:xfrm>
            <a:off x="5139348" y="4332857"/>
            <a:ext cx="4152" cy="907358"/>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5" name="Straight Arrow Connector 74"/>
          <p:cNvCxnSpPr/>
          <p:nvPr/>
        </p:nvCxnSpPr>
        <p:spPr bwMode="auto">
          <a:xfrm flipH="1">
            <a:off x="5156933" y="5231423"/>
            <a:ext cx="197582" cy="1172"/>
          </a:xfrm>
          <a:prstGeom prst="straightConnector1">
            <a:avLst/>
          </a:prstGeom>
          <a:ln w="38100">
            <a:solidFill>
              <a:schemeClr val="tx1"/>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7" name="Straight Arrow Connector 76"/>
          <p:cNvCxnSpPr/>
          <p:nvPr/>
        </p:nvCxnSpPr>
        <p:spPr bwMode="auto">
          <a:xfrm flipV="1">
            <a:off x="5705819" y="2281328"/>
            <a:ext cx="3918828" cy="8792"/>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9" name="Straight Arrow Connector 78"/>
          <p:cNvCxnSpPr/>
          <p:nvPr/>
        </p:nvCxnSpPr>
        <p:spPr bwMode="auto">
          <a:xfrm>
            <a:off x="5327265" y="2442795"/>
            <a:ext cx="2439001" cy="3802"/>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flipH="1">
            <a:off x="7761229" y="2437250"/>
            <a:ext cx="389" cy="664091"/>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82" name="Straight Arrow Connector 81"/>
          <p:cNvCxnSpPr/>
          <p:nvPr/>
        </p:nvCxnSpPr>
        <p:spPr bwMode="auto">
          <a:xfrm flipH="1">
            <a:off x="9624647" y="2254955"/>
            <a:ext cx="390" cy="565042"/>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84" name="Straight Arrow Connector 83"/>
          <p:cNvCxnSpPr/>
          <p:nvPr/>
        </p:nvCxnSpPr>
        <p:spPr bwMode="auto">
          <a:xfrm flipH="1">
            <a:off x="7587851" y="3079084"/>
            <a:ext cx="172347" cy="0"/>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p:cNvCxnSpPr/>
          <p:nvPr/>
        </p:nvCxnSpPr>
        <p:spPr bwMode="auto">
          <a:xfrm flipH="1">
            <a:off x="9462363" y="2802413"/>
            <a:ext cx="172347" cy="0"/>
          </a:xfrm>
          <a:prstGeom prst="straightConnector1">
            <a:avLst/>
          </a:prstGeom>
          <a:ln w="38100">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86" name="Straight Arrow Connector 85"/>
          <p:cNvCxnSpPr/>
          <p:nvPr/>
        </p:nvCxnSpPr>
        <p:spPr bwMode="auto">
          <a:xfrm flipV="1">
            <a:off x="5332098" y="2254956"/>
            <a:ext cx="6139" cy="189305"/>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p:nvPr/>
        </p:nvCxnSpPr>
        <p:spPr bwMode="auto">
          <a:xfrm flipV="1">
            <a:off x="5711958" y="2213052"/>
            <a:ext cx="6139" cy="58755"/>
          </a:xfrm>
          <a:prstGeom prst="straightConnector1">
            <a:avLst/>
          </a:prstGeom>
          <a:ln w="3810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2" name="Rectangular Callout 1"/>
          <p:cNvSpPr/>
          <p:nvPr/>
        </p:nvSpPr>
        <p:spPr bwMode="auto">
          <a:xfrm>
            <a:off x="1450975" y="4747846"/>
            <a:ext cx="1846385" cy="861646"/>
          </a:xfrm>
          <a:prstGeom prst="wedgeRectCallout">
            <a:avLst>
              <a:gd name="adj1" fmla="val 175834"/>
              <a:gd name="adj2" fmla="val 2984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Osaka" charset="-128"/>
                <a:cs typeface="Osaka" charset="-128"/>
              </a:rPr>
              <a:t>Vocal tract model</a:t>
            </a:r>
            <a:r>
              <a:rPr kumimoji="0" lang="en-US" sz="1600" b="0" i="0" u="none" strike="noStrike" cap="none" normalizeH="0" dirty="0" smtClean="0">
                <a:ln>
                  <a:noFill/>
                </a:ln>
                <a:solidFill>
                  <a:schemeClr val="tx1"/>
                </a:solidFill>
                <a:effectLst/>
                <a:latin typeface="Times" charset="0"/>
                <a:ea typeface="Osaka" charset="-128"/>
                <a:cs typeface="Osaka" charset="-128"/>
              </a:rPr>
              <a:t> called with no parameters</a:t>
            </a: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sp>
        <p:nvSpPr>
          <p:cNvPr id="39" name="Rectangular Callout 38"/>
          <p:cNvSpPr/>
          <p:nvPr/>
        </p:nvSpPr>
        <p:spPr bwMode="auto">
          <a:xfrm>
            <a:off x="213381" y="2781009"/>
            <a:ext cx="2675047" cy="1577642"/>
          </a:xfrm>
          <a:prstGeom prst="wedgeRectCallout">
            <a:avLst>
              <a:gd name="adj1" fmla="val 106154"/>
              <a:gd name="adj2" fmla="val 3932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Osaka" charset="-128"/>
                <a:cs typeface="Osaka" charset="-128"/>
              </a:rPr>
              <a:t>Vocal tract model</a:t>
            </a:r>
            <a:r>
              <a:rPr kumimoji="0" lang="en-US" sz="1600" b="0" i="0" u="none" strike="noStrike" cap="none" normalizeH="0" dirty="0" smtClean="0">
                <a:ln>
                  <a:noFill/>
                </a:ln>
                <a:solidFill>
                  <a:schemeClr val="tx1"/>
                </a:solidFill>
                <a:effectLst/>
                <a:latin typeface="Times" charset="0"/>
                <a:ea typeface="Osaka" charset="-128"/>
                <a:cs typeface="Osaka" charset="-128"/>
              </a:rPr>
              <a:t> called with parameters </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baseline="0" dirty="0" smtClean="0">
                <a:solidFill>
                  <a:schemeClr val="tx1"/>
                </a:solidFill>
                <a:latin typeface="Times" charset="0"/>
                <a:ea typeface="Osaka" charset="-128"/>
                <a:cs typeface="Osaka" charset="-128"/>
              </a:rPr>
              <a:t>Auditory</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dirty="0" smtClean="0">
                <a:ln>
                  <a:noFill/>
                </a:ln>
                <a:solidFill>
                  <a:schemeClr val="tx1"/>
                </a:solidFill>
                <a:effectLst/>
                <a:latin typeface="Times" charset="0"/>
                <a:ea typeface="Osaka" charset="-128"/>
                <a:cs typeface="Osaka" charset="-128"/>
              </a:rPr>
              <a:t>Somatosensory</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solidFill>
                  <a:schemeClr val="tx1"/>
                </a:solidFill>
                <a:latin typeface="Times" charset="0"/>
                <a:ea typeface="Osaka" charset="-128"/>
                <a:cs typeface="Osaka" charset="-128"/>
              </a:rPr>
              <a:t>Voice</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dirty="0" err="1" smtClean="0">
                <a:ln>
                  <a:noFill/>
                </a:ln>
                <a:solidFill>
                  <a:schemeClr val="tx1"/>
                </a:solidFill>
                <a:effectLst/>
                <a:latin typeface="Times" charset="0"/>
                <a:ea typeface="Osaka" charset="-128"/>
                <a:cs typeface="Osaka" charset="-128"/>
              </a:rPr>
              <a:t>Auditory&amp;Somatosensory</a:t>
            </a:r>
            <a:endParaRPr kumimoji="0" lang="en-US" sz="1600" b="0" i="0" u="none" strike="noStrike" cap="none" normalizeH="0" dirty="0" smtClean="0">
              <a:ln>
                <a:noFill/>
              </a:ln>
              <a:solidFill>
                <a:schemeClr val="tx1"/>
              </a:solidFill>
              <a:effectLst/>
              <a:latin typeface="Times" charset="0"/>
              <a:ea typeface="Osaka" charset="-128"/>
              <a:cs typeface="Osaka" charset="-128"/>
            </a:endParaRPr>
          </a:p>
          <a:p>
            <a:pPr marR="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spTree>
    <p:extLst>
      <p:ext uri="{BB962C8B-B14F-4D97-AF65-F5344CB8AC3E}">
        <p14:creationId xmlns:p14="http://schemas.microsoft.com/office/powerpoint/2010/main" val="227075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Sound Map	</a:t>
            </a:r>
            <a:endParaRPr lang="en-US" dirty="0"/>
          </a:p>
        </p:txBody>
      </p:sp>
      <p:sp>
        <p:nvSpPr>
          <p:cNvPr id="3" name="Content Placeholder 2"/>
          <p:cNvSpPr>
            <a:spLocks noGrp="1"/>
          </p:cNvSpPr>
          <p:nvPr>
            <p:ph idx="1"/>
          </p:nvPr>
        </p:nvSpPr>
        <p:spPr>
          <a:xfrm>
            <a:off x="304800" y="990600"/>
            <a:ext cx="11480800" cy="4876800"/>
          </a:xfrm>
        </p:spPr>
        <p:txBody>
          <a:bodyPr/>
          <a:lstStyle/>
          <a:p>
            <a:r>
              <a:rPr lang="en-US" sz="2400" dirty="0" smtClean="0"/>
              <a:t>SSM gets input from </a:t>
            </a:r>
            <a:r>
              <a:rPr lang="en-US" sz="2400" b="1" dirty="0" smtClean="0"/>
              <a:t>target production </a:t>
            </a:r>
            <a:r>
              <a:rPr lang="en-US" sz="2400" dirty="0" smtClean="0"/>
              <a:t>neurons (one neuron per production).</a:t>
            </a:r>
          </a:p>
          <a:p>
            <a:r>
              <a:rPr lang="en-US" sz="2400" dirty="0" smtClean="0"/>
              <a:t>Once these inputs are active, these select a set of neurons associated with the given production (one neuron per each time point of a production).</a:t>
            </a:r>
          </a:p>
          <a:p>
            <a:r>
              <a:rPr lang="en-US" sz="2400" dirty="0" smtClean="0"/>
              <a:t>When SSM detects activation signal (GO), a sweep of activation is provided to the set of activated neurons. </a:t>
            </a:r>
          </a:p>
          <a:p>
            <a:r>
              <a:rPr lang="en-US" sz="2400" dirty="0" smtClean="0"/>
              <a:t>Velocity of the activation determined by amplitude of the GO signal.</a:t>
            </a:r>
          </a:p>
          <a:p>
            <a:r>
              <a:rPr lang="en-US" sz="2400" dirty="0" smtClean="0"/>
              <a:t>Activation of these neurons projected to different areas through delayed channels</a:t>
            </a:r>
          </a:p>
          <a:p>
            <a:pPr lvl="1"/>
            <a:r>
              <a:rPr lang="en-US" sz="2000" dirty="0" smtClean="0"/>
              <a:t>Feedforward </a:t>
            </a:r>
          </a:p>
          <a:p>
            <a:pPr lvl="2"/>
            <a:r>
              <a:rPr lang="en-US" sz="1600" dirty="0" smtClean="0"/>
              <a:t>To Motor Cortex articulatory velocity and position maps (no additional delay)</a:t>
            </a:r>
          </a:p>
          <a:p>
            <a:pPr lvl="2"/>
            <a:r>
              <a:rPr lang="en-US" sz="1600" dirty="0" smtClean="0"/>
              <a:t>To Cerebellum (learned delay)</a:t>
            </a:r>
          </a:p>
          <a:p>
            <a:pPr lvl="1"/>
            <a:r>
              <a:rPr lang="en-US" sz="2000" dirty="0" smtClean="0"/>
              <a:t>Feedback </a:t>
            </a:r>
          </a:p>
          <a:p>
            <a:pPr lvl="2"/>
            <a:r>
              <a:rPr lang="en-US" sz="1600" dirty="0" smtClean="0"/>
              <a:t>To Auditory and Somatosensory Error maps (with specific delays)</a:t>
            </a:r>
          </a:p>
          <a:p>
            <a:endParaRPr lang="en-US" sz="2400" dirty="0" smtClean="0"/>
          </a:p>
          <a:p>
            <a:endParaRPr lang="en-US" dirty="0" smtClean="0"/>
          </a:p>
          <a:p>
            <a:endParaRPr lang="en-US" dirty="0"/>
          </a:p>
        </p:txBody>
      </p:sp>
    </p:spTree>
    <p:extLst>
      <p:ext uri="{BB962C8B-B14F-4D97-AF65-F5344CB8AC3E}">
        <p14:creationId xmlns:p14="http://schemas.microsoft.com/office/powerpoint/2010/main" val="3406857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DIVA target productions</a:t>
            </a:r>
            <a:endParaRPr lang="en-US" dirty="0"/>
          </a:p>
        </p:txBody>
      </p:sp>
      <p:sp>
        <p:nvSpPr>
          <p:cNvPr id="3" name="Content Placeholder 2"/>
          <p:cNvSpPr>
            <a:spLocks noGrp="1"/>
          </p:cNvSpPr>
          <p:nvPr>
            <p:ph idx="1"/>
          </p:nvPr>
        </p:nvSpPr>
        <p:spPr/>
        <p:txBody>
          <a:bodyPr/>
          <a:lstStyle/>
          <a:p>
            <a:r>
              <a:rPr lang="en-US" sz="2800" dirty="0" smtClean="0"/>
              <a:t>Base target productions and their vocal tract input time series are stored in mat files indexed diva_00000</a:t>
            </a:r>
            <a:r>
              <a:rPr lang="en-US" sz="2800" b="1" dirty="0" smtClean="0">
                <a:solidFill>
                  <a:srgbClr val="FF0000"/>
                </a:solidFill>
              </a:rPr>
              <a:t>x</a:t>
            </a:r>
            <a:r>
              <a:rPr lang="en-US" sz="2800" dirty="0" smtClean="0"/>
              <a:t>.mat</a:t>
            </a:r>
          </a:p>
          <a:p>
            <a:r>
              <a:rPr lang="en-US" sz="2800" dirty="0" smtClean="0"/>
              <a:t>These time series contains</a:t>
            </a:r>
          </a:p>
          <a:p>
            <a:pPr lvl="1"/>
            <a:r>
              <a:rPr lang="en-US" sz="2400" dirty="0" smtClean="0"/>
              <a:t>VT input information ( 13 dimensions x 51 time points)</a:t>
            </a:r>
          </a:p>
          <a:p>
            <a:pPr lvl="1"/>
            <a:r>
              <a:rPr lang="en-US" sz="2400" dirty="0" smtClean="0"/>
              <a:t>Sampling rate = 200 Hz / Contains 250 </a:t>
            </a:r>
            <a:r>
              <a:rPr lang="en-US" sz="2400" dirty="0" err="1" smtClean="0"/>
              <a:t>ms</a:t>
            </a:r>
            <a:r>
              <a:rPr lang="en-US" sz="2400" dirty="0"/>
              <a:t> </a:t>
            </a:r>
            <a:r>
              <a:rPr lang="en-US" sz="2400" dirty="0" smtClean="0"/>
              <a:t>(?)</a:t>
            </a:r>
          </a:p>
          <a:p>
            <a:pPr lvl="1"/>
            <a:r>
              <a:rPr lang="en-US" sz="2400" dirty="0" smtClean="0"/>
              <a:t>Auditory/Somatosensory </a:t>
            </a:r>
            <a:r>
              <a:rPr lang="en-US" sz="2400" dirty="0" smtClean="0"/>
              <a:t>Target areas [</a:t>
            </a:r>
            <a:r>
              <a:rPr lang="en-US" sz="2400" dirty="0" err="1" smtClean="0"/>
              <a:t>min,max</a:t>
            </a:r>
            <a:r>
              <a:rPr lang="en-US" sz="2400" dirty="0" smtClean="0"/>
              <a:t>]</a:t>
            </a:r>
          </a:p>
          <a:p>
            <a:pPr lvl="1"/>
            <a:endParaRPr lang="en-US" sz="2400" dirty="0"/>
          </a:p>
        </p:txBody>
      </p:sp>
    </p:spTree>
    <p:extLst>
      <p:ext uri="{BB962C8B-B14F-4D97-AF65-F5344CB8AC3E}">
        <p14:creationId xmlns:p14="http://schemas.microsoft.com/office/powerpoint/2010/main" val="3828452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416"/>
            <a:ext cx="11480800" cy="762000"/>
          </a:xfrm>
        </p:spPr>
        <p:txBody>
          <a:bodyPr/>
          <a:lstStyle/>
          <a:p>
            <a:r>
              <a:rPr lang="en-US" dirty="0" smtClean="0"/>
              <a:t>Speech Sound Map</a:t>
            </a:r>
            <a:endParaRPr lang="en-US" dirty="0"/>
          </a:p>
        </p:txBody>
      </p:sp>
      <p:sp>
        <p:nvSpPr>
          <p:cNvPr id="4" name="Action Button: Home 3">
            <a:hlinkClick r:id="rId2"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5" name="Picture 4"/>
          <p:cNvPicPr>
            <a:picLocks noChangeAspect="1"/>
          </p:cNvPicPr>
          <p:nvPr/>
        </p:nvPicPr>
        <p:blipFill>
          <a:blip r:embed="rId3"/>
          <a:stretch>
            <a:fillRect/>
          </a:stretch>
        </p:blipFill>
        <p:spPr>
          <a:xfrm>
            <a:off x="304800" y="1143000"/>
            <a:ext cx="4619625" cy="3962400"/>
          </a:xfrm>
          <a:prstGeom prst="rect">
            <a:avLst/>
          </a:prstGeom>
        </p:spPr>
      </p:pic>
      <p:pic>
        <p:nvPicPr>
          <p:cNvPr id="6" name="Picture 5"/>
          <p:cNvPicPr>
            <a:picLocks noChangeAspect="1"/>
          </p:cNvPicPr>
          <p:nvPr/>
        </p:nvPicPr>
        <p:blipFill rotWithShape="1">
          <a:blip r:embed="rId4"/>
          <a:srcRect l="28780" t="13742" r="47177" b="46861"/>
          <a:stretch/>
        </p:blipFill>
        <p:spPr>
          <a:xfrm>
            <a:off x="9103136" y="1068148"/>
            <a:ext cx="2814151" cy="2632045"/>
          </a:xfrm>
          <a:prstGeom prst="rect">
            <a:avLst/>
          </a:prstGeom>
        </p:spPr>
      </p:pic>
      <p:pic>
        <p:nvPicPr>
          <p:cNvPr id="7" name="Picture 6"/>
          <p:cNvPicPr>
            <a:picLocks noChangeAspect="1"/>
          </p:cNvPicPr>
          <p:nvPr/>
        </p:nvPicPr>
        <p:blipFill>
          <a:blip r:embed="rId4"/>
          <a:stretch>
            <a:fillRect/>
          </a:stretch>
        </p:blipFill>
        <p:spPr>
          <a:xfrm>
            <a:off x="7954964" y="3581399"/>
            <a:ext cx="4237036" cy="2418449"/>
          </a:xfrm>
          <a:prstGeom prst="rect">
            <a:avLst/>
          </a:prstGeom>
        </p:spPr>
      </p:pic>
      <p:sp>
        <p:nvSpPr>
          <p:cNvPr id="8" name="Rounded Rectangle 7"/>
          <p:cNvSpPr/>
          <p:nvPr/>
        </p:nvSpPr>
        <p:spPr bwMode="auto">
          <a:xfrm>
            <a:off x="9367571" y="4235660"/>
            <a:ext cx="801515" cy="304158"/>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9" name="Rectangle 8"/>
          <p:cNvSpPr/>
          <p:nvPr/>
        </p:nvSpPr>
        <p:spPr bwMode="auto">
          <a:xfrm>
            <a:off x="9103136" y="1068148"/>
            <a:ext cx="2808340"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0" name="Picture 9"/>
          <p:cNvPicPr>
            <a:picLocks noChangeAspect="1"/>
          </p:cNvPicPr>
          <p:nvPr/>
        </p:nvPicPr>
        <p:blipFill rotWithShape="1">
          <a:blip r:embed="rId4"/>
          <a:srcRect l="5734" t="9790" r="86596" b="87473"/>
          <a:stretch/>
        </p:blipFill>
        <p:spPr>
          <a:xfrm>
            <a:off x="9750035" y="1092517"/>
            <a:ext cx="897775" cy="182880"/>
          </a:xfrm>
          <a:prstGeom prst="rect">
            <a:avLst/>
          </a:prstGeom>
        </p:spPr>
      </p:pic>
      <p:pic>
        <p:nvPicPr>
          <p:cNvPr id="11" name="Picture 10"/>
          <p:cNvPicPr>
            <a:picLocks noChangeAspect="1"/>
          </p:cNvPicPr>
          <p:nvPr/>
        </p:nvPicPr>
        <p:blipFill rotWithShape="1">
          <a:blip r:embed="rId4"/>
          <a:srcRect l="5916" t="6323" r="86500" b="90916"/>
          <a:stretch/>
        </p:blipFill>
        <p:spPr>
          <a:xfrm>
            <a:off x="10773008" y="1089171"/>
            <a:ext cx="887615" cy="184464"/>
          </a:xfrm>
          <a:prstGeom prst="rect">
            <a:avLst/>
          </a:prstGeom>
        </p:spPr>
      </p:pic>
      <p:cxnSp>
        <p:nvCxnSpPr>
          <p:cNvPr id="12" name="Straight Arrow Connector 11"/>
          <p:cNvCxnSpPr/>
          <p:nvPr/>
        </p:nvCxnSpPr>
        <p:spPr bwMode="auto">
          <a:xfrm flipH="1">
            <a:off x="10169086" y="2570080"/>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bwMode="auto">
          <a:xfrm flipH="1">
            <a:off x="10578961" y="2583030"/>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11427208" y="2609996"/>
            <a:ext cx="358392" cy="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a:off x="11038790" y="2570080"/>
            <a:ext cx="0" cy="283035"/>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bwMode="auto">
          <a:xfrm flipH="1">
            <a:off x="1758930" y="974416"/>
            <a:ext cx="5134" cy="313862"/>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bwMode="auto">
          <a:xfrm flipH="1">
            <a:off x="699318" y="4251657"/>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bwMode="auto">
          <a:xfrm flipH="1">
            <a:off x="1405835" y="4251657"/>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bwMode="auto">
          <a:xfrm>
            <a:off x="11218295" y="1515818"/>
            <a:ext cx="1146" cy="60627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10389288" y="1515818"/>
            <a:ext cx="1146" cy="606271"/>
          </a:xfrm>
          <a:prstGeom prst="straightConnector1">
            <a:avLst/>
          </a:prstGeom>
          <a:ln>
            <a:solidFill>
              <a:srgbClr val="FF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a:off x="3177734" y="906308"/>
            <a:ext cx="0" cy="364636"/>
          </a:xfrm>
          <a:prstGeom prst="straightConnector1">
            <a:avLst/>
          </a:prstGeom>
          <a:ln>
            <a:solidFill>
              <a:srgbClr val="FF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2548896" y="4539818"/>
            <a:ext cx="0" cy="283035"/>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flipH="1">
            <a:off x="3560495" y="4547910"/>
            <a:ext cx="7997" cy="283035"/>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7" name="TextBox 36"/>
          <p:cNvSpPr txBox="1"/>
          <p:nvPr/>
        </p:nvSpPr>
        <p:spPr>
          <a:xfrm>
            <a:off x="3317693" y="4793400"/>
            <a:ext cx="759785" cy="553998"/>
          </a:xfrm>
          <a:prstGeom prst="rect">
            <a:avLst/>
          </a:prstGeom>
          <a:noFill/>
        </p:spPr>
        <p:txBody>
          <a:bodyPr wrap="square" rtlCol="0">
            <a:spAutoFit/>
          </a:bodyPr>
          <a:lstStyle/>
          <a:p>
            <a:r>
              <a:rPr lang="en-US" sz="1000" b="1" dirty="0" err="1" smtClean="0"/>
              <a:t>Somat</a:t>
            </a:r>
            <a:r>
              <a:rPr lang="en-US" sz="1000" b="1" dirty="0" smtClean="0"/>
              <a:t>. </a:t>
            </a:r>
          </a:p>
          <a:p>
            <a:r>
              <a:rPr lang="en-US" sz="1000" b="1" dirty="0" smtClean="0"/>
              <a:t>Target </a:t>
            </a:r>
          </a:p>
          <a:p>
            <a:r>
              <a:rPr lang="en-US" sz="1000" b="1" dirty="0" smtClean="0"/>
              <a:t>Region</a:t>
            </a:r>
            <a:endParaRPr lang="en-US" sz="1000" b="1" dirty="0"/>
          </a:p>
        </p:txBody>
      </p:sp>
      <p:sp>
        <p:nvSpPr>
          <p:cNvPr id="38" name="TextBox 37"/>
          <p:cNvSpPr txBox="1"/>
          <p:nvPr/>
        </p:nvSpPr>
        <p:spPr>
          <a:xfrm>
            <a:off x="2252876" y="4778351"/>
            <a:ext cx="742251" cy="553998"/>
          </a:xfrm>
          <a:prstGeom prst="rect">
            <a:avLst/>
          </a:prstGeom>
          <a:noFill/>
        </p:spPr>
        <p:txBody>
          <a:bodyPr wrap="square" rtlCol="0">
            <a:spAutoFit/>
          </a:bodyPr>
          <a:lstStyle/>
          <a:p>
            <a:r>
              <a:rPr lang="en-US" sz="1000" b="1" dirty="0" smtClean="0"/>
              <a:t>Auditory </a:t>
            </a:r>
          </a:p>
          <a:p>
            <a:r>
              <a:rPr lang="en-US" sz="1000" b="1" dirty="0" smtClean="0"/>
              <a:t>Target </a:t>
            </a:r>
          </a:p>
          <a:p>
            <a:r>
              <a:rPr lang="en-US" sz="1000" b="1" dirty="0" smtClean="0"/>
              <a:t>Region</a:t>
            </a:r>
            <a:endParaRPr lang="en-US" sz="1000" b="1" dirty="0"/>
          </a:p>
        </p:txBody>
      </p:sp>
      <p:sp>
        <p:nvSpPr>
          <p:cNvPr id="39" name="TextBox 38"/>
          <p:cNvSpPr txBox="1"/>
          <p:nvPr/>
        </p:nvSpPr>
        <p:spPr>
          <a:xfrm>
            <a:off x="147195" y="4374537"/>
            <a:ext cx="851863" cy="400110"/>
          </a:xfrm>
          <a:prstGeom prst="rect">
            <a:avLst/>
          </a:prstGeom>
          <a:noFill/>
        </p:spPr>
        <p:txBody>
          <a:bodyPr wrap="square" rtlCol="0">
            <a:spAutoFit/>
          </a:bodyPr>
          <a:lstStyle/>
          <a:p>
            <a:r>
              <a:rPr lang="en-US" sz="1000" b="1" dirty="0" smtClean="0"/>
              <a:t>To</a:t>
            </a:r>
          </a:p>
          <a:p>
            <a:r>
              <a:rPr lang="en-US" sz="1000" b="1" dirty="0" smtClean="0"/>
              <a:t>Cerebellum</a:t>
            </a:r>
            <a:endParaRPr lang="en-US" sz="1000" b="1" dirty="0"/>
          </a:p>
        </p:txBody>
      </p:sp>
      <p:sp>
        <p:nvSpPr>
          <p:cNvPr id="40" name="TextBox 39"/>
          <p:cNvSpPr txBox="1"/>
          <p:nvPr/>
        </p:nvSpPr>
        <p:spPr>
          <a:xfrm>
            <a:off x="999058" y="4341554"/>
            <a:ext cx="962702" cy="707886"/>
          </a:xfrm>
          <a:prstGeom prst="rect">
            <a:avLst/>
          </a:prstGeom>
          <a:noFill/>
        </p:spPr>
        <p:txBody>
          <a:bodyPr wrap="square" rtlCol="0">
            <a:spAutoFit/>
          </a:bodyPr>
          <a:lstStyle/>
          <a:p>
            <a:r>
              <a:rPr lang="en-US" sz="1000" b="1" dirty="0" smtClean="0"/>
              <a:t>To</a:t>
            </a:r>
          </a:p>
          <a:p>
            <a:r>
              <a:rPr lang="en-US" sz="1000" b="1" dirty="0" smtClean="0"/>
              <a:t>Articulatory </a:t>
            </a:r>
          </a:p>
          <a:p>
            <a:r>
              <a:rPr lang="en-US" sz="1000" b="1" dirty="0" smtClean="0"/>
              <a:t>Velocity and </a:t>
            </a:r>
          </a:p>
          <a:p>
            <a:r>
              <a:rPr lang="en-US" sz="1000" b="1" dirty="0" smtClean="0"/>
              <a:t>Position Map</a:t>
            </a:r>
            <a:endParaRPr lang="en-US" sz="1000" b="1" dirty="0"/>
          </a:p>
        </p:txBody>
      </p:sp>
      <p:sp>
        <p:nvSpPr>
          <p:cNvPr id="41" name="TextBox 40"/>
          <p:cNvSpPr txBox="1"/>
          <p:nvPr/>
        </p:nvSpPr>
        <p:spPr>
          <a:xfrm>
            <a:off x="213443" y="5049440"/>
            <a:ext cx="1571230" cy="523220"/>
          </a:xfrm>
          <a:prstGeom prst="rect">
            <a:avLst/>
          </a:prstGeom>
          <a:solidFill>
            <a:srgbClr val="5CBC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smtClean="0"/>
              <a:t>Feedforward commands</a:t>
            </a:r>
            <a:endParaRPr lang="en-US" sz="1800" b="1" dirty="0"/>
          </a:p>
        </p:txBody>
      </p:sp>
      <p:sp>
        <p:nvSpPr>
          <p:cNvPr id="43" name="TextBox 42"/>
          <p:cNvSpPr txBox="1"/>
          <p:nvPr/>
        </p:nvSpPr>
        <p:spPr>
          <a:xfrm>
            <a:off x="2252876" y="5311060"/>
            <a:ext cx="1553478" cy="523220"/>
          </a:xfrm>
          <a:prstGeom prst="rect">
            <a:avLst/>
          </a:prstGeom>
          <a:solidFill>
            <a:srgbClr val="94BCFE"/>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smtClean="0"/>
              <a:t>Feedback commands</a:t>
            </a:r>
            <a:endParaRPr lang="en-US" sz="1800" b="1" dirty="0"/>
          </a:p>
        </p:txBody>
      </p:sp>
      <p:sp>
        <p:nvSpPr>
          <p:cNvPr id="21" name="TextBox 20"/>
          <p:cNvSpPr txBox="1"/>
          <p:nvPr/>
        </p:nvSpPr>
        <p:spPr>
          <a:xfrm>
            <a:off x="4396994" y="5556750"/>
            <a:ext cx="3238455" cy="369332"/>
          </a:xfrm>
          <a:prstGeom prst="rect">
            <a:avLst/>
          </a:prstGeom>
          <a:noFill/>
        </p:spPr>
        <p:txBody>
          <a:bodyPr wrap="square" rtlCol="0">
            <a:spAutoFit/>
          </a:bodyPr>
          <a:lstStyle/>
          <a:p>
            <a:r>
              <a:rPr lang="en-US" sz="1800" b="1" dirty="0" smtClean="0"/>
              <a:t>*All Motor Representations</a:t>
            </a:r>
            <a:endParaRPr lang="en-US" sz="1800" b="1" dirty="0"/>
          </a:p>
        </p:txBody>
      </p:sp>
    </p:spTree>
    <p:extLst>
      <p:ext uri="{BB962C8B-B14F-4D97-AF65-F5344CB8AC3E}">
        <p14:creationId xmlns:p14="http://schemas.microsoft.com/office/powerpoint/2010/main" val="2935963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Cerebellum</a:t>
            </a:r>
            <a:endParaRPr lang="en-US" dirty="0"/>
          </a:p>
        </p:txBody>
      </p:sp>
      <p:sp>
        <p:nvSpPr>
          <p:cNvPr id="3" name="Content Placeholder 2"/>
          <p:cNvSpPr>
            <a:spLocks noGrp="1"/>
          </p:cNvSpPr>
          <p:nvPr>
            <p:ph idx="1"/>
          </p:nvPr>
        </p:nvSpPr>
        <p:spPr/>
        <p:txBody>
          <a:bodyPr/>
          <a:lstStyle/>
          <a:p>
            <a:r>
              <a:rPr lang="en-US" sz="2400" dirty="0" smtClean="0"/>
              <a:t>Outputs from Speech sound map are delayed and send to Motor Cortex via Cerebellum</a:t>
            </a:r>
          </a:p>
          <a:p>
            <a:r>
              <a:rPr lang="en-US" sz="2400" dirty="0" smtClean="0"/>
              <a:t>This learned delay makes the feedforward projections from SSM reach Motor cortex at the same time the feedback projections arrival from auditory and somatosensory feedback systems</a:t>
            </a:r>
          </a:p>
          <a:p>
            <a:r>
              <a:rPr lang="en-US" sz="2400" dirty="0" smtClean="0"/>
              <a:t>Both these signal pathways are then used for learning</a:t>
            </a:r>
            <a:endParaRPr lang="en-US" sz="2400" dirty="0"/>
          </a:p>
          <a:p>
            <a:r>
              <a:rPr lang="en-US" sz="2400" dirty="0" smtClean="0"/>
              <a:t>SSM has fixed delay values: (discrete)1 unit of delay corresponds to 5 </a:t>
            </a:r>
            <a:r>
              <a:rPr lang="en-US" sz="2400" dirty="0" err="1" smtClean="0"/>
              <a:t>ms</a:t>
            </a:r>
            <a:endParaRPr lang="en-US" sz="2400" dirty="0" smtClean="0"/>
          </a:p>
          <a:p>
            <a:r>
              <a:rPr lang="en-US" sz="2400" dirty="0" smtClean="0"/>
              <a:t>Cerebellum has convolution blocks of </a:t>
            </a:r>
            <a:r>
              <a:rPr lang="en-US" sz="2400" dirty="0"/>
              <a:t>delay </a:t>
            </a:r>
            <a:r>
              <a:rPr lang="en-US" sz="2400" b="1" baseline="30000" dirty="0" err="1" smtClean="0">
                <a:solidFill>
                  <a:srgbClr val="C00000"/>
                </a:solidFill>
              </a:rPr>
              <a:t>diva_hanning.m</a:t>
            </a:r>
            <a:r>
              <a:rPr lang="en-US" sz="2400" b="1" baseline="30000" dirty="0" smtClean="0">
                <a:solidFill>
                  <a:srgbClr val="C00000"/>
                </a:solidFill>
              </a:rPr>
              <a:t> </a:t>
            </a:r>
          </a:p>
          <a:p>
            <a:pPr lvl="1"/>
            <a:r>
              <a:rPr lang="en-US" sz="2000" dirty="0" smtClean="0"/>
              <a:t>a convolution with a </a:t>
            </a:r>
            <a:r>
              <a:rPr lang="en-US" sz="2000" dirty="0" err="1" smtClean="0"/>
              <a:t>hanning</a:t>
            </a:r>
            <a:r>
              <a:rPr lang="en-US" sz="2000" dirty="0" smtClean="0"/>
              <a:t> window is used to smooth the error assignment. </a:t>
            </a:r>
          </a:p>
          <a:p>
            <a:pPr lvl="1"/>
            <a:r>
              <a:rPr lang="en-US" sz="2000" dirty="0" smtClean="0"/>
              <a:t>Motor cortex will spread any given error-corrective motor command around the time-points close to the error –inducing  production when adapting the feedforward command. </a:t>
            </a:r>
          </a:p>
          <a:p>
            <a:pPr lvl="1"/>
            <a:r>
              <a:rPr lang="en-US" sz="2000" dirty="0" smtClean="0"/>
              <a:t>This leads to smoother learned articulatory sequences</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803929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Cerebellum</a:t>
            </a:r>
            <a:endParaRPr lang="en-US" dirty="0"/>
          </a:p>
        </p:txBody>
      </p:sp>
      <p:sp>
        <p:nvSpPr>
          <p:cNvPr id="6" name="Action Button: Home 5">
            <a:hlinkClick r:id="rId2"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7" name="Picture 6"/>
          <p:cNvPicPr>
            <a:picLocks noChangeAspect="1"/>
          </p:cNvPicPr>
          <p:nvPr/>
        </p:nvPicPr>
        <p:blipFill>
          <a:blip r:embed="rId3"/>
          <a:stretch>
            <a:fillRect/>
          </a:stretch>
        </p:blipFill>
        <p:spPr>
          <a:xfrm>
            <a:off x="604837" y="1232012"/>
            <a:ext cx="3667125" cy="1571625"/>
          </a:xfrm>
          <a:prstGeom prst="rect">
            <a:avLst/>
          </a:prstGeom>
        </p:spPr>
      </p:pic>
      <p:sp>
        <p:nvSpPr>
          <p:cNvPr id="8" name="TextBox 7"/>
          <p:cNvSpPr txBox="1"/>
          <p:nvPr/>
        </p:nvSpPr>
        <p:spPr>
          <a:xfrm>
            <a:off x="817295" y="3196354"/>
            <a:ext cx="2953593" cy="461665"/>
          </a:xfrm>
          <a:prstGeom prst="rect">
            <a:avLst/>
          </a:prstGeom>
          <a:noFill/>
        </p:spPr>
        <p:txBody>
          <a:bodyPr wrap="square" rtlCol="0">
            <a:spAutoFit/>
          </a:bodyPr>
          <a:lstStyle/>
          <a:p>
            <a:r>
              <a:rPr lang="en-US" dirty="0" smtClean="0"/>
              <a:t>Proposed Change</a:t>
            </a:r>
            <a:endParaRPr lang="en-US" dirty="0"/>
          </a:p>
        </p:txBody>
      </p:sp>
      <p:pic>
        <p:nvPicPr>
          <p:cNvPr id="9" name="Picture 8"/>
          <p:cNvPicPr>
            <a:picLocks noChangeAspect="1"/>
          </p:cNvPicPr>
          <p:nvPr/>
        </p:nvPicPr>
        <p:blipFill rotWithShape="1">
          <a:blip r:embed="rId4"/>
          <a:srcRect l="31265" t="29793" r="44692" b="30810"/>
          <a:stretch/>
        </p:blipFill>
        <p:spPr>
          <a:xfrm>
            <a:off x="9103136" y="1068148"/>
            <a:ext cx="2814151" cy="2632045"/>
          </a:xfrm>
          <a:prstGeom prst="rect">
            <a:avLst/>
          </a:prstGeom>
        </p:spPr>
      </p:pic>
      <p:pic>
        <p:nvPicPr>
          <p:cNvPr id="10" name="Picture 9"/>
          <p:cNvPicPr>
            <a:picLocks noChangeAspect="1"/>
          </p:cNvPicPr>
          <p:nvPr/>
        </p:nvPicPr>
        <p:blipFill>
          <a:blip r:embed="rId4"/>
          <a:stretch>
            <a:fillRect/>
          </a:stretch>
        </p:blipFill>
        <p:spPr>
          <a:xfrm>
            <a:off x="7954964" y="3581399"/>
            <a:ext cx="4237036" cy="2418449"/>
          </a:xfrm>
          <a:prstGeom prst="rect">
            <a:avLst/>
          </a:prstGeom>
        </p:spPr>
      </p:pic>
      <p:sp>
        <p:nvSpPr>
          <p:cNvPr id="11" name="Rounded Rectangle 10"/>
          <p:cNvSpPr/>
          <p:nvPr/>
        </p:nvSpPr>
        <p:spPr bwMode="auto">
          <a:xfrm>
            <a:off x="9103136" y="4542971"/>
            <a:ext cx="801515" cy="304158"/>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2" name="Rectangle 11"/>
          <p:cNvSpPr/>
          <p:nvPr/>
        </p:nvSpPr>
        <p:spPr bwMode="auto">
          <a:xfrm>
            <a:off x="9103136" y="1068148"/>
            <a:ext cx="2808340"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3" name="Straight Arrow Connector 12"/>
          <p:cNvCxnSpPr/>
          <p:nvPr/>
        </p:nvCxnSpPr>
        <p:spPr bwMode="auto">
          <a:xfrm>
            <a:off x="9880375" y="2478919"/>
            <a:ext cx="0" cy="809987"/>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flipH="1">
            <a:off x="9872281" y="1531527"/>
            <a:ext cx="8094" cy="561553"/>
          </a:xfrm>
          <a:prstGeom prst="straightConnector1">
            <a:avLst/>
          </a:prstGeom>
          <a:ln>
            <a:solidFill>
              <a:srgbClr val="FFC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235083" y="1666959"/>
            <a:ext cx="427113" cy="3986"/>
          </a:xfrm>
          <a:prstGeom prst="straightConnector1">
            <a:avLst/>
          </a:prstGeom>
          <a:ln>
            <a:solidFill>
              <a:srgbClr val="FFC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3783482" y="1664966"/>
            <a:ext cx="427113" cy="3986"/>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pic>
        <p:nvPicPr>
          <p:cNvPr id="27" name="Picture 26"/>
          <p:cNvPicPr>
            <a:picLocks noChangeAspect="1"/>
          </p:cNvPicPr>
          <p:nvPr/>
        </p:nvPicPr>
        <p:blipFill>
          <a:blip r:embed="rId5"/>
          <a:stretch>
            <a:fillRect/>
          </a:stretch>
        </p:blipFill>
        <p:spPr>
          <a:xfrm>
            <a:off x="604837" y="3885425"/>
            <a:ext cx="4238625" cy="1619250"/>
          </a:xfrm>
          <a:prstGeom prst="rect">
            <a:avLst/>
          </a:prstGeom>
        </p:spPr>
      </p:pic>
      <p:cxnSp>
        <p:nvCxnSpPr>
          <p:cNvPr id="28" name="Straight Arrow Connector 27"/>
          <p:cNvCxnSpPr/>
          <p:nvPr/>
        </p:nvCxnSpPr>
        <p:spPr bwMode="auto">
          <a:xfrm>
            <a:off x="4444713" y="4542971"/>
            <a:ext cx="427113" cy="3986"/>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bwMode="auto">
          <a:xfrm>
            <a:off x="235298" y="4303614"/>
            <a:ext cx="427113" cy="3986"/>
          </a:xfrm>
          <a:prstGeom prst="straightConnector1">
            <a:avLst/>
          </a:prstGeom>
          <a:ln>
            <a:solidFill>
              <a:srgbClr val="FFC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0" name="Rounded Rectangle 29"/>
          <p:cNvSpPr/>
          <p:nvPr/>
        </p:nvSpPr>
        <p:spPr bwMode="auto">
          <a:xfrm>
            <a:off x="1324516" y="4790622"/>
            <a:ext cx="2025174" cy="537157"/>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8" name="TextBox 17"/>
          <p:cNvSpPr txBox="1"/>
          <p:nvPr/>
        </p:nvSpPr>
        <p:spPr>
          <a:xfrm>
            <a:off x="383977" y="5549214"/>
            <a:ext cx="3238455" cy="369332"/>
          </a:xfrm>
          <a:prstGeom prst="rect">
            <a:avLst/>
          </a:prstGeom>
          <a:noFill/>
        </p:spPr>
        <p:txBody>
          <a:bodyPr wrap="square" rtlCol="0">
            <a:spAutoFit/>
          </a:bodyPr>
          <a:lstStyle/>
          <a:p>
            <a:r>
              <a:rPr lang="en-US" sz="1800" b="1" dirty="0" smtClean="0"/>
              <a:t>*All Motor Representations</a:t>
            </a:r>
            <a:endParaRPr lang="en-US" sz="1800" b="1" dirty="0"/>
          </a:p>
        </p:txBody>
      </p:sp>
    </p:spTree>
    <p:extLst>
      <p:ext uri="{BB962C8B-B14F-4D97-AF65-F5344CB8AC3E}">
        <p14:creationId xmlns:p14="http://schemas.microsoft.com/office/powerpoint/2010/main" val="3107050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Inputs from auditory and somatosensory error maps are converted to corrective motor commands via  a learned set of weights ( implemented as an inverse mapping auditory/somatosensory direction to motor direction) </a:t>
            </a:r>
          </a:p>
          <a:p>
            <a:r>
              <a:rPr lang="en-US" sz="2400" dirty="0" smtClean="0"/>
              <a:t>Motor correction signals are combined to make the feedback motor command</a:t>
            </a:r>
          </a:p>
          <a:p>
            <a:r>
              <a:rPr lang="en-US" sz="2400" dirty="0" smtClean="0"/>
              <a:t>Inputs from SSM are converted to feedforward motor command (through an adaptive set of weights) </a:t>
            </a:r>
            <a:r>
              <a:rPr lang="en-US" sz="2400" b="1" baseline="30000" dirty="0" err="1" smtClean="0">
                <a:solidFill>
                  <a:srgbClr val="C00000"/>
                </a:solidFill>
              </a:rPr>
              <a:t>diva_weights_adaptive.m</a:t>
            </a:r>
            <a:endParaRPr lang="en-US" sz="2400" b="1" baseline="30000" dirty="0" smtClean="0">
              <a:solidFill>
                <a:srgbClr val="C00000"/>
              </a:solidFill>
            </a:endParaRPr>
          </a:p>
          <a:p>
            <a:r>
              <a:rPr lang="en-US" sz="2400" dirty="0" smtClean="0"/>
              <a:t>Motor command is represented by 13 neurons</a:t>
            </a:r>
          </a:p>
          <a:p>
            <a:pPr lvl="1"/>
            <a:r>
              <a:rPr lang="en-US" sz="2000" dirty="0" smtClean="0"/>
              <a:t>10 neurons for vocal tract shape (refer to Maeda)</a:t>
            </a:r>
          </a:p>
          <a:p>
            <a:pPr lvl="1"/>
            <a:r>
              <a:rPr lang="en-US" sz="2000" dirty="0" smtClean="0"/>
              <a:t>3 neurons for glottal control parameters</a:t>
            </a:r>
          </a:p>
          <a:p>
            <a:pPr lvl="2"/>
            <a:r>
              <a:rPr lang="en-US" sz="1600" dirty="0" smtClean="0"/>
              <a:t>Glottal tension – for simplicity translated to </a:t>
            </a:r>
            <a:r>
              <a:rPr lang="en-US" sz="1600" i="1" dirty="0" smtClean="0"/>
              <a:t>f</a:t>
            </a:r>
            <a:r>
              <a:rPr lang="en-US" sz="1600" baseline="-25000" dirty="0" smtClean="0"/>
              <a:t>o</a:t>
            </a:r>
          </a:p>
          <a:p>
            <a:pPr lvl="2"/>
            <a:r>
              <a:rPr lang="en-US" sz="1600" dirty="0" smtClean="0"/>
              <a:t>Glottal pressure</a:t>
            </a:r>
          </a:p>
          <a:p>
            <a:pPr lvl="2"/>
            <a:r>
              <a:rPr lang="en-US" sz="1600" dirty="0" smtClean="0"/>
              <a:t>Vocal fold oscillation – voicing information </a:t>
            </a:r>
          </a:p>
          <a:p>
            <a:pPr lvl="1"/>
            <a:endParaRPr lang="en-US" sz="2000" dirty="0" smtClean="0"/>
          </a:p>
          <a:p>
            <a:endParaRPr lang="en-US" sz="2400" dirty="0"/>
          </a:p>
        </p:txBody>
      </p:sp>
      <p:sp>
        <p:nvSpPr>
          <p:cNvPr id="2" name="Title 1"/>
          <p:cNvSpPr>
            <a:spLocks noGrp="1"/>
          </p:cNvSpPr>
          <p:nvPr>
            <p:ph type="title"/>
          </p:nvPr>
        </p:nvSpPr>
        <p:spPr/>
        <p:txBody>
          <a:bodyPr/>
          <a:lstStyle/>
          <a:p>
            <a:r>
              <a:rPr lang="en-US" sz="3600" dirty="0" smtClean="0"/>
              <a:t>Articulatory, Velocity and Position map in Motor Cortex</a:t>
            </a:r>
            <a:endParaRPr lang="en-US" sz="3600" dirty="0"/>
          </a:p>
        </p:txBody>
      </p:sp>
      <p:pic>
        <p:nvPicPr>
          <p:cNvPr id="4" name="Picture 3"/>
          <p:cNvPicPr>
            <a:picLocks noChangeAspect="1"/>
          </p:cNvPicPr>
          <p:nvPr/>
        </p:nvPicPr>
        <p:blipFill rotWithShape="1">
          <a:blip r:embed="rId3"/>
          <a:srcRect l="1231" t="5909"/>
          <a:stretch/>
        </p:blipFill>
        <p:spPr>
          <a:xfrm>
            <a:off x="7589380" y="3186260"/>
            <a:ext cx="4196220" cy="2557374"/>
          </a:xfrm>
          <a:prstGeom prst="rect">
            <a:avLst/>
          </a:prstGeom>
        </p:spPr>
      </p:pic>
      <p:sp>
        <p:nvSpPr>
          <p:cNvPr id="51" name="Rounded Rectangle 50"/>
          <p:cNvSpPr/>
          <p:nvPr/>
        </p:nvSpPr>
        <p:spPr bwMode="auto">
          <a:xfrm>
            <a:off x="7937369" y="4854801"/>
            <a:ext cx="1904215" cy="657652"/>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52" name="Rounded Rectangle 51"/>
          <p:cNvSpPr/>
          <p:nvPr/>
        </p:nvSpPr>
        <p:spPr bwMode="auto">
          <a:xfrm>
            <a:off x="9771312" y="4854801"/>
            <a:ext cx="360035" cy="237935"/>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23" name="Group 22"/>
          <p:cNvGrpSpPr/>
          <p:nvPr/>
        </p:nvGrpSpPr>
        <p:grpSpPr>
          <a:xfrm>
            <a:off x="8062536" y="4901934"/>
            <a:ext cx="1911023" cy="586728"/>
            <a:chOff x="7190601" y="3676164"/>
            <a:chExt cx="4619772" cy="1878193"/>
          </a:xfrm>
        </p:grpSpPr>
        <p:pic>
          <p:nvPicPr>
            <p:cNvPr id="26" name="Picture 25"/>
            <p:cNvPicPr>
              <a:picLocks noChangeAspect="1"/>
            </p:cNvPicPr>
            <p:nvPr/>
          </p:nvPicPr>
          <p:blipFill rotWithShape="1">
            <a:blip r:embed="rId3"/>
            <a:srcRect l="16266" t="68312" r="73078" b="26062"/>
            <a:stretch/>
          </p:blipFill>
          <p:spPr>
            <a:xfrm>
              <a:off x="8421657" y="3676164"/>
              <a:ext cx="895350" cy="333376"/>
            </a:xfrm>
            <a:prstGeom prst="rect">
              <a:avLst/>
            </a:prstGeom>
          </p:spPr>
        </p:pic>
        <p:grpSp>
          <p:nvGrpSpPr>
            <p:cNvPr id="27" name="Group 26"/>
            <p:cNvGrpSpPr/>
            <p:nvPr/>
          </p:nvGrpSpPr>
          <p:grpSpPr>
            <a:xfrm>
              <a:off x="8701366" y="5187150"/>
              <a:ext cx="2846305" cy="367207"/>
              <a:chOff x="1885951" y="1943100"/>
              <a:chExt cx="9087893" cy="1063612"/>
            </a:xfrm>
          </p:grpSpPr>
          <p:pic>
            <p:nvPicPr>
              <p:cNvPr id="36" name="Picture 35"/>
              <p:cNvPicPr>
                <a:picLocks noChangeAspect="1"/>
              </p:cNvPicPr>
              <p:nvPr/>
            </p:nvPicPr>
            <p:blipFill rotWithShape="1">
              <a:blip r:embed="rId3"/>
              <a:srcRect l="11988" t="68673" r="73312" b="25130"/>
              <a:stretch/>
            </p:blipFill>
            <p:spPr>
              <a:xfrm>
                <a:off x="1885951" y="1943100"/>
                <a:ext cx="3943349" cy="1063612"/>
              </a:xfrm>
              <a:prstGeom prst="rect">
                <a:avLst/>
              </a:prstGeom>
            </p:spPr>
          </p:pic>
          <p:pic>
            <p:nvPicPr>
              <p:cNvPr id="37" name="Picture 36"/>
              <p:cNvPicPr>
                <a:picLocks noChangeAspect="1"/>
              </p:cNvPicPr>
              <p:nvPr/>
            </p:nvPicPr>
            <p:blipFill rotWithShape="1">
              <a:blip r:embed="rId3"/>
              <a:srcRect l="40576" t="68673" r="40247" b="25130"/>
              <a:stretch/>
            </p:blipFill>
            <p:spPr>
              <a:xfrm>
                <a:off x="5829300" y="1943100"/>
                <a:ext cx="5144544" cy="1063612"/>
              </a:xfrm>
              <a:prstGeom prst="rect">
                <a:avLst/>
              </a:prstGeom>
            </p:spPr>
          </p:pic>
          <p:sp>
            <p:nvSpPr>
              <p:cNvPr id="38" name="Rounded Rectangle 37"/>
              <p:cNvSpPr/>
              <p:nvPr/>
            </p:nvSpPr>
            <p:spPr bwMode="auto">
              <a:xfrm>
                <a:off x="2083324" y="2130457"/>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9" name="Rounded Rectangle 38"/>
              <p:cNvSpPr/>
              <p:nvPr/>
            </p:nvSpPr>
            <p:spPr bwMode="auto">
              <a:xfrm>
                <a:off x="2657769" y="2130457"/>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0" name="Rounded Rectangle 39"/>
              <p:cNvSpPr/>
              <p:nvPr/>
            </p:nvSpPr>
            <p:spPr bwMode="auto">
              <a:xfrm>
                <a:off x="3158960" y="2130456"/>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1" name="Rounded Rectangle 40"/>
              <p:cNvSpPr/>
              <p:nvPr/>
            </p:nvSpPr>
            <p:spPr bwMode="auto">
              <a:xfrm>
                <a:off x="3687841" y="2130456"/>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2" name="Rounded Rectangle 41"/>
              <p:cNvSpPr/>
              <p:nvPr/>
            </p:nvSpPr>
            <p:spPr bwMode="auto">
              <a:xfrm>
                <a:off x="4262286" y="2130456"/>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3" name="Rounded Rectangle 42"/>
              <p:cNvSpPr/>
              <p:nvPr/>
            </p:nvSpPr>
            <p:spPr bwMode="auto">
              <a:xfrm>
                <a:off x="4793577" y="2130454"/>
                <a:ext cx="377072" cy="480768"/>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4" name="Rounded Rectangle 43"/>
              <p:cNvSpPr/>
              <p:nvPr/>
            </p:nvSpPr>
            <p:spPr bwMode="auto">
              <a:xfrm>
                <a:off x="5378974" y="2130455"/>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5" name="Rounded Rectangle 44"/>
              <p:cNvSpPr/>
              <p:nvPr/>
            </p:nvSpPr>
            <p:spPr bwMode="auto">
              <a:xfrm>
                <a:off x="5953419" y="2130455"/>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6" name="Rounded Rectangle 45"/>
              <p:cNvSpPr/>
              <p:nvPr/>
            </p:nvSpPr>
            <p:spPr bwMode="auto">
              <a:xfrm>
                <a:off x="6492113" y="2130455"/>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7" name="Rounded Rectangle 46"/>
              <p:cNvSpPr/>
              <p:nvPr/>
            </p:nvSpPr>
            <p:spPr bwMode="auto">
              <a:xfrm>
                <a:off x="7037993" y="2130455"/>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8" name="Rounded Rectangle 47"/>
              <p:cNvSpPr/>
              <p:nvPr/>
            </p:nvSpPr>
            <p:spPr bwMode="auto">
              <a:xfrm>
                <a:off x="7577773" y="2130454"/>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49" name="Rounded Rectangle 48"/>
              <p:cNvSpPr/>
              <p:nvPr/>
            </p:nvSpPr>
            <p:spPr bwMode="auto">
              <a:xfrm>
                <a:off x="8123653" y="2130454"/>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50" name="Rounded Rectangle 49"/>
              <p:cNvSpPr/>
              <p:nvPr/>
            </p:nvSpPr>
            <p:spPr bwMode="auto">
              <a:xfrm>
                <a:off x="8643596" y="2130454"/>
                <a:ext cx="377072" cy="480767"/>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grpSp>
          <p:nvGrpSpPr>
            <p:cNvPr id="28" name="Group 27"/>
            <p:cNvGrpSpPr/>
            <p:nvPr/>
          </p:nvGrpSpPr>
          <p:grpSpPr>
            <a:xfrm>
              <a:off x="7190601" y="3695178"/>
              <a:ext cx="4619772" cy="368186"/>
              <a:chOff x="1885951" y="1943100"/>
              <a:chExt cx="14750351" cy="1066447"/>
            </a:xfrm>
          </p:grpSpPr>
          <p:pic>
            <p:nvPicPr>
              <p:cNvPr id="33" name="Picture 32"/>
              <p:cNvPicPr>
                <a:picLocks noChangeAspect="1"/>
              </p:cNvPicPr>
              <p:nvPr/>
            </p:nvPicPr>
            <p:blipFill rotWithShape="1">
              <a:blip r:embed="rId3"/>
              <a:srcRect l="11988" t="68673" r="73312" b="25130"/>
              <a:stretch/>
            </p:blipFill>
            <p:spPr>
              <a:xfrm>
                <a:off x="1885951" y="1943100"/>
                <a:ext cx="3943349" cy="1063612"/>
              </a:xfrm>
              <a:prstGeom prst="rect">
                <a:avLst/>
              </a:prstGeom>
            </p:spPr>
          </p:pic>
          <p:pic>
            <p:nvPicPr>
              <p:cNvPr id="34" name="Picture 33"/>
              <p:cNvPicPr>
                <a:picLocks noChangeAspect="1"/>
              </p:cNvPicPr>
              <p:nvPr/>
            </p:nvPicPr>
            <p:blipFill rotWithShape="1">
              <a:blip r:embed="rId3"/>
              <a:srcRect l="40576" t="68673" r="40247" b="25130"/>
              <a:stretch/>
            </p:blipFill>
            <p:spPr>
              <a:xfrm>
                <a:off x="11491758" y="1945936"/>
                <a:ext cx="5144544" cy="1063611"/>
              </a:xfrm>
              <a:prstGeom prst="rect">
                <a:avLst/>
              </a:prstGeom>
            </p:spPr>
          </p:pic>
          <p:sp>
            <p:nvSpPr>
              <p:cNvPr id="35" name="Rounded Rectangle 34"/>
              <p:cNvSpPr/>
              <p:nvPr/>
            </p:nvSpPr>
            <p:spPr bwMode="auto">
              <a:xfrm>
                <a:off x="6997190" y="2154416"/>
                <a:ext cx="377072" cy="480768"/>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pic>
          <p:nvPicPr>
            <p:cNvPr id="29" name="Picture 28"/>
            <p:cNvPicPr>
              <a:picLocks noChangeAspect="1"/>
            </p:cNvPicPr>
            <p:nvPr/>
          </p:nvPicPr>
          <p:blipFill rotWithShape="1">
            <a:blip r:embed="rId3"/>
            <a:srcRect l="16266" t="68312" r="73078" b="26062"/>
            <a:stretch/>
          </p:blipFill>
          <p:spPr>
            <a:xfrm>
              <a:off x="9307756" y="3676164"/>
              <a:ext cx="895350" cy="333376"/>
            </a:xfrm>
            <a:prstGeom prst="rect">
              <a:avLst/>
            </a:prstGeom>
          </p:spPr>
        </p:pic>
        <p:sp>
          <p:nvSpPr>
            <p:cNvPr id="30" name="Isosceles Triangle 29"/>
            <p:cNvSpPr/>
            <p:nvPr/>
          </p:nvSpPr>
          <p:spPr bwMode="auto">
            <a:xfrm>
              <a:off x="8798335" y="3878781"/>
              <a:ext cx="2137606" cy="1466217"/>
            </a:xfrm>
            <a:prstGeom prst="triangle">
              <a:avLst>
                <a:gd name="adj" fmla="val 308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1" name="Isosceles Triangle 30"/>
            <p:cNvSpPr/>
            <p:nvPr/>
          </p:nvSpPr>
          <p:spPr bwMode="auto">
            <a:xfrm>
              <a:off x="8798335" y="3879542"/>
              <a:ext cx="2137606" cy="1466217"/>
            </a:xfrm>
            <a:prstGeom prst="triangle">
              <a:avLst>
                <a:gd name="adj" fmla="val 11466"/>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2" name="Isosceles Triangle 31"/>
            <p:cNvSpPr/>
            <p:nvPr/>
          </p:nvSpPr>
          <p:spPr bwMode="auto">
            <a:xfrm>
              <a:off x="8785618" y="3891893"/>
              <a:ext cx="2137606" cy="1466217"/>
            </a:xfrm>
            <a:prstGeom prst="triangle">
              <a:avLst>
                <a:gd name="adj" fmla="val 19845"/>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sp>
        <p:nvSpPr>
          <p:cNvPr id="53" name="TextBox 52"/>
          <p:cNvSpPr txBox="1"/>
          <p:nvPr/>
        </p:nvSpPr>
        <p:spPr>
          <a:xfrm>
            <a:off x="8369862" y="5754324"/>
            <a:ext cx="3822138" cy="261610"/>
          </a:xfrm>
          <a:prstGeom prst="rect">
            <a:avLst/>
          </a:prstGeom>
          <a:noFill/>
        </p:spPr>
        <p:txBody>
          <a:bodyPr wrap="square" rtlCol="0">
            <a:spAutoFit/>
          </a:bodyPr>
          <a:lstStyle/>
          <a:p>
            <a:r>
              <a:rPr lang="en-US" sz="1050" i="1" dirty="0" smtClean="0"/>
              <a:t>Adapted from SH680 </a:t>
            </a:r>
            <a:r>
              <a:rPr lang="en-US" sz="1050" i="1" dirty="0"/>
              <a:t> Alfonso Nieto-</a:t>
            </a:r>
            <a:r>
              <a:rPr lang="en-US" sz="1050" i="1" dirty="0" err="1"/>
              <a:t>Castañón</a:t>
            </a:r>
            <a:endParaRPr lang="en-US" sz="1050" i="1" dirty="0"/>
          </a:p>
        </p:txBody>
      </p:sp>
    </p:spTree>
    <p:extLst>
      <p:ext uri="{BB962C8B-B14F-4D97-AF65-F5344CB8AC3E}">
        <p14:creationId xmlns:p14="http://schemas.microsoft.com/office/powerpoint/2010/main" val="4013910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Articulatory, Velocity and Position map in MC</a:t>
            </a:r>
            <a:endParaRPr lang="en-US" dirty="0"/>
          </a:p>
        </p:txBody>
      </p:sp>
      <p:sp>
        <p:nvSpPr>
          <p:cNvPr id="3" name="Content Placeholder 2"/>
          <p:cNvSpPr>
            <a:spLocks noGrp="1"/>
          </p:cNvSpPr>
          <p:nvPr>
            <p:ph idx="1"/>
          </p:nvPr>
        </p:nvSpPr>
        <p:spPr/>
        <p:txBody>
          <a:bodyPr/>
          <a:lstStyle/>
          <a:p>
            <a:r>
              <a:rPr lang="en-US" sz="2400" dirty="0" smtClean="0"/>
              <a:t>Inputs from auditory and somatosensory error maps are converted to corrective motor commands via  a learned set of weights ( implemented as an inverse mapping auditory/somatosensory direction to motor direction) </a:t>
            </a:r>
          </a:p>
          <a:p>
            <a:r>
              <a:rPr lang="en-US" sz="2400" dirty="0" smtClean="0"/>
              <a:t>Motor correction signals are combined to make the feedback motor command</a:t>
            </a:r>
          </a:p>
          <a:p>
            <a:r>
              <a:rPr lang="en-US" sz="2400" dirty="0" smtClean="0"/>
              <a:t>Inputs from SSM are converted to feedforward motor command (through an adaptive set of weights) </a:t>
            </a:r>
            <a:r>
              <a:rPr lang="en-US" sz="2400" b="1" baseline="30000" dirty="0" err="1" smtClean="0">
                <a:solidFill>
                  <a:srgbClr val="C00000"/>
                </a:solidFill>
              </a:rPr>
              <a:t>diva_weights_adaptive.m</a:t>
            </a:r>
            <a:r>
              <a:rPr lang="en-US" sz="2400" b="1" baseline="30000" dirty="0">
                <a:solidFill>
                  <a:srgbClr val="C00000"/>
                </a:solidFill>
              </a:rPr>
              <a:t> /diva_weights_SSM2FF.mat</a:t>
            </a:r>
            <a:endParaRPr lang="en-US" sz="2400" b="1" baseline="30000" dirty="0" smtClean="0">
              <a:solidFill>
                <a:srgbClr val="C00000"/>
              </a:solidFill>
            </a:endParaRPr>
          </a:p>
          <a:p>
            <a:r>
              <a:rPr lang="en-US" sz="2400" dirty="0" smtClean="0"/>
              <a:t>Motor command is represented by 13 neurons</a:t>
            </a:r>
          </a:p>
          <a:p>
            <a:pPr lvl="1"/>
            <a:r>
              <a:rPr lang="en-US" sz="2000" dirty="0" smtClean="0">
                <a:solidFill>
                  <a:srgbClr val="FF0000"/>
                </a:solidFill>
              </a:rPr>
              <a:t>10 neurons for vocal tract shape (refer to Maeda)</a:t>
            </a:r>
          </a:p>
          <a:p>
            <a:pPr lvl="1"/>
            <a:r>
              <a:rPr lang="en-US" sz="2000" dirty="0" smtClean="0">
                <a:solidFill>
                  <a:srgbClr val="00B050"/>
                </a:solidFill>
              </a:rPr>
              <a:t>3 neurons for glottal control parameters</a:t>
            </a:r>
          </a:p>
          <a:p>
            <a:pPr lvl="2"/>
            <a:r>
              <a:rPr lang="en-US" sz="1600" dirty="0" smtClean="0"/>
              <a:t>Glottal tension – for simplicity translated to </a:t>
            </a:r>
            <a:r>
              <a:rPr lang="en-US" sz="1600" i="1" dirty="0" smtClean="0"/>
              <a:t>f</a:t>
            </a:r>
            <a:r>
              <a:rPr lang="en-US" sz="1600" baseline="-25000" dirty="0" smtClean="0"/>
              <a:t>o</a:t>
            </a:r>
          </a:p>
          <a:p>
            <a:pPr lvl="2"/>
            <a:r>
              <a:rPr lang="en-US" sz="1600" dirty="0" smtClean="0"/>
              <a:t>Glottal pressure</a:t>
            </a:r>
          </a:p>
          <a:p>
            <a:pPr lvl="2"/>
            <a:r>
              <a:rPr lang="en-US" sz="1600" dirty="0" smtClean="0"/>
              <a:t>Vocal fold oscillation – voicing information </a:t>
            </a:r>
          </a:p>
          <a:p>
            <a:pPr lvl="1"/>
            <a:endParaRPr lang="en-US" sz="2000" dirty="0" smtClean="0"/>
          </a:p>
          <a:p>
            <a:endParaRPr lang="en-US" sz="2400" dirty="0"/>
          </a:p>
        </p:txBody>
      </p:sp>
      <p:grpSp>
        <p:nvGrpSpPr>
          <p:cNvPr id="5" name="Group 4"/>
          <p:cNvGrpSpPr/>
          <p:nvPr/>
        </p:nvGrpSpPr>
        <p:grpSpPr>
          <a:xfrm>
            <a:off x="7720553" y="3902696"/>
            <a:ext cx="4089820" cy="1948141"/>
            <a:chOff x="7190601" y="3320294"/>
            <a:chExt cx="4619772" cy="2530544"/>
          </a:xfrm>
        </p:grpSpPr>
        <p:grpSp>
          <p:nvGrpSpPr>
            <p:cNvPr id="6" name="Group 5"/>
            <p:cNvGrpSpPr/>
            <p:nvPr/>
          </p:nvGrpSpPr>
          <p:grpSpPr>
            <a:xfrm>
              <a:off x="7190601" y="3676164"/>
              <a:ext cx="4619772" cy="1878193"/>
              <a:chOff x="7190601" y="3676164"/>
              <a:chExt cx="4619772" cy="1878193"/>
            </a:xfrm>
          </p:grpSpPr>
          <p:pic>
            <p:nvPicPr>
              <p:cNvPr id="9" name="Picture 8"/>
              <p:cNvPicPr>
                <a:picLocks noChangeAspect="1"/>
              </p:cNvPicPr>
              <p:nvPr/>
            </p:nvPicPr>
            <p:blipFill rotWithShape="1">
              <a:blip r:embed="rId3"/>
              <a:srcRect l="16266" t="68312" r="73078" b="26062"/>
              <a:stretch/>
            </p:blipFill>
            <p:spPr>
              <a:xfrm>
                <a:off x="8421657" y="3676164"/>
                <a:ext cx="895350" cy="333376"/>
              </a:xfrm>
              <a:prstGeom prst="rect">
                <a:avLst/>
              </a:prstGeom>
            </p:spPr>
          </p:pic>
          <p:grpSp>
            <p:nvGrpSpPr>
              <p:cNvPr id="10" name="Group 9"/>
              <p:cNvGrpSpPr/>
              <p:nvPr/>
            </p:nvGrpSpPr>
            <p:grpSpPr>
              <a:xfrm>
                <a:off x="8701366" y="5187150"/>
                <a:ext cx="2846305" cy="367207"/>
                <a:chOff x="1885951" y="1943100"/>
                <a:chExt cx="9087893" cy="1063612"/>
              </a:xfrm>
            </p:grpSpPr>
            <p:pic>
              <p:nvPicPr>
                <p:cNvPr id="19" name="Picture 18"/>
                <p:cNvPicPr>
                  <a:picLocks noChangeAspect="1"/>
                </p:cNvPicPr>
                <p:nvPr/>
              </p:nvPicPr>
              <p:blipFill rotWithShape="1">
                <a:blip r:embed="rId3"/>
                <a:srcRect l="11988" t="68673" r="73312" b="25130"/>
                <a:stretch/>
              </p:blipFill>
              <p:spPr>
                <a:xfrm>
                  <a:off x="1885951" y="1943100"/>
                  <a:ext cx="3943349" cy="1063612"/>
                </a:xfrm>
                <a:prstGeom prst="rect">
                  <a:avLst/>
                </a:prstGeom>
              </p:spPr>
            </p:pic>
            <p:pic>
              <p:nvPicPr>
                <p:cNvPr id="20" name="Picture 19"/>
                <p:cNvPicPr>
                  <a:picLocks noChangeAspect="1"/>
                </p:cNvPicPr>
                <p:nvPr/>
              </p:nvPicPr>
              <p:blipFill rotWithShape="1">
                <a:blip r:embed="rId3"/>
                <a:srcRect l="40576" t="68673" r="40247" b="25130"/>
                <a:stretch/>
              </p:blipFill>
              <p:spPr>
                <a:xfrm>
                  <a:off x="5829300" y="1943100"/>
                  <a:ext cx="5144544" cy="1063612"/>
                </a:xfrm>
                <a:prstGeom prst="rect">
                  <a:avLst/>
                </a:prstGeom>
              </p:spPr>
            </p:pic>
            <p:sp>
              <p:nvSpPr>
                <p:cNvPr id="21" name="Rounded Rectangle 20"/>
                <p:cNvSpPr/>
                <p:nvPr/>
              </p:nvSpPr>
              <p:spPr bwMode="auto">
                <a:xfrm>
                  <a:off x="2083324" y="2130457"/>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2" name="Rounded Rectangle 21"/>
                <p:cNvSpPr/>
                <p:nvPr/>
              </p:nvSpPr>
              <p:spPr bwMode="auto">
                <a:xfrm>
                  <a:off x="2657769" y="2130457"/>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3" name="Rounded Rectangle 22"/>
                <p:cNvSpPr/>
                <p:nvPr/>
              </p:nvSpPr>
              <p:spPr bwMode="auto">
                <a:xfrm>
                  <a:off x="3158960"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4" name="Rounded Rectangle 23"/>
                <p:cNvSpPr/>
                <p:nvPr/>
              </p:nvSpPr>
              <p:spPr bwMode="auto">
                <a:xfrm>
                  <a:off x="3687841"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5" name="Rounded Rectangle 24"/>
                <p:cNvSpPr/>
                <p:nvPr/>
              </p:nvSpPr>
              <p:spPr bwMode="auto">
                <a:xfrm>
                  <a:off x="4262286"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6" name="Rounded Rectangle 25"/>
                <p:cNvSpPr/>
                <p:nvPr/>
              </p:nvSpPr>
              <p:spPr bwMode="auto">
                <a:xfrm>
                  <a:off x="4793577" y="2130454"/>
                  <a:ext cx="377072" cy="480768"/>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7" name="Rounded Rectangle 26"/>
                <p:cNvSpPr/>
                <p:nvPr/>
              </p:nvSpPr>
              <p:spPr bwMode="auto">
                <a:xfrm>
                  <a:off x="5378974"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8" name="Rounded Rectangle 27"/>
                <p:cNvSpPr/>
                <p:nvPr/>
              </p:nvSpPr>
              <p:spPr bwMode="auto">
                <a:xfrm>
                  <a:off x="5953419"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9" name="Rounded Rectangle 28"/>
                <p:cNvSpPr/>
                <p:nvPr/>
              </p:nvSpPr>
              <p:spPr bwMode="auto">
                <a:xfrm>
                  <a:off x="6492113"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0" name="Rounded Rectangle 29"/>
                <p:cNvSpPr/>
                <p:nvPr/>
              </p:nvSpPr>
              <p:spPr bwMode="auto">
                <a:xfrm>
                  <a:off x="7037993"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1" name="Rounded Rectangle 30"/>
                <p:cNvSpPr/>
                <p:nvPr/>
              </p:nvSpPr>
              <p:spPr bwMode="auto">
                <a:xfrm>
                  <a:off x="7577773"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B050"/>
                    </a:solidFill>
                    <a:effectLst/>
                    <a:latin typeface="Times" charset="0"/>
                    <a:ea typeface="Osaka" charset="-128"/>
                    <a:cs typeface="Osaka" charset="-128"/>
                  </a:endParaRPr>
                </a:p>
              </p:txBody>
            </p:sp>
            <p:sp>
              <p:nvSpPr>
                <p:cNvPr id="32" name="Rounded Rectangle 31"/>
                <p:cNvSpPr/>
                <p:nvPr/>
              </p:nvSpPr>
              <p:spPr bwMode="auto">
                <a:xfrm>
                  <a:off x="8123653"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B050"/>
                    </a:solidFill>
                    <a:effectLst/>
                    <a:latin typeface="Times" charset="0"/>
                    <a:ea typeface="Osaka" charset="-128"/>
                    <a:cs typeface="Osaka" charset="-128"/>
                  </a:endParaRPr>
                </a:p>
              </p:txBody>
            </p:sp>
            <p:sp>
              <p:nvSpPr>
                <p:cNvPr id="33" name="Rounded Rectangle 32"/>
                <p:cNvSpPr/>
                <p:nvPr/>
              </p:nvSpPr>
              <p:spPr bwMode="auto">
                <a:xfrm>
                  <a:off x="8643596"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B050"/>
                    </a:solidFill>
                    <a:effectLst/>
                    <a:latin typeface="Times" charset="0"/>
                    <a:ea typeface="Osaka" charset="-128"/>
                    <a:cs typeface="Osaka" charset="-128"/>
                  </a:endParaRPr>
                </a:p>
              </p:txBody>
            </p:sp>
          </p:grpSp>
          <p:grpSp>
            <p:nvGrpSpPr>
              <p:cNvPr id="11" name="Group 10"/>
              <p:cNvGrpSpPr/>
              <p:nvPr/>
            </p:nvGrpSpPr>
            <p:grpSpPr>
              <a:xfrm>
                <a:off x="7190601" y="3695178"/>
                <a:ext cx="4619772" cy="368186"/>
                <a:chOff x="1885951" y="1943100"/>
                <a:chExt cx="14750351" cy="1066447"/>
              </a:xfrm>
            </p:grpSpPr>
            <p:pic>
              <p:nvPicPr>
                <p:cNvPr id="16" name="Picture 15"/>
                <p:cNvPicPr>
                  <a:picLocks noChangeAspect="1"/>
                </p:cNvPicPr>
                <p:nvPr/>
              </p:nvPicPr>
              <p:blipFill rotWithShape="1">
                <a:blip r:embed="rId3"/>
                <a:srcRect l="11988" t="68673" r="73312" b="25130"/>
                <a:stretch/>
              </p:blipFill>
              <p:spPr>
                <a:xfrm>
                  <a:off x="1885951" y="1943100"/>
                  <a:ext cx="3943349" cy="1063612"/>
                </a:xfrm>
                <a:prstGeom prst="rect">
                  <a:avLst/>
                </a:prstGeom>
              </p:spPr>
            </p:pic>
            <p:pic>
              <p:nvPicPr>
                <p:cNvPr id="17" name="Picture 16"/>
                <p:cNvPicPr>
                  <a:picLocks noChangeAspect="1"/>
                </p:cNvPicPr>
                <p:nvPr/>
              </p:nvPicPr>
              <p:blipFill rotWithShape="1">
                <a:blip r:embed="rId3"/>
                <a:srcRect l="40576" t="68673" r="40247" b="25130"/>
                <a:stretch/>
              </p:blipFill>
              <p:spPr>
                <a:xfrm>
                  <a:off x="11491758" y="1945936"/>
                  <a:ext cx="5144544" cy="1063611"/>
                </a:xfrm>
                <a:prstGeom prst="rect">
                  <a:avLst/>
                </a:prstGeom>
              </p:spPr>
            </p:pic>
            <p:sp>
              <p:nvSpPr>
                <p:cNvPr id="18" name="Rounded Rectangle 17"/>
                <p:cNvSpPr/>
                <p:nvPr/>
              </p:nvSpPr>
              <p:spPr bwMode="auto">
                <a:xfrm>
                  <a:off x="6997190" y="2154416"/>
                  <a:ext cx="377072" cy="480768"/>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pic>
            <p:nvPicPr>
              <p:cNvPr id="12" name="Picture 11"/>
              <p:cNvPicPr>
                <a:picLocks noChangeAspect="1"/>
              </p:cNvPicPr>
              <p:nvPr/>
            </p:nvPicPr>
            <p:blipFill rotWithShape="1">
              <a:blip r:embed="rId3"/>
              <a:srcRect l="16266" t="68312" r="73078" b="26062"/>
              <a:stretch/>
            </p:blipFill>
            <p:spPr>
              <a:xfrm>
                <a:off x="9307756" y="3676164"/>
                <a:ext cx="895350" cy="333376"/>
              </a:xfrm>
              <a:prstGeom prst="rect">
                <a:avLst/>
              </a:prstGeom>
            </p:spPr>
          </p:pic>
          <p:sp>
            <p:nvSpPr>
              <p:cNvPr id="13" name="Isosceles Triangle 12"/>
              <p:cNvSpPr/>
              <p:nvPr/>
            </p:nvSpPr>
            <p:spPr bwMode="auto">
              <a:xfrm>
                <a:off x="8798335" y="3878781"/>
                <a:ext cx="2137606" cy="1466217"/>
              </a:xfrm>
              <a:prstGeom prst="triangle">
                <a:avLst>
                  <a:gd name="adj" fmla="val 3087"/>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4" name="Isosceles Triangle 13"/>
              <p:cNvSpPr/>
              <p:nvPr/>
            </p:nvSpPr>
            <p:spPr bwMode="auto">
              <a:xfrm>
                <a:off x="8798335" y="3879542"/>
                <a:ext cx="2137606" cy="1466217"/>
              </a:xfrm>
              <a:prstGeom prst="triangle">
                <a:avLst>
                  <a:gd name="adj" fmla="val 11466"/>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5" name="Isosceles Triangle 14"/>
              <p:cNvSpPr/>
              <p:nvPr/>
            </p:nvSpPr>
            <p:spPr bwMode="auto">
              <a:xfrm>
                <a:off x="8785618" y="3891893"/>
                <a:ext cx="2137606" cy="1466217"/>
              </a:xfrm>
              <a:prstGeom prst="triangle">
                <a:avLst>
                  <a:gd name="adj" fmla="val 19845"/>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sp>
          <p:nvSpPr>
            <p:cNvPr id="7" name="TextBox 6"/>
            <p:cNvSpPr txBox="1"/>
            <p:nvPr/>
          </p:nvSpPr>
          <p:spPr>
            <a:xfrm>
              <a:off x="8846743" y="5573839"/>
              <a:ext cx="2890508" cy="276999"/>
            </a:xfrm>
            <a:prstGeom prst="rect">
              <a:avLst/>
            </a:prstGeom>
            <a:noFill/>
          </p:spPr>
          <p:txBody>
            <a:bodyPr wrap="square" rtlCol="0">
              <a:spAutoFit/>
            </a:bodyPr>
            <a:lstStyle/>
            <a:p>
              <a:r>
                <a:rPr lang="en-US" sz="1200" b="1" dirty="0" smtClean="0">
                  <a:latin typeface="+mn-lt"/>
                </a:rPr>
                <a:t>Feedforward Motor Command</a:t>
              </a:r>
              <a:endParaRPr lang="en-US" sz="1200" b="1" dirty="0">
                <a:latin typeface="+mn-lt"/>
              </a:endParaRPr>
            </a:p>
          </p:txBody>
        </p:sp>
        <p:sp>
          <p:nvSpPr>
            <p:cNvPr id="8" name="TextBox 7"/>
            <p:cNvSpPr txBox="1"/>
            <p:nvPr/>
          </p:nvSpPr>
          <p:spPr>
            <a:xfrm>
              <a:off x="7666317" y="3320294"/>
              <a:ext cx="3881353" cy="359809"/>
            </a:xfrm>
            <a:prstGeom prst="rect">
              <a:avLst/>
            </a:prstGeom>
            <a:noFill/>
          </p:spPr>
          <p:txBody>
            <a:bodyPr wrap="square" rtlCol="0">
              <a:spAutoFit/>
            </a:bodyPr>
            <a:lstStyle/>
            <a:p>
              <a:r>
                <a:rPr lang="en-US" sz="1200" b="1" dirty="0" smtClean="0">
                  <a:latin typeface="+mn-lt"/>
                </a:rPr>
                <a:t>Temporal representation units (SSM input)</a:t>
              </a:r>
              <a:endParaRPr lang="en-US" sz="1200" b="1" dirty="0">
                <a:latin typeface="+mn-lt"/>
              </a:endParaRPr>
            </a:p>
          </p:txBody>
        </p:sp>
      </p:grpSp>
    </p:spTree>
    <p:extLst>
      <p:ext uri="{BB962C8B-B14F-4D97-AF65-F5344CB8AC3E}">
        <p14:creationId xmlns:p14="http://schemas.microsoft.com/office/powerpoint/2010/main" val="49642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Articulatory, Velocity and Position map in MC</a:t>
            </a:r>
            <a:endParaRPr lang="en-US" dirty="0"/>
          </a:p>
        </p:txBody>
      </p:sp>
      <p:sp>
        <p:nvSpPr>
          <p:cNvPr id="3" name="Content Placeholder 2"/>
          <p:cNvSpPr>
            <a:spLocks noGrp="1"/>
          </p:cNvSpPr>
          <p:nvPr>
            <p:ph idx="1"/>
          </p:nvPr>
        </p:nvSpPr>
        <p:spPr/>
        <p:txBody>
          <a:bodyPr/>
          <a:lstStyle/>
          <a:p>
            <a:r>
              <a:rPr lang="en-US" sz="2400" dirty="0" smtClean="0"/>
              <a:t>Inputs from auditory and somatosensory error maps are converted to corrective motor commands via  a learned set of weights ( implemented as an inverse mapping auditory/somatosensory direction to motor direction) </a:t>
            </a:r>
          </a:p>
          <a:p>
            <a:r>
              <a:rPr lang="en-US" sz="2400" dirty="0" smtClean="0"/>
              <a:t>Motor correction signals are combined to make the feedback motor command</a:t>
            </a:r>
          </a:p>
          <a:p>
            <a:r>
              <a:rPr lang="en-US" sz="2400" dirty="0" smtClean="0"/>
              <a:t>Inputs from SSM are converted to feedforward motor command (through an adaptive set of weights</a:t>
            </a:r>
            <a:r>
              <a:rPr lang="en-US" sz="2400" dirty="0"/>
              <a:t>) </a:t>
            </a:r>
            <a:endParaRPr lang="en-US" sz="2400" dirty="0" smtClean="0"/>
          </a:p>
          <a:p>
            <a:r>
              <a:rPr lang="en-US" sz="2400" dirty="0" smtClean="0"/>
              <a:t>Feedback corrective motor commands are projected as learning signal to feedforward weights</a:t>
            </a:r>
          </a:p>
          <a:p>
            <a:endParaRPr lang="en-US" sz="2400" dirty="0" smtClean="0"/>
          </a:p>
          <a:p>
            <a:endParaRPr lang="en-US" sz="2400" dirty="0"/>
          </a:p>
        </p:txBody>
      </p:sp>
      <p:pic>
        <p:nvPicPr>
          <p:cNvPr id="5" name="Picture 4"/>
          <p:cNvPicPr>
            <a:picLocks noChangeAspect="1"/>
          </p:cNvPicPr>
          <p:nvPr/>
        </p:nvPicPr>
        <p:blipFill>
          <a:blip r:embed="rId2"/>
          <a:stretch>
            <a:fillRect/>
          </a:stretch>
        </p:blipFill>
        <p:spPr>
          <a:xfrm>
            <a:off x="3940404" y="4267010"/>
            <a:ext cx="3889001" cy="1439435"/>
          </a:xfrm>
          <a:prstGeom prst="rect">
            <a:avLst/>
          </a:prstGeom>
        </p:spPr>
      </p:pic>
      <p:pic>
        <p:nvPicPr>
          <p:cNvPr id="6" name="Picture 5"/>
          <p:cNvPicPr>
            <a:picLocks noChangeAspect="1"/>
          </p:cNvPicPr>
          <p:nvPr/>
        </p:nvPicPr>
        <p:blipFill>
          <a:blip r:embed="rId3"/>
          <a:stretch>
            <a:fillRect/>
          </a:stretch>
        </p:blipFill>
        <p:spPr>
          <a:xfrm>
            <a:off x="8201319" y="4182168"/>
            <a:ext cx="3798675" cy="1439435"/>
          </a:xfrm>
          <a:prstGeom prst="rect">
            <a:avLst/>
          </a:prstGeom>
        </p:spPr>
      </p:pic>
      <p:grpSp>
        <p:nvGrpSpPr>
          <p:cNvPr id="12" name="Group 11"/>
          <p:cNvGrpSpPr/>
          <p:nvPr/>
        </p:nvGrpSpPr>
        <p:grpSpPr>
          <a:xfrm>
            <a:off x="8860051" y="5375563"/>
            <a:ext cx="2519794" cy="282695"/>
            <a:chOff x="1885951" y="1943100"/>
            <a:chExt cx="9087893" cy="1063612"/>
          </a:xfrm>
        </p:grpSpPr>
        <p:pic>
          <p:nvPicPr>
            <p:cNvPr id="21" name="Picture 20"/>
            <p:cNvPicPr>
              <a:picLocks noChangeAspect="1"/>
            </p:cNvPicPr>
            <p:nvPr/>
          </p:nvPicPr>
          <p:blipFill rotWithShape="1">
            <a:blip r:embed="rId4"/>
            <a:srcRect l="11988" t="68673" r="73312" b="25130"/>
            <a:stretch/>
          </p:blipFill>
          <p:spPr>
            <a:xfrm>
              <a:off x="1885951" y="1943100"/>
              <a:ext cx="3943349" cy="1063612"/>
            </a:xfrm>
            <a:prstGeom prst="rect">
              <a:avLst/>
            </a:prstGeom>
          </p:spPr>
        </p:pic>
        <p:pic>
          <p:nvPicPr>
            <p:cNvPr id="22" name="Picture 21"/>
            <p:cNvPicPr>
              <a:picLocks noChangeAspect="1"/>
            </p:cNvPicPr>
            <p:nvPr/>
          </p:nvPicPr>
          <p:blipFill rotWithShape="1">
            <a:blip r:embed="rId4"/>
            <a:srcRect l="40576" t="68673" r="40247" b="25130"/>
            <a:stretch/>
          </p:blipFill>
          <p:spPr>
            <a:xfrm>
              <a:off x="5829300" y="1943100"/>
              <a:ext cx="5144544" cy="1063612"/>
            </a:xfrm>
            <a:prstGeom prst="rect">
              <a:avLst/>
            </a:prstGeom>
          </p:spPr>
        </p:pic>
        <p:sp>
          <p:nvSpPr>
            <p:cNvPr id="23" name="Rounded Rectangle 22"/>
            <p:cNvSpPr/>
            <p:nvPr/>
          </p:nvSpPr>
          <p:spPr bwMode="auto">
            <a:xfrm>
              <a:off x="2083324" y="2130457"/>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4" name="Rounded Rectangle 23"/>
            <p:cNvSpPr/>
            <p:nvPr/>
          </p:nvSpPr>
          <p:spPr bwMode="auto">
            <a:xfrm>
              <a:off x="2657769" y="2130457"/>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5" name="Rounded Rectangle 24"/>
            <p:cNvSpPr/>
            <p:nvPr/>
          </p:nvSpPr>
          <p:spPr bwMode="auto">
            <a:xfrm>
              <a:off x="3158960"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6" name="Rounded Rectangle 25"/>
            <p:cNvSpPr/>
            <p:nvPr/>
          </p:nvSpPr>
          <p:spPr bwMode="auto">
            <a:xfrm>
              <a:off x="3687841"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7" name="Rounded Rectangle 26"/>
            <p:cNvSpPr/>
            <p:nvPr/>
          </p:nvSpPr>
          <p:spPr bwMode="auto">
            <a:xfrm>
              <a:off x="4262286" y="2130456"/>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8" name="Rounded Rectangle 27"/>
            <p:cNvSpPr/>
            <p:nvPr/>
          </p:nvSpPr>
          <p:spPr bwMode="auto">
            <a:xfrm>
              <a:off x="4793577" y="2130454"/>
              <a:ext cx="377072" cy="480768"/>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29" name="Rounded Rectangle 28"/>
            <p:cNvSpPr/>
            <p:nvPr/>
          </p:nvSpPr>
          <p:spPr bwMode="auto">
            <a:xfrm>
              <a:off x="5378974"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0" name="Rounded Rectangle 29"/>
            <p:cNvSpPr/>
            <p:nvPr/>
          </p:nvSpPr>
          <p:spPr bwMode="auto">
            <a:xfrm>
              <a:off x="5953419"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1" name="Rounded Rectangle 30"/>
            <p:cNvSpPr/>
            <p:nvPr/>
          </p:nvSpPr>
          <p:spPr bwMode="auto">
            <a:xfrm>
              <a:off x="6492113"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2" name="Rounded Rectangle 31"/>
            <p:cNvSpPr/>
            <p:nvPr/>
          </p:nvSpPr>
          <p:spPr bwMode="auto">
            <a:xfrm>
              <a:off x="7037993" y="2130455"/>
              <a:ext cx="377072" cy="480767"/>
            </a:xfrm>
            <a:prstGeom prst="round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3" name="Rounded Rectangle 32"/>
            <p:cNvSpPr/>
            <p:nvPr/>
          </p:nvSpPr>
          <p:spPr bwMode="auto">
            <a:xfrm>
              <a:off x="7577773"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4" name="Rounded Rectangle 33"/>
            <p:cNvSpPr/>
            <p:nvPr/>
          </p:nvSpPr>
          <p:spPr bwMode="auto">
            <a:xfrm>
              <a:off x="8123653"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5" name="Rounded Rectangle 34"/>
            <p:cNvSpPr/>
            <p:nvPr/>
          </p:nvSpPr>
          <p:spPr bwMode="auto">
            <a:xfrm>
              <a:off x="8643596" y="2130454"/>
              <a:ext cx="377072" cy="480767"/>
            </a:xfrm>
            <a:prstGeom prst="roundRect">
              <a:avLst/>
            </a:prstGeom>
            <a:solidFill>
              <a:srgbClr val="33CC33"/>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spTree>
    <p:extLst>
      <p:ext uri="{BB962C8B-B14F-4D97-AF65-F5344CB8AC3E}">
        <p14:creationId xmlns:p14="http://schemas.microsoft.com/office/powerpoint/2010/main" val="2050847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7758"/>
          <a:stretch/>
        </p:blipFill>
        <p:spPr>
          <a:xfrm>
            <a:off x="2126102" y="609600"/>
            <a:ext cx="8053677" cy="5226494"/>
          </a:xfrm>
          <a:prstGeom prst="rect">
            <a:avLst/>
          </a:prstGeom>
        </p:spPr>
      </p:pic>
      <p:sp>
        <p:nvSpPr>
          <p:cNvPr id="2" name="Title 1"/>
          <p:cNvSpPr>
            <a:spLocks noGrp="1"/>
          </p:cNvSpPr>
          <p:nvPr>
            <p:ph type="title"/>
          </p:nvPr>
        </p:nvSpPr>
        <p:spPr/>
        <p:txBody>
          <a:bodyPr/>
          <a:lstStyle/>
          <a:p>
            <a:r>
              <a:rPr lang="en-US" dirty="0" smtClean="0"/>
              <a:t>DIVA Model Overview</a:t>
            </a:r>
            <a:endParaRPr lang="en-US" dirty="0"/>
          </a:p>
        </p:txBody>
      </p:sp>
      <p:sp>
        <p:nvSpPr>
          <p:cNvPr id="6" name="TextBox 5"/>
          <p:cNvSpPr txBox="1"/>
          <p:nvPr/>
        </p:nvSpPr>
        <p:spPr>
          <a:xfrm>
            <a:off x="3493062" y="5557739"/>
            <a:ext cx="5844747" cy="338554"/>
          </a:xfrm>
          <a:prstGeom prst="rect">
            <a:avLst/>
          </a:prstGeom>
          <a:noFill/>
        </p:spPr>
        <p:txBody>
          <a:bodyPr wrap="square" rtlCol="0">
            <a:spAutoFit/>
          </a:bodyPr>
          <a:lstStyle/>
          <a:p>
            <a:r>
              <a:rPr lang="en-US" sz="1600" dirty="0" smtClean="0"/>
              <a:t>Adapted from SH680 </a:t>
            </a:r>
            <a:r>
              <a:rPr lang="en-US" sz="1600" dirty="0"/>
              <a:t>Frank H. Guenther, Alfonso Nieto-</a:t>
            </a:r>
            <a:r>
              <a:rPr lang="en-US" sz="1600" dirty="0" err="1"/>
              <a:t>Castañón</a:t>
            </a:r>
            <a:endParaRPr lang="en-US" sz="1600" dirty="0"/>
          </a:p>
        </p:txBody>
      </p:sp>
    </p:spTree>
    <p:extLst>
      <p:ext uri="{BB962C8B-B14F-4D97-AF65-F5344CB8AC3E}">
        <p14:creationId xmlns:p14="http://schemas.microsoft.com/office/powerpoint/2010/main" val="2164755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30768" t="53061" r="45189" b="7542"/>
          <a:stretch/>
        </p:blipFill>
        <p:spPr>
          <a:xfrm>
            <a:off x="9103136" y="1068148"/>
            <a:ext cx="2814151" cy="2632045"/>
          </a:xfrm>
          <a:prstGeom prst="rect">
            <a:avLst/>
          </a:prstGeom>
        </p:spPr>
      </p:pic>
      <p:sp>
        <p:nvSpPr>
          <p:cNvPr id="2" name="Title 1"/>
          <p:cNvSpPr>
            <a:spLocks noGrp="1"/>
          </p:cNvSpPr>
          <p:nvPr>
            <p:ph type="title"/>
          </p:nvPr>
        </p:nvSpPr>
        <p:spPr/>
        <p:txBody>
          <a:bodyPr/>
          <a:lstStyle/>
          <a:p>
            <a:r>
              <a:rPr lang="en-US" dirty="0" smtClean="0"/>
              <a:t>Articulatory Velocity and Position Maps</a:t>
            </a:r>
            <a:br>
              <a:rPr lang="en-US" dirty="0" smtClean="0"/>
            </a:br>
            <a:endParaRPr lang="en-US" dirty="0"/>
          </a:p>
        </p:txBody>
      </p:sp>
      <p:sp>
        <p:nvSpPr>
          <p:cNvPr id="5" name="Action Button: Home 4">
            <a:hlinkClick r:id="rId4"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6" name="Picture 5"/>
          <p:cNvPicPr>
            <a:picLocks noChangeAspect="1"/>
          </p:cNvPicPr>
          <p:nvPr/>
        </p:nvPicPr>
        <p:blipFill>
          <a:blip r:embed="rId5"/>
          <a:stretch>
            <a:fillRect/>
          </a:stretch>
        </p:blipFill>
        <p:spPr>
          <a:xfrm>
            <a:off x="415391" y="1245131"/>
            <a:ext cx="4706867" cy="4654953"/>
          </a:xfrm>
          <a:prstGeom prst="rect">
            <a:avLst/>
          </a:prstGeom>
        </p:spPr>
      </p:pic>
      <p:pic>
        <p:nvPicPr>
          <p:cNvPr id="7" name="Picture 6"/>
          <p:cNvPicPr>
            <a:picLocks noChangeAspect="1"/>
          </p:cNvPicPr>
          <p:nvPr/>
        </p:nvPicPr>
        <p:blipFill>
          <a:blip r:embed="rId3"/>
          <a:stretch>
            <a:fillRect/>
          </a:stretch>
        </p:blipFill>
        <p:spPr>
          <a:xfrm>
            <a:off x="7954964" y="3581399"/>
            <a:ext cx="4237036" cy="2418449"/>
          </a:xfrm>
          <a:prstGeom prst="rect">
            <a:avLst/>
          </a:prstGeom>
        </p:spPr>
      </p:pic>
      <p:sp>
        <p:nvSpPr>
          <p:cNvPr id="8" name="Rounded Rectangle 7"/>
          <p:cNvSpPr/>
          <p:nvPr/>
        </p:nvSpPr>
        <p:spPr bwMode="auto">
          <a:xfrm>
            <a:off x="9273472" y="4968510"/>
            <a:ext cx="898216" cy="495304"/>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0" name="Rectangle 9"/>
          <p:cNvSpPr/>
          <p:nvPr/>
        </p:nvSpPr>
        <p:spPr bwMode="auto">
          <a:xfrm>
            <a:off x="9103136" y="1068148"/>
            <a:ext cx="2808340"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2" name="Straight Arrow Connector 11"/>
          <p:cNvCxnSpPr/>
          <p:nvPr/>
        </p:nvCxnSpPr>
        <p:spPr bwMode="auto">
          <a:xfrm flipH="1">
            <a:off x="9937019" y="1432290"/>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flipH="1">
            <a:off x="10356455" y="1439034"/>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flipH="1">
            <a:off x="10775891" y="1437686"/>
            <a:ext cx="8094" cy="291314"/>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bwMode="auto">
          <a:xfrm flipH="1">
            <a:off x="11203419" y="1436338"/>
            <a:ext cx="8094" cy="291314"/>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a:off x="10584382" y="3309642"/>
            <a:ext cx="226578" cy="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flipH="1">
            <a:off x="985879" y="1101522"/>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bwMode="auto">
          <a:xfrm flipH="1">
            <a:off x="1819358" y="1101522"/>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bwMode="auto">
          <a:xfrm flipH="1">
            <a:off x="2724314" y="1100174"/>
            <a:ext cx="8094" cy="291314"/>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bwMode="auto">
          <a:xfrm flipH="1">
            <a:off x="3677822" y="1098826"/>
            <a:ext cx="8094" cy="291314"/>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bwMode="auto">
          <a:xfrm>
            <a:off x="3685916" y="5192890"/>
            <a:ext cx="226578" cy="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grpSp>
        <p:nvGrpSpPr>
          <p:cNvPr id="33" name="Group 32"/>
          <p:cNvGrpSpPr/>
          <p:nvPr/>
        </p:nvGrpSpPr>
        <p:grpSpPr>
          <a:xfrm>
            <a:off x="5022734" y="1577947"/>
            <a:ext cx="3567954" cy="2982547"/>
            <a:chOff x="4943164" y="1439034"/>
            <a:chExt cx="3567954" cy="2982547"/>
          </a:xfrm>
        </p:grpSpPr>
        <p:pic>
          <p:nvPicPr>
            <p:cNvPr id="30" name="Picture 29"/>
            <p:cNvPicPr>
              <a:picLocks noChangeAspect="1"/>
            </p:cNvPicPr>
            <p:nvPr/>
          </p:nvPicPr>
          <p:blipFill>
            <a:blip r:embed="rId6"/>
            <a:stretch>
              <a:fillRect/>
            </a:stretch>
          </p:blipFill>
          <p:spPr>
            <a:xfrm>
              <a:off x="4943164" y="1439034"/>
              <a:ext cx="3567954" cy="2982547"/>
            </a:xfrm>
            <a:prstGeom prst="rect">
              <a:avLst/>
            </a:prstGeom>
          </p:spPr>
        </p:pic>
        <p:sp>
          <p:nvSpPr>
            <p:cNvPr id="31" name="Rectangle 30"/>
            <p:cNvSpPr/>
            <p:nvPr/>
          </p:nvSpPr>
          <p:spPr bwMode="auto">
            <a:xfrm>
              <a:off x="7148775" y="2029752"/>
              <a:ext cx="607980" cy="1022010"/>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32" name="TextBox 31"/>
            <p:cNvSpPr txBox="1"/>
            <p:nvPr/>
          </p:nvSpPr>
          <p:spPr>
            <a:xfrm>
              <a:off x="5711590" y="4021471"/>
              <a:ext cx="2031101" cy="400110"/>
            </a:xfrm>
            <a:prstGeom prst="rect">
              <a:avLst/>
            </a:prstGeom>
            <a:noFill/>
          </p:spPr>
          <p:txBody>
            <a:bodyPr wrap="square" rtlCol="0">
              <a:spAutoFit/>
            </a:bodyPr>
            <a:lstStyle/>
            <a:p>
              <a:r>
                <a:rPr lang="en-US" sz="2000" b="1" dirty="0" smtClean="0"/>
                <a:t>Proposed change</a:t>
              </a:r>
              <a:endParaRPr lang="en-US" sz="2000" b="1" dirty="0"/>
            </a:p>
          </p:txBody>
        </p:sp>
      </p:grpSp>
      <p:sp>
        <p:nvSpPr>
          <p:cNvPr id="23" name="TextBox 22"/>
          <p:cNvSpPr txBox="1"/>
          <p:nvPr/>
        </p:nvSpPr>
        <p:spPr>
          <a:xfrm>
            <a:off x="304800" y="5622415"/>
            <a:ext cx="5163970" cy="369332"/>
          </a:xfrm>
          <a:prstGeom prst="rect">
            <a:avLst/>
          </a:prstGeom>
          <a:noFill/>
        </p:spPr>
        <p:txBody>
          <a:bodyPr wrap="square" rtlCol="0">
            <a:spAutoFit/>
          </a:bodyPr>
          <a:lstStyle/>
          <a:p>
            <a:r>
              <a:rPr lang="en-US" sz="1800" b="1" dirty="0" smtClean="0"/>
              <a:t>*All Motor Representations except for colored </a:t>
            </a:r>
            <a:endParaRPr lang="en-US" sz="1800" b="1" dirty="0"/>
          </a:p>
        </p:txBody>
      </p:sp>
      <p:cxnSp>
        <p:nvCxnSpPr>
          <p:cNvPr id="24" name="Straight Arrow Connector 23"/>
          <p:cNvCxnSpPr/>
          <p:nvPr/>
        </p:nvCxnSpPr>
        <p:spPr bwMode="auto">
          <a:xfrm flipH="1">
            <a:off x="2733106" y="1868559"/>
            <a:ext cx="8094" cy="37348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3685916" y="1877351"/>
            <a:ext cx="0" cy="37348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a:off x="3685916" y="1644671"/>
            <a:ext cx="4870" cy="16784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p:cNvCxnSpPr/>
          <p:nvPr/>
        </p:nvCxnSpPr>
        <p:spPr bwMode="auto">
          <a:xfrm>
            <a:off x="2738134" y="1648580"/>
            <a:ext cx="4870" cy="167843"/>
          </a:xfrm>
          <a:prstGeom prst="straightConnector1">
            <a:avLst/>
          </a:prstGeom>
          <a:ln>
            <a:solidFill>
              <a:srgbClr val="00B050"/>
            </a:solidFill>
            <a:headEnd type="none" w="med" len="me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59251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30768" t="53061" r="45189" b="7542"/>
          <a:stretch/>
        </p:blipFill>
        <p:spPr>
          <a:xfrm>
            <a:off x="9103136" y="1068148"/>
            <a:ext cx="2814151" cy="2632045"/>
          </a:xfrm>
          <a:prstGeom prst="rect">
            <a:avLst/>
          </a:prstGeom>
        </p:spPr>
      </p:pic>
      <p:sp>
        <p:nvSpPr>
          <p:cNvPr id="2" name="Title 1"/>
          <p:cNvSpPr>
            <a:spLocks noGrp="1"/>
          </p:cNvSpPr>
          <p:nvPr>
            <p:ph type="title"/>
          </p:nvPr>
        </p:nvSpPr>
        <p:spPr/>
        <p:txBody>
          <a:bodyPr/>
          <a:lstStyle/>
          <a:p>
            <a:r>
              <a:rPr lang="en-US" dirty="0" smtClean="0"/>
              <a:t>Articulatory Velocity and Position Maps</a:t>
            </a:r>
            <a:br>
              <a:rPr lang="en-US" dirty="0" smtClean="0"/>
            </a:br>
            <a:endParaRPr lang="en-US" dirty="0"/>
          </a:p>
        </p:txBody>
      </p:sp>
      <p:sp>
        <p:nvSpPr>
          <p:cNvPr id="5" name="Action Button: Home 4">
            <a:hlinkClick r:id="rId4"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6" name="Picture 5"/>
          <p:cNvPicPr>
            <a:picLocks noChangeAspect="1"/>
          </p:cNvPicPr>
          <p:nvPr/>
        </p:nvPicPr>
        <p:blipFill>
          <a:blip r:embed="rId5"/>
          <a:stretch>
            <a:fillRect/>
          </a:stretch>
        </p:blipFill>
        <p:spPr>
          <a:xfrm>
            <a:off x="415391" y="1245131"/>
            <a:ext cx="4706867" cy="4654953"/>
          </a:xfrm>
          <a:prstGeom prst="rect">
            <a:avLst/>
          </a:prstGeom>
        </p:spPr>
      </p:pic>
      <p:pic>
        <p:nvPicPr>
          <p:cNvPr id="7" name="Picture 6"/>
          <p:cNvPicPr>
            <a:picLocks noChangeAspect="1"/>
          </p:cNvPicPr>
          <p:nvPr/>
        </p:nvPicPr>
        <p:blipFill>
          <a:blip r:embed="rId3"/>
          <a:stretch>
            <a:fillRect/>
          </a:stretch>
        </p:blipFill>
        <p:spPr>
          <a:xfrm>
            <a:off x="7954964" y="3581399"/>
            <a:ext cx="4237036" cy="2418449"/>
          </a:xfrm>
          <a:prstGeom prst="rect">
            <a:avLst/>
          </a:prstGeom>
        </p:spPr>
      </p:pic>
      <p:sp>
        <p:nvSpPr>
          <p:cNvPr id="8" name="Rounded Rectangle 7"/>
          <p:cNvSpPr/>
          <p:nvPr/>
        </p:nvSpPr>
        <p:spPr bwMode="auto">
          <a:xfrm>
            <a:off x="9273472" y="4968510"/>
            <a:ext cx="898216" cy="495304"/>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0" name="Rectangle 9"/>
          <p:cNvSpPr/>
          <p:nvPr/>
        </p:nvSpPr>
        <p:spPr bwMode="auto">
          <a:xfrm>
            <a:off x="9103136" y="1068148"/>
            <a:ext cx="2808340"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2" name="Straight Arrow Connector 11"/>
          <p:cNvCxnSpPr/>
          <p:nvPr/>
        </p:nvCxnSpPr>
        <p:spPr bwMode="auto">
          <a:xfrm flipH="1">
            <a:off x="9937019" y="1432290"/>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flipH="1">
            <a:off x="10356455" y="1439034"/>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flipH="1">
            <a:off x="10775891" y="1437686"/>
            <a:ext cx="8094" cy="291314"/>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bwMode="auto">
          <a:xfrm flipH="1">
            <a:off x="11203419" y="1436338"/>
            <a:ext cx="8094" cy="291314"/>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a:off x="10584382" y="3309642"/>
            <a:ext cx="226578" cy="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flipH="1">
            <a:off x="985879" y="1101522"/>
            <a:ext cx="8094" cy="291314"/>
          </a:xfrm>
          <a:prstGeom prst="straightConnector1">
            <a:avLst/>
          </a:prstGeom>
          <a:ln>
            <a:solidFill>
              <a:srgbClr val="FF66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bwMode="auto">
          <a:xfrm flipH="1">
            <a:off x="1819358" y="1101522"/>
            <a:ext cx="8094" cy="291314"/>
          </a:xfrm>
          <a:prstGeom prst="straightConnector1">
            <a:avLst/>
          </a:prstGeom>
          <a:ln>
            <a:solidFill>
              <a:srgbClr val="FFFF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bwMode="auto">
          <a:xfrm flipH="1">
            <a:off x="2724314" y="1100174"/>
            <a:ext cx="8094" cy="291314"/>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bwMode="auto">
          <a:xfrm flipH="1">
            <a:off x="3677822" y="1098826"/>
            <a:ext cx="8094" cy="291314"/>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bwMode="auto">
          <a:xfrm>
            <a:off x="3685916" y="5192890"/>
            <a:ext cx="226578" cy="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304800" y="5622415"/>
            <a:ext cx="5163970" cy="369332"/>
          </a:xfrm>
          <a:prstGeom prst="rect">
            <a:avLst/>
          </a:prstGeom>
          <a:noFill/>
        </p:spPr>
        <p:txBody>
          <a:bodyPr wrap="square" rtlCol="0">
            <a:spAutoFit/>
          </a:bodyPr>
          <a:lstStyle/>
          <a:p>
            <a:r>
              <a:rPr lang="en-US" sz="1800" b="1" dirty="0" smtClean="0"/>
              <a:t>*All Motor Representations except for colored </a:t>
            </a:r>
            <a:endParaRPr lang="en-US" sz="1800" b="1" dirty="0"/>
          </a:p>
        </p:txBody>
      </p:sp>
      <p:cxnSp>
        <p:nvCxnSpPr>
          <p:cNvPr id="24" name="Straight Arrow Connector 23"/>
          <p:cNvCxnSpPr/>
          <p:nvPr/>
        </p:nvCxnSpPr>
        <p:spPr bwMode="auto">
          <a:xfrm flipH="1">
            <a:off x="2733106" y="1868559"/>
            <a:ext cx="8094" cy="37348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3685916" y="1877351"/>
            <a:ext cx="0" cy="37348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a:off x="3685916" y="1644671"/>
            <a:ext cx="4870" cy="16784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p:cNvCxnSpPr/>
          <p:nvPr/>
        </p:nvCxnSpPr>
        <p:spPr bwMode="auto">
          <a:xfrm>
            <a:off x="2738134" y="1648580"/>
            <a:ext cx="4870" cy="167843"/>
          </a:xfrm>
          <a:prstGeom prst="straightConnector1">
            <a:avLst/>
          </a:prstGeom>
          <a:ln>
            <a:solidFill>
              <a:srgbClr val="00B050"/>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7" name="Rectangular Callout 36"/>
          <p:cNvSpPr/>
          <p:nvPr/>
        </p:nvSpPr>
        <p:spPr bwMode="auto">
          <a:xfrm>
            <a:off x="5606559" y="4111100"/>
            <a:ext cx="2675047" cy="578061"/>
          </a:xfrm>
          <a:prstGeom prst="wedgeRectCallout">
            <a:avLst>
              <a:gd name="adj1" fmla="val -116361"/>
              <a:gd name="adj2" fmla="val -34549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Osaka" charset="-128"/>
                <a:cs typeface="Osaka" charset="-128"/>
              </a:rPr>
              <a:t>Vocal tract model</a:t>
            </a:r>
            <a:r>
              <a:rPr kumimoji="0" lang="en-US" sz="1600" b="0" i="0" u="none" strike="noStrike" cap="none" normalizeH="0" dirty="0" smtClean="0">
                <a:ln>
                  <a:noFill/>
                </a:ln>
                <a:solidFill>
                  <a:schemeClr val="tx1"/>
                </a:solidFill>
                <a:effectLst/>
                <a:latin typeface="Times" charset="0"/>
                <a:ea typeface="Osaka" charset="-128"/>
                <a:cs typeface="Osaka" charset="-128"/>
              </a:rPr>
              <a:t> called with </a:t>
            </a:r>
            <a:r>
              <a:rPr lang="en-US" sz="1600" baseline="0" dirty="0" smtClean="0">
                <a:solidFill>
                  <a:schemeClr val="tx1"/>
                </a:solidFill>
                <a:latin typeface="Times" charset="0"/>
                <a:ea typeface="Osaka" charset="-128"/>
                <a:cs typeface="Osaka" charset="-128"/>
              </a:rPr>
              <a:t>Auditory </a:t>
            </a:r>
            <a:r>
              <a:rPr lang="en-US" sz="1600" baseline="0" dirty="0" err="1" smtClean="0">
                <a:solidFill>
                  <a:schemeClr val="tx1"/>
                </a:solidFill>
                <a:latin typeface="Times" charset="0"/>
                <a:ea typeface="Osaka" charset="-128"/>
                <a:cs typeface="Osaka" charset="-128"/>
              </a:rPr>
              <a:t>Param</a:t>
            </a:r>
            <a:r>
              <a:rPr lang="en-US" sz="1600" baseline="0" dirty="0" smtClean="0">
                <a:solidFill>
                  <a:schemeClr val="tx1"/>
                </a:solidFill>
                <a:latin typeface="Times" charset="0"/>
                <a:ea typeface="Osaka" charset="-128"/>
                <a:cs typeface="Osaka" charset="-128"/>
              </a:rPr>
              <a:t>.</a:t>
            </a:r>
          </a:p>
          <a:p>
            <a:pPr marR="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sp>
        <p:nvSpPr>
          <p:cNvPr id="38" name="Rectangular Callout 37"/>
          <p:cNvSpPr/>
          <p:nvPr/>
        </p:nvSpPr>
        <p:spPr bwMode="auto">
          <a:xfrm>
            <a:off x="5045951" y="999574"/>
            <a:ext cx="2510258" cy="578061"/>
          </a:xfrm>
          <a:prstGeom prst="wedgeRectCallout">
            <a:avLst>
              <a:gd name="adj1" fmla="val -135693"/>
              <a:gd name="adj2" fmla="val 185337"/>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Osaka" charset="-128"/>
                <a:cs typeface="Osaka" charset="-128"/>
              </a:rPr>
              <a:t>Vocal tract model</a:t>
            </a:r>
            <a:r>
              <a:rPr kumimoji="0" lang="en-US" sz="1600" b="0" i="0" u="none" strike="noStrike" cap="none" normalizeH="0" dirty="0" smtClean="0">
                <a:ln>
                  <a:noFill/>
                </a:ln>
                <a:solidFill>
                  <a:schemeClr val="tx1"/>
                </a:solidFill>
                <a:effectLst/>
                <a:latin typeface="Times" charset="0"/>
                <a:ea typeface="Osaka" charset="-128"/>
                <a:cs typeface="Osaka" charset="-128"/>
              </a:rPr>
              <a:t> called with </a:t>
            </a:r>
            <a:r>
              <a:rPr lang="en-US" sz="1600" baseline="0" dirty="0" err="1" smtClean="0">
                <a:solidFill>
                  <a:schemeClr val="tx1"/>
                </a:solidFill>
                <a:latin typeface="Times" charset="0"/>
                <a:ea typeface="Osaka" charset="-128"/>
                <a:cs typeface="Osaka" charset="-128"/>
              </a:rPr>
              <a:t>Somat</a:t>
            </a:r>
            <a:r>
              <a:rPr lang="en-US" sz="1600" baseline="0" dirty="0" smtClean="0">
                <a:solidFill>
                  <a:schemeClr val="tx1"/>
                </a:solidFill>
                <a:latin typeface="Times" charset="0"/>
                <a:ea typeface="Osaka" charset="-128"/>
                <a:cs typeface="Osaka" charset="-128"/>
              </a:rPr>
              <a:t>. </a:t>
            </a:r>
            <a:r>
              <a:rPr lang="en-US" sz="1600" baseline="0" dirty="0" err="1" smtClean="0">
                <a:solidFill>
                  <a:schemeClr val="tx1"/>
                </a:solidFill>
                <a:latin typeface="Times" charset="0"/>
                <a:ea typeface="Osaka" charset="-128"/>
                <a:cs typeface="Osaka" charset="-128"/>
              </a:rPr>
              <a:t>Param</a:t>
            </a:r>
            <a:r>
              <a:rPr lang="en-US" sz="1600" baseline="0" dirty="0" smtClean="0">
                <a:solidFill>
                  <a:schemeClr val="tx1"/>
                </a:solidFill>
                <a:latin typeface="Times" charset="0"/>
                <a:ea typeface="Osaka" charset="-128"/>
                <a:cs typeface="Osaka" charset="-128"/>
              </a:rPr>
              <a:t>.</a:t>
            </a:r>
          </a:p>
          <a:p>
            <a:pPr marR="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sp>
        <p:nvSpPr>
          <p:cNvPr id="39" name="Rectangular Callout 38"/>
          <p:cNvSpPr/>
          <p:nvPr/>
        </p:nvSpPr>
        <p:spPr bwMode="auto">
          <a:xfrm>
            <a:off x="5947856" y="5395889"/>
            <a:ext cx="2510258" cy="578061"/>
          </a:xfrm>
          <a:prstGeom prst="wedgeRectCallout">
            <a:avLst>
              <a:gd name="adj1" fmla="val -136393"/>
              <a:gd name="adj2" fmla="val -275526"/>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Osaka" charset="-128"/>
                <a:cs typeface="Osaka" charset="-128"/>
              </a:rPr>
              <a:t>Vocal tract model</a:t>
            </a:r>
            <a:r>
              <a:rPr kumimoji="0" lang="en-US" sz="1600" b="0" i="0" u="none" strike="noStrike" cap="none" normalizeH="0" dirty="0" smtClean="0">
                <a:ln>
                  <a:noFill/>
                </a:ln>
                <a:solidFill>
                  <a:schemeClr val="tx1"/>
                </a:solidFill>
                <a:effectLst/>
                <a:latin typeface="Times" charset="0"/>
                <a:ea typeface="Osaka" charset="-128"/>
                <a:cs typeface="Osaka" charset="-128"/>
              </a:rPr>
              <a:t> called with </a:t>
            </a:r>
            <a:r>
              <a:rPr lang="en-US" sz="1600" baseline="0" dirty="0" err="1" smtClean="0">
                <a:solidFill>
                  <a:schemeClr val="tx1"/>
                </a:solidFill>
                <a:latin typeface="Times" charset="0"/>
                <a:ea typeface="Osaka" charset="-128"/>
                <a:cs typeface="Osaka" charset="-128"/>
              </a:rPr>
              <a:t>Aud</a:t>
            </a:r>
            <a:r>
              <a:rPr lang="en-US" sz="1600" dirty="0" err="1" smtClean="0">
                <a:solidFill>
                  <a:schemeClr val="tx1"/>
                </a:solidFill>
                <a:latin typeface="Times" charset="0"/>
                <a:ea typeface="Osaka" charset="-128"/>
                <a:cs typeface="Osaka" charset="-128"/>
              </a:rPr>
              <a:t>&amp;Som</a:t>
            </a:r>
            <a:r>
              <a:rPr lang="en-US" sz="1600" baseline="0" dirty="0" smtClean="0">
                <a:solidFill>
                  <a:schemeClr val="tx1"/>
                </a:solidFill>
                <a:latin typeface="Times" charset="0"/>
                <a:ea typeface="Osaka" charset="-128"/>
                <a:cs typeface="Osaka" charset="-128"/>
              </a:rPr>
              <a:t>. </a:t>
            </a:r>
            <a:r>
              <a:rPr lang="en-US" sz="1600" baseline="0" dirty="0" err="1" smtClean="0">
                <a:solidFill>
                  <a:schemeClr val="tx1"/>
                </a:solidFill>
                <a:latin typeface="Times" charset="0"/>
                <a:ea typeface="Osaka" charset="-128"/>
                <a:cs typeface="Osaka" charset="-128"/>
              </a:rPr>
              <a:t>Param</a:t>
            </a:r>
            <a:r>
              <a:rPr lang="en-US" sz="1600" baseline="0" dirty="0" smtClean="0">
                <a:solidFill>
                  <a:schemeClr val="tx1"/>
                </a:solidFill>
                <a:latin typeface="Times" charset="0"/>
                <a:ea typeface="Osaka" charset="-128"/>
                <a:cs typeface="Osaka" charset="-128"/>
              </a:rPr>
              <a:t>.</a:t>
            </a:r>
          </a:p>
          <a:p>
            <a:pPr marR="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sp>
        <p:nvSpPr>
          <p:cNvPr id="3" name="Rectangle 2"/>
          <p:cNvSpPr/>
          <p:nvPr/>
        </p:nvSpPr>
        <p:spPr>
          <a:xfrm>
            <a:off x="5764941" y="1683425"/>
            <a:ext cx="2190023" cy="338554"/>
          </a:xfrm>
          <a:prstGeom prst="rect">
            <a:avLst/>
          </a:prstGeom>
        </p:spPr>
        <p:txBody>
          <a:bodyPr wrap="none">
            <a:spAutoFit/>
          </a:bodyPr>
          <a:lstStyle/>
          <a:p>
            <a:r>
              <a:rPr lang="en-US" b="1" baseline="30000" dirty="0" err="1" smtClean="0">
                <a:solidFill>
                  <a:srgbClr val="C00000"/>
                </a:solidFill>
              </a:rPr>
              <a:t>diva_weightsexplicit.m</a:t>
            </a:r>
            <a:endParaRPr lang="en-US" b="1" baseline="30000" dirty="0">
              <a:solidFill>
                <a:srgbClr val="C00000"/>
              </a:solidFill>
            </a:endParaRPr>
          </a:p>
        </p:txBody>
      </p:sp>
      <p:sp>
        <p:nvSpPr>
          <p:cNvPr id="40" name="Rectangle 39"/>
          <p:cNvSpPr/>
          <p:nvPr/>
        </p:nvSpPr>
        <p:spPr>
          <a:xfrm>
            <a:off x="6709192" y="3863488"/>
            <a:ext cx="2190023" cy="338554"/>
          </a:xfrm>
          <a:prstGeom prst="rect">
            <a:avLst/>
          </a:prstGeom>
        </p:spPr>
        <p:txBody>
          <a:bodyPr wrap="none">
            <a:spAutoFit/>
          </a:bodyPr>
          <a:lstStyle/>
          <a:p>
            <a:r>
              <a:rPr lang="en-US" b="1" baseline="30000" dirty="0" err="1" smtClean="0">
                <a:solidFill>
                  <a:srgbClr val="C00000"/>
                </a:solidFill>
              </a:rPr>
              <a:t>diva_weightsexplicit.m</a:t>
            </a:r>
            <a:endParaRPr lang="en-US" b="1" baseline="30000" dirty="0">
              <a:solidFill>
                <a:srgbClr val="C00000"/>
              </a:solidFill>
            </a:endParaRPr>
          </a:p>
        </p:txBody>
      </p:sp>
      <p:sp>
        <p:nvSpPr>
          <p:cNvPr id="41" name="Rectangle 40"/>
          <p:cNvSpPr/>
          <p:nvPr/>
        </p:nvSpPr>
        <p:spPr>
          <a:xfrm>
            <a:off x="6859952" y="5125260"/>
            <a:ext cx="2085827" cy="338554"/>
          </a:xfrm>
          <a:prstGeom prst="rect">
            <a:avLst/>
          </a:prstGeom>
        </p:spPr>
        <p:txBody>
          <a:bodyPr wrap="none">
            <a:spAutoFit/>
          </a:bodyPr>
          <a:lstStyle/>
          <a:p>
            <a:r>
              <a:rPr lang="en-US" b="1" baseline="30000" dirty="0" err="1" smtClean="0">
                <a:solidFill>
                  <a:srgbClr val="C00000"/>
                </a:solidFill>
              </a:rPr>
              <a:t>diva_nullspacegain.m</a:t>
            </a:r>
            <a:endParaRPr lang="en-US" b="1" baseline="30000" dirty="0">
              <a:solidFill>
                <a:srgbClr val="C00000"/>
              </a:solidFill>
            </a:endParaRPr>
          </a:p>
        </p:txBody>
      </p:sp>
      <p:grpSp>
        <p:nvGrpSpPr>
          <p:cNvPr id="4" name="Group 3"/>
          <p:cNvGrpSpPr/>
          <p:nvPr/>
        </p:nvGrpSpPr>
        <p:grpSpPr>
          <a:xfrm>
            <a:off x="229301" y="4876241"/>
            <a:ext cx="2597419" cy="693275"/>
            <a:chOff x="430156" y="4847149"/>
            <a:chExt cx="2597419" cy="693275"/>
          </a:xfrm>
        </p:grpSpPr>
        <p:sp>
          <p:nvSpPr>
            <p:cNvPr id="42" name="Rectangle 41"/>
            <p:cNvSpPr/>
            <p:nvPr/>
          </p:nvSpPr>
          <p:spPr>
            <a:xfrm>
              <a:off x="449240" y="4955649"/>
              <a:ext cx="2578335" cy="584775"/>
            </a:xfrm>
            <a:prstGeom prst="rect">
              <a:avLst/>
            </a:prstGeom>
          </p:spPr>
          <p:txBody>
            <a:bodyPr wrap="none">
              <a:spAutoFit/>
            </a:bodyPr>
            <a:lstStyle/>
            <a:p>
              <a:r>
                <a:rPr lang="en-US" b="1" baseline="30000" dirty="0" err="1" smtClean="0">
                  <a:solidFill>
                    <a:srgbClr val="C00000"/>
                  </a:solidFill>
                </a:rPr>
                <a:t>diva_weightsadaptive.m</a:t>
              </a:r>
              <a:r>
                <a:rPr lang="en-US" b="1" baseline="30000" dirty="0" smtClean="0">
                  <a:solidFill>
                    <a:srgbClr val="C00000"/>
                  </a:solidFill>
                </a:rPr>
                <a:t>/</a:t>
              </a:r>
            </a:p>
            <a:p>
              <a:r>
                <a:rPr lang="en-US" b="1" baseline="30000" dirty="0">
                  <a:solidFill>
                    <a:srgbClr val="C00000"/>
                  </a:solidFill>
                </a:rPr>
                <a:t>diva_weights_SSM2FF.mat</a:t>
              </a:r>
            </a:p>
          </p:txBody>
        </p:sp>
        <p:sp>
          <p:nvSpPr>
            <p:cNvPr id="44" name="Rectangular Callout 43"/>
            <p:cNvSpPr/>
            <p:nvPr/>
          </p:nvSpPr>
          <p:spPr bwMode="auto">
            <a:xfrm>
              <a:off x="430156" y="4847149"/>
              <a:ext cx="2510258" cy="578061"/>
            </a:xfrm>
            <a:prstGeom prst="wedgeRectCallout">
              <a:avLst>
                <a:gd name="adj1" fmla="val -27916"/>
                <a:gd name="adj2" fmla="val -452291"/>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tx1"/>
                </a:solidFill>
                <a:effectLst/>
                <a:latin typeface="Times" charset="0"/>
                <a:ea typeface="Osaka" charset="-128"/>
                <a:cs typeface="Osaka" charset="-128"/>
              </a:endParaRPr>
            </a:p>
          </p:txBody>
        </p:sp>
      </p:grpSp>
    </p:spTree>
    <p:extLst>
      <p:ext uri="{BB962C8B-B14F-4D97-AF65-F5344CB8AC3E}">
        <p14:creationId xmlns:p14="http://schemas.microsoft.com/office/powerpoint/2010/main" val="320338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Vocal tract Module</a:t>
            </a:r>
            <a:endParaRPr lang="en-US" dirty="0"/>
          </a:p>
        </p:txBody>
      </p:sp>
      <p:sp>
        <p:nvSpPr>
          <p:cNvPr id="3" name="Content Placeholder 2"/>
          <p:cNvSpPr>
            <a:spLocks noGrp="1"/>
          </p:cNvSpPr>
          <p:nvPr>
            <p:ph idx="1"/>
          </p:nvPr>
        </p:nvSpPr>
        <p:spPr/>
        <p:txBody>
          <a:bodyPr/>
          <a:lstStyle/>
          <a:p>
            <a:r>
              <a:rPr lang="en-US" sz="2800" dirty="0" smtClean="0"/>
              <a:t>Outputs are utilized in auditory and somatosensory state map blocks</a:t>
            </a:r>
          </a:p>
          <a:p>
            <a:r>
              <a:rPr lang="en-US" sz="2800" dirty="0" err="1" smtClean="0"/>
              <a:t>DIVA_synth.m</a:t>
            </a:r>
            <a:r>
              <a:rPr lang="en-US" sz="2800" dirty="0" smtClean="0"/>
              <a:t> script is called inside the vocal tract block</a:t>
            </a:r>
          </a:p>
          <a:p>
            <a:r>
              <a:rPr lang="en-US" sz="2800" dirty="0" err="1" smtClean="0"/>
              <a:t>DIVA_synth</a:t>
            </a:r>
            <a:r>
              <a:rPr lang="en-US" sz="2800" dirty="0" smtClean="0"/>
              <a:t> incorporates motor representations (i.e. muscle activations) to generate</a:t>
            </a:r>
          </a:p>
          <a:p>
            <a:pPr lvl="1"/>
            <a:r>
              <a:rPr lang="en-US" sz="2400" dirty="0" smtClean="0"/>
              <a:t>Glottal source</a:t>
            </a:r>
            <a:endParaRPr lang="en-US" sz="2400" b="1" dirty="0" smtClean="0"/>
          </a:p>
          <a:p>
            <a:pPr lvl="1"/>
            <a:r>
              <a:rPr lang="en-US" sz="2400" dirty="0" smtClean="0"/>
              <a:t>Vocal tract filter</a:t>
            </a:r>
          </a:p>
          <a:p>
            <a:pPr lvl="1"/>
            <a:r>
              <a:rPr lang="en-US" sz="2400" dirty="0" smtClean="0"/>
              <a:t>Voicing and pressure signals</a:t>
            </a:r>
          </a:p>
          <a:p>
            <a:r>
              <a:rPr lang="en-US" sz="2800" dirty="0" smtClean="0"/>
              <a:t>The above outputs are utilized to form</a:t>
            </a:r>
          </a:p>
          <a:p>
            <a:pPr lvl="1"/>
            <a:r>
              <a:rPr lang="en-US" sz="2400" dirty="0" smtClean="0"/>
              <a:t>Auditory and Somatosensory representations</a:t>
            </a:r>
          </a:p>
          <a:p>
            <a:pPr lvl="1"/>
            <a:r>
              <a:rPr lang="en-US" sz="2400" dirty="0"/>
              <a:t>Acoustic signal</a:t>
            </a:r>
          </a:p>
          <a:p>
            <a:pPr lvl="1"/>
            <a:endParaRPr lang="en-US" sz="2400" dirty="0" smtClean="0"/>
          </a:p>
          <a:p>
            <a:pPr lvl="1"/>
            <a:endParaRPr lang="en-US" dirty="0"/>
          </a:p>
        </p:txBody>
      </p:sp>
    </p:spTree>
    <p:extLst>
      <p:ext uri="{BB962C8B-B14F-4D97-AF65-F5344CB8AC3E}">
        <p14:creationId xmlns:p14="http://schemas.microsoft.com/office/powerpoint/2010/main" val="1657546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8360524" y="1909275"/>
            <a:ext cx="3559420" cy="1618545"/>
            <a:chOff x="7632944" y="1855698"/>
            <a:chExt cx="3559420" cy="1618545"/>
          </a:xfrm>
        </p:grpSpPr>
        <p:pic>
          <p:nvPicPr>
            <p:cNvPr id="9" name="Picture 8"/>
            <p:cNvPicPr>
              <a:picLocks noChangeAspect="1"/>
            </p:cNvPicPr>
            <p:nvPr/>
          </p:nvPicPr>
          <p:blipFill rotWithShape="1">
            <a:blip r:embed="rId2"/>
            <a:srcRect l="-1" r="22249"/>
            <a:stretch/>
          </p:blipFill>
          <p:spPr>
            <a:xfrm>
              <a:off x="7632944" y="1855698"/>
              <a:ext cx="3559420" cy="1618545"/>
            </a:xfrm>
            <a:prstGeom prst="rect">
              <a:avLst/>
            </a:prstGeom>
          </p:spPr>
        </p:pic>
        <p:cxnSp>
          <p:nvCxnSpPr>
            <p:cNvPr id="10" name="Straight Arrow Connector 9"/>
            <p:cNvCxnSpPr/>
            <p:nvPr/>
          </p:nvCxnSpPr>
          <p:spPr bwMode="auto">
            <a:xfrm>
              <a:off x="8318612" y="2673062"/>
              <a:ext cx="226578" cy="1"/>
            </a:xfrm>
            <a:prstGeom prst="straightConnector1">
              <a:avLst/>
            </a:prstGeom>
            <a:ln>
              <a:solidFill>
                <a:srgbClr val="FF0000"/>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a:off x="9973432" y="3052039"/>
              <a:ext cx="226578" cy="1"/>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bwMode="auto">
            <a:xfrm>
              <a:off x="9960193" y="2338591"/>
              <a:ext cx="226578" cy="1"/>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grpSp>
      <p:sp>
        <p:nvSpPr>
          <p:cNvPr id="2" name="Title 1"/>
          <p:cNvSpPr>
            <a:spLocks noGrp="1"/>
          </p:cNvSpPr>
          <p:nvPr>
            <p:ph type="title"/>
          </p:nvPr>
        </p:nvSpPr>
        <p:spPr>
          <a:xfrm>
            <a:off x="373320" y="151874"/>
            <a:ext cx="11480800" cy="762000"/>
          </a:xfrm>
        </p:spPr>
        <p:txBody>
          <a:bodyPr/>
          <a:lstStyle/>
          <a:p>
            <a:r>
              <a:rPr lang="en-US" dirty="0" smtClean="0"/>
              <a:t>Vocal </a:t>
            </a:r>
            <a:r>
              <a:rPr lang="en-US" dirty="0"/>
              <a:t>Tract Module</a:t>
            </a:r>
            <a:endParaRPr lang="en-US" dirty="0"/>
          </a:p>
        </p:txBody>
      </p:sp>
      <p:sp>
        <p:nvSpPr>
          <p:cNvPr id="4" name="Action Button: Home 3">
            <a:hlinkClick r:id="rId3"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6" name="Picture 5"/>
          <p:cNvPicPr>
            <a:picLocks noChangeAspect="1"/>
          </p:cNvPicPr>
          <p:nvPr/>
        </p:nvPicPr>
        <p:blipFill>
          <a:blip r:embed="rId4"/>
          <a:stretch>
            <a:fillRect/>
          </a:stretch>
        </p:blipFill>
        <p:spPr>
          <a:xfrm>
            <a:off x="7954964" y="3581399"/>
            <a:ext cx="4237036" cy="2418449"/>
          </a:xfrm>
          <a:prstGeom prst="rect">
            <a:avLst/>
          </a:prstGeom>
        </p:spPr>
      </p:pic>
      <p:sp>
        <p:nvSpPr>
          <p:cNvPr id="7" name="Rounded Rectangle 6"/>
          <p:cNvSpPr/>
          <p:nvPr/>
        </p:nvSpPr>
        <p:spPr bwMode="auto">
          <a:xfrm>
            <a:off x="9904651" y="5397388"/>
            <a:ext cx="590719" cy="495304"/>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8" name="Rectangle 7"/>
          <p:cNvSpPr/>
          <p:nvPr/>
        </p:nvSpPr>
        <p:spPr bwMode="auto">
          <a:xfrm>
            <a:off x="8360524" y="1748541"/>
            <a:ext cx="3712792" cy="172570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3" name="Rectangle 12"/>
          <p:cNvSpPr/>
          <p:nvPr/>
        </p:nvSpPr>
        <p:spPr>
          <a:xfrm>
            <a:off x="373320" y="1054307"/>
            <a:ext cx="6880334" cy="4647426"/>
          </a:xfrm>
          <a:prstGeom prst="rect">
            <a:avLst/>
          </a:prstGeom>
        </p:spPr>
        <p:txBody>
          <a:bodyPr wrap="square">
            <a:spAutoFit/>
          </a:bodyPr>
          <a:lstStyle/>
          <a:p>
            <a:r>
              <a:rPr lang="en-US" sz="2800" dirty="0" smtClean="0">
                <a:latin typeface="+mn-lt"/>
              </a:rPr>
              <a:t>Inputs </a:t>
            </a:r>
            <a:r>
              <a:rPr lang="en-US" sz="2000" b="1" baseline="30000" dirty="0" smtClean="0">
                <a:latin typeface="+mn-lt"/>
              </a:rPr>
              <a:t>(Motor Commands)</a:t>
            </a:r>
            <a:endParaRPr lang="en-US" sz="1600" b="1" baseline="30000" dirty="0">
              <a:latin typeface="+mn-lt"/>
            </a:endParaRPr>
          </a:p>
          <a:p>
            <a:pPr marL="1257300" lvl="2" indent="-342900">
              <a:buFont typeface="Arial" panose="020B0604020202020204" pitchFamily="34" charset="0"/>
              <a:buChar char="•"/>
            </a:pPr>
            <a:r>
              <a:rPr lang="en-US" sz="2000" dirty="0">
                <a:latin typeface="+mn-lt"/>
                <a:hlinkClick r:id="rId5" action="ppaction://hlinksldjump" tooltip="Motor Representation"/>
              </a:rPr>
              <a:t>10 vocal tract </a:t>
            </a:r>
            <a:r>
              <a:rPr lang="en-US" sz="2000" dirty="0" smtClean="0">
                <a:latin typeface="+mn-lt"/>
                <a:hlinkClick r:id="rId5" action="ppaction://hlinksldjump" tooltip="Motor Representation"/>
              </a:rPr>
              <a:t>shape parameters</a:t>
            </a:r>
            <a:endParaRPr lang="en-US" sz="2000" dirty="0">
              <a:latin typeface="+mn-lt"/>
            </a:endParaRPr>
          </a:p>
          <a:p>
            <a:pPr marL="1257300" lvl="2" indent="-342900">
              <a:buFont typeface="Arial" panose="020B0604020202020204" pitchFamily="34" charset="0"/>
              <a:buChar char="•"/>
            </a:pPr>
            <a:r>
              <a:rPr lang="en-US" sz="2000" dirty="0">
                <a:latin typeface="+mn-lt"/>
              </a:rPr>
              <a:t>3 source parameters </a:t>
            </a:r>
          </a:p>
          <a:p>
            <a:pPr lvl="2"/>
            <a:r>
              <a:rPr lang="en-US" sz="2000" dirty="0" smtClean="0">
                <a:latin typeface="+mn-lt"/>
              </a:rPr>
              <a:t>     (</a:t>
            </a:r>
            <a:r>
              <a:rPr lang="en-US" sz="2000" dirty="0">
                <a:latin typeface="+mn-lt"/>
              </a:rPr>
              <a:t>tension, pressure, voicing)</a:t>
            </a:r>
          </a:p>
          <a:p>
            <a:endParaRPr lang="en-US" sz="2800" dirty="0">
              <a:latin typeface="+mn-lt"/>
            </a:endParaRPr>
          </a:p>
          <a:p>
            <a:r>
              <a:rPr lang="en-US" sz="2800" dirty="0" smtClean="0">
                <a:latin typeface="+mn-lt"/>
              </a:rPr>
              <a:t>Outputs </a:t>
            </a:r>
            <a:r>
              <a:rPr lang="en-US" sz="2000" b="1" baseline="30000" dirty="0" smtClean="0">
                <a:latin typeface="+mn-lt"/>
              </a:rPr>
              <a:t>(Acoustic and </a:t>
            </a:r>
            <a:r>
              <a:rPr lang="en-US" sz="2000" b="1" baseline="30000" dirty="0" err="1" smtClean="0">
                <a:latin typeface="+mn-lt"/>
              </a:rPr>
              <a:t>Somat</a:t>
            </a:r>
            <a:r>
              <a:rPr lang="en-US" sz="2000" b="1" baseline="30000" dirty="0" smtClean="0">
                <a:latin typeface="+mn-lt"/>
              </a:rPr>
              <a:t>. Representations of produced sound)</a:t>
            </a:r>
            <a:endParaRPr lang="en-US" sz="2000" b="1" baseline="30000" dirty="0">
              <a:latin typeface="+mn-lt"/>
            </a:endParaRPr>
          </a:p>
          <a:p>
            <a:pPr marL="800100" lvl="1" indent="-342900">
              <a:buFont typeface="Arial" panose="020B0604020202020204" pitchFamily="34" charset="0"/>
              <a:buChar char="•"/>
            </a:pPr>
            <a:r>
              <a:rPr lang="en-US" dirty="0">
                <a:latin typeface="+mn-lt"/>
              </a:rPr>
              <a:t>Auditory parameters </a:t>
            </a:r>
          </a:p>
          <a:p>
            <a:pPr marL="1257300" lvl="2" indent="-342900">
              <a:buFont typeface="Arial" panose="020B0604020202020204" pitchFamily="34" charset="0"/>
              <a:buChar char="•"/>
            </a:pPr>
            <a:r>
              <a:rPr lang="en-US" sz="2000" i="1" dirty="0">
                <a:latin typeface="+mn-lt"/>
              </a:rPr>
              <a:t>f</a:t>
            </a:r>
            <a:r>
              <a:rPr lang="en-US" sz="2000" baseline="-25000" dirty="0">
                <a:latin typeface="+mn-lt"/>
              </a:rPr>
              <a:t>0 , </a:t>
            </a:r>
            <a:r>
              <a:rPr lang="en-US" sz="2000" dirty="0">
                <a:latin typeface="+mn-lt"/>
              </a:rPr>
              <a:t>F1, F2, F3</a:t>
            </a:r>
          </a:p>
          <a:p>
            <a:pPr marL="800100" lvl="1" indent="-342900">
              <a:buFont typeface="Arial" panose="020B0604020202020204" pitchFamily="34" charset="0"/>
              <a:buChar char="•"/>
            </a:pPr>
            <a:r>
              <a:rPr lang="en-US" dirty="0">
                <a:latin typeface="+mn-lt"/>
              </a:rPr>
              <a:t>Somatosensory parameters</a:t>
            </a:r>
          </a:p>
          <a:p>
            <a:pPr marL="1257300" lvl="2" indent="-342900">
              <a:buFont typeface="Arial" panose="020B0604020202020204" pitchFamily="34" charset="0"/>
              <a:buChar char="•"/>
            </a:pPr>
            <a:r>
              <a:rPr lang="en-US" sz="2000" dirty="0">
                <a:solidFill>
                  <a:srgbClr val="FF0000"/>
                </a:solidFill>
                <a:latin typeface="+mn-lt"/>
                <a:hlinkClick r:id="rId6" action="ppaction://hlinksldjump"/>
              </a:rPr>
              <a:t>6 </a:t>
            </a:r>
            <a:r>
              <a:rPr lang="en-US" sz="2000" dirty="0" smtClean="0">
                <a:solidFill>
                  <a:srgbClr val="FF0000"/>
                </a:solidFill>
                <a:latin typeface="+mn-lt"/>
                <a:hlinkClick r:id="rId6" action="ppaction://hlinksldjump"/>
              </a:rPr>
              <a:t>place of articulation dimensions</a:t>
            </a:r>
            <a:endParaRPr lang="en-US" sz="2000" dirty="0" smtClean="0">
              <a:solidFill>
                <a:srgbClr val="FF0000"/>
              </a:solidFill>
              <a:latin typeface="+mn-lt"/>
            </a:endParaRPr>
          </a:p>
          <a:p>
            <a:pPr marL="1257300" lvl="2" indent="-342900">
              <a:buFont typeface="Arial" panose="020B0604020202020204" pitchFamily="34" charset="0"/>
              <a:buChar char="•"/>
            </a:pPr>
            <a:r>
              <a:rPr lang="en-US" sz="2000" dirty="0" smtClean="0">
                <a:latin typeface="+mn-lt"/>
              </a:rPr>
              <a:t>2 </a:t>
            </a:r>
            <a:r>
              <a:rPr lang="en-US" sz="2000" dirty="0">
                <a:latin typeface="+mn-lt"/>
              </a:rPr>
              <a:t>source </a:t>
            </a:r>
            <a:r>
              <a:rPr lang="en-US" sz="2000" dirty="0" smtClean="0">
                <a:latin typeface="+mn-lt"/>
              </a:rPr>
              <a:t>dimensions (pressure, voicing)</a:t>
            </a:r>
            <a:endParaRPr lang="en-US" sz="2000" dirty="0">
              <a:latin typeface="+mn-lt"/>
            </a:endParaRPr>
          </a:p>
          <a:p>
            <a:pPr marL="800100" lvl="1" indent="-342900">
              <a:buFont typeface="Arial" panose="020B0604020202020204" pitchFamily="34" charset="0"/>
              <a:buChar char="•"/>
            </a:pPr>
            <a:r>
              <a:rPr lang="en-US" dirty="0">
                <a:latin typeface="+mn-lt"/>
              </a:rPr>
              <a:t>Acoustic signal</a:t>
            </a:r>
          </a:p>
          <a:p>
            <a:pPr lvl="2"/>
            <a:endParaRPr lang="en-US" sz="2000" dirty="0">
              <a:latin typeface="+mn-lt"/>
            </a:endParaRPr>
          </a:p>
        </p:txBody>
      </p:sp>
      <p:pic>
        <p:nvPicPr>
          <p:cNvPr id="20" name="Picture 19"/>
          <p:cNvPicPr>
            <a:picLocks noChangeAspect="1"/>
          </p:cNvPicPr>
          <p:nvPr/>
        </p:nvPicPr>
        <p:blipFill rotWithShape="1">
          <a:blip r:embed="rId2"/>
          <a:srcRect l="63687" t="50147" r="12339" b="27463"/>
          <a:stretch/>
        </p:blipFill>
        <p:spPr>
          <a:xfrm>
            <a:off x="10914351" y="2738263"/>
            <a:ext cx="1097540" cy="362383"/>
          </a:xfrm>
          <a:prstGeom prst="rect">
            <a:avLst/>
          </a:prstGeom>
        </p:spPr>
      </p:pic>
      <p:sp>
        <p:nvSpPr>
          <p:cNvPr id="26" name="Action Button: Information 25">
            <a:hlinkClick r:id="rId7" action="ppaction://hlinksldjump" highlightClick="1"/>
          </p:cNvPr>
          <p:cNvSpPr/>
          <p:nvPr/>
        </p:nvSpPr>
        <p:spPr bwMode="auto">
          <a:xfrm>
            <a:off x="3293458" y="4976602"/>
            <a:ext cx="428878" cy="477430"/>
          </a:xfrm>
          <a:prstGeom prst="actionButtonInformatio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Tree>
    <p:extLst>
      <p:ext uri="{BB962C8B-B14F-4D97-AF65-F5344CB8AC3E}">
        <p14:creationId xmlns:p14="http://schemas.microsoft.com/office/powerpoint/2010/main" val="3221287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Representation</a:t>
            </a:r>
            <a:endParaRPr lang="en-US" dirty="0"/>
          </a:p>
        </p:txBody>
      </p:sp>
      <p:sp>
        <p:nvSpPr>
          <p:cNvPr id="3" name="Content Placeholder 2"/>
          <p:cNvSpPr>
            <a:spLocks noGrp="1"/>
          </p:cNvSpPr>
          <p:nvPr>
            <p:ph idx="1"/>
          </p:nvPr>
        </p:nvSpPr>
        <p:spPr/>
        <p:txBody>
          <a:bodyPr/>
          <a:lstStyle/>
          <a:p>
            <a:r>
              <a:rPr lang="en-US" sz="2800" dirty="0" smtClean="0"/>
              <a:t>Input to Vocal Tract Module (</a:t>
            </a:r>
            <a:r>
              <a:rPr lang="en-US" sz="2800" b="1" dirty="0" smtClean="0">
                <a:solidFill>
                  <a:srgbClr val="FF0000"/>
                </a:solidFill>
              </a:rPr>
              <a:t>13</a:t>
            </a:r>
            <a:r>
              <a:rPr lang="en-US" sz="2800" dirty="0" smtClean="0"/>
              <a:t> dimensions)</a:t>
            </a:r>
          </a:p>
          <a:p>
            <a:r>
              <a:rPr lang="en-US" sz="2800" b="1" dirty="0" smtClean="0">
                <a:solidFill>
                  <a:srgbClr val="FF0000"/>
                </a:solidFill>
              </a:rPr>
              <a:t>Ten</a:t>
            </a:r>
            <a:r>
              <a:rPr lang="en-US" sz="2800" dirty="0" smtClean="0"/>
              <a:t> vocal tract shape dimensions</a:t>
            </a:r>
          </a:p>
          <a:p>
            <a:r>
              <a:rPr lang="en-US" sz="2800" b="1" dirty="0" smtClean="0">
                <a:solidFill>
                  <a:srgbClr val="FF0000"/>
                </a:solidFill>
              </a:rPr>
              <a:t>Three</a:t>
            </a:r>
            <a:r>
              <a:rPr lang="en-US" sz="2800" dirty="0" smtClean="0"/>
              <a:t> source dimensions</a:t>
            </a:r>
          </a:p>
          <a:p>
            <a:pPr lvl="1"/>
            <a:r>
              <a:rPr lang="en-US" sz="2400" dirty="0" smtClean="0"/>
              <a:t>Tension</a:t>
            </a:r>
          </a:p>
          <a:p>
            <a:pPr lvl="1"/>
            <a:r>
              <a:rPr lang="en-US" sz="2400" dirty="0" smtClean="0"/>
              <a:t>Pressure</a:t>
            </a:r>
          </a:p>
          <a:p>
            <a:pPr lvl="1"/>
            <a:r>
              <a:rPr lang="en-US" sz="2400" dirty="0" smtClean="0"/>
              <a:t>Voicing</a:t>
            </a:r>
            <a:endParaRPr lang="en-US" sz="2400" dirty="0"/>
          </a:p>
        </p:txBody>
      </p:sp>
      <p:grpSp>
        <p:nvGrpSpPr>
          <p:cNvPr id="4" name="Group 3"/>
          <p:cNvGrpSpPr/>
          <p:nvPr/>
        </p:nvGrpSpPr>
        <p:grpSpPr>
          <a:xfrm>
            <a:off x="7946380" y="3615791"/>
            <a:ext cx="4170908" cy="2214532"/>
            <a:chOff x="4215414" y="0"/>
            <a:chExt cx="2601312" cy="1334006"/>
          </a:xfrm>
        </p:grpSpPr>
        <p:pic>
          <p:nvPicPr>
            <p:cNvPr id="5" name="Picture 4"/>
            <p:cNvPicPr>
              <a:picLocks noChangeAspect="1"/>
            </p:cNvPicPr>
            <p:nvPr/>
          </p:nvPicPr>
          <p:blipFill>
            <a:blip r:embed="rId2"/>
            <a:stretch>
              <a:fillRect/>
            </a:stretch>
          </p:blipFill>
          <p:spPr>
            <a:xfrm>
              <a:off x="4215414" y="0"/>
              <a:ext cx="2601312" cy="1334006"/>
            </a:xfrm>
            <a:prstGeom prst="rect">
              <a:avLst/>
            </a:prstGeom>
          </p:spPr>
        </p:pic>
        <p:sp>
          <p:nvSpPr>
            <p:cNvPr id="6" name="Rectangle 5"/>
            <p:cNvSpPr/>
            <p:nvPr/>
          </p:nvSpPr>
          <p:spPr bwMode="auto">
            <a:xfrm>
              <a:off x="4290025" y="80920"/>
              <a:ext cx="2462433" cy="1149069"/>
            </a:xfrm>
            <a:prstGeom prst="rect">
              <a:avLst/>
            </a:prstGeom>
            <a:noFill/>
            <a:ln>
              <a:solidFill>
                <a:srgbClr val="6600F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pic>
        <p:nvPicPr>
          <p:cNvPr id="7" name="Picture 6"/>
          <p:cNvPicPr>
            <a:picLocks noChangeAspect="1"/>
          </p:cNvPicPr>
          <p:nvPr/>
        </p:nvPicPr>
        <p:blipFill>
          <a:blip r:embed="rId3"/>
          <a:stretch>
            <a:fillRect/>
          </a:stretch>
        </p:blipFill>
        <p:spPr>
          <a:xfrm>
            <a:off x="8066010" y="699796"/>
            <a:ext cx="4034488" cy="2763595"/>
          </a:xfrm>
          <a:prstGeom prst="rect">
            <a:avLst/>
          </a:prstGeom>
        </p:spPr>
      </p:pic>
      <p:sp>
        <p:nvSpPr>
          <p:cNvPr id="8" name="TextBox 7"/>
          <p:cNvSpPr txBox="1"/>
          <p:nvPr/>
        </p:nvSpPr>
        <p:spPr>
          <a:xfrm>
            <a:off x="7725748" y="3149315"/>
            <a:ext cx="4618652" cy="276999"/>
          </a:xfrm>
          <a:prstGeom prst="rect">
            <a:avLst/>
          </a:prstGeom>
          <a:noFill/>
        </p:spPr>
        <p:txBody>
          <a:bodyPr wrap="square" rtlCol="0">
            <a:spAutoFit/>
          </a:bodyPr>
          <a:lstStyle/>
          <a:p>
            <a:r>
              <a:rPr lang="en-US" sz="1200" b="1" dirty="0" smtClean="0"/>
              <a:t>Adapted from SH680 Frank H. Guenther, Alfonso Nieto-</a:t>
            </a:r>
            <a:r>
              <a:rPr lang="en-US" sz="1200" b="1" dirty="0" err="1" smtClean="0"/>
              <a:t>Castañón</a:t>
            </a:r>
            <a:endParaRPr lang="en-US" sz="1200" b="1" dirty="0"/>
          </a:p>
        </p:txBody>
      </p:sp>
    </p:spTree>
    <p:extLst>
      <p:ext uri="{BB962C8B-B14F-4D97-AF65-F5344CB8AC3E}">
        <p14:creationId xmlns:p14="http://schemas.microsoft.com/office/powerpoint/2010/main" val="4104479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Vocal Tract Model ( Maeda)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28533415"/>
              </p:ext>
            </p:extLst>
          </p:nvPr>
        </p:nvGraphicFramePr>
        <p:xfrm>
          <a:off x="568569" y="990600"/>
          <a:ext cx="5811716" cy="4404360"/>
        </p:xfrm>
        <a:graphic>
          <a:graphicData uri="http://schemas.openxmlformats.org/drawingml/2006/table">
            <a:tbl>
              <a:tblPr firstRow="1" bandRow="1">
                <a:tableStyleId>{5C22544A-7EE6-4342-B048-85BDC9FD1C3A}</a:tableStyleId>
              </a:tblPr>
              <a:tblGrid>
                <a:gridCol w="2905858">
                  <a:extLst>
                    <a:ext uri="{9D8B030D-6E8A-4147-A177-3AD203B41FA5}">
                      <a16:colId xmlns:a16="http://schemas.microsoft.com/office/drawing/2014/main" val="941371976"/>
                    </a:ext>
                  </a:extLst>
                </a:gridCol>
                <a:gridCol w="2905858">
                  <a:extLst>
                    <a:ext uri="{9D8B030D-6E8A-4147-A177-3AD203B41FA5}">
                      <a16:colId xmlns:a16="http://schemas.microsoft.com/office/drawing/2014/main" val="2531368192"/>
                    </a:ext>
                  </a:extLst>
                </a:gridCol>
              </a:tblGrid>
              <a:tr h="420659">
                <a:tc>
                  <a:txBody>
                    <a:bodyPr/>
                    <a:lstStyle/>
                    <a:p>
                      <a:pPr algn="ctr"/>
                      <a:r>
                        <a:rPr lang="en-US" sz="1400" dirty="0">
                          <a:effectLst/>
                        </a:rPr>
                        <a:t>Parameter</a:t>
                      </a:r>
                    </a:p>
                  </a:txBody>
                  <a:tcPr marL="28575" marR="142875" marT="114300" marB="114300" anchor="ctr"/>
                </a:tc>
                <a:tc>
                  <a:txBody>
                    <a:bodyPr/>
                    <a:lstStyle/>
                    <a:p>
                      <a:pPr algn="ctr"/>
                      <a:r>
                        <a:rPr lang="en-US" sz="1400" dirty="0">
                          <a:effectLst/>
                        </a:rPr>
                        <a:t>Description</a:t>
                      </a:r>
                    </a:p>
                  </a:txBody>
                  <a:tcPr marL="142875" marR="142875" marT="114300" marB="114300" anchor="ctr"/>
                </a:tc>
                <a:extLst>
                  <a:ext uri="{0D108BD9-81ED-4DB2-BD59-A6C34878D82A}">
                    <a16:rowId xmlns:a16="http://schemas.microsoft.com/office/drawing/2014/main" val="1000523832"/>
                  </a:ext>
                </a:extLst>
              </a:tr>
              <a:tr h="379966">
                <a:tc>
                  <a:txBody>
                    <a:bodyPr/>
                    <a:lstStyle/>
                    <a:p>
                      <a:pPr algn="ctr"/>
                      <a:r>
                        <a:rPr lang="en-US" sz="1100" b="1" dirty="0">
                          <a:effectLst/>
                        </a:rPr>
                        <a:t>JW</a:t>
                      </a:r>
                    </a:p>
                  </a:txBody>
                  <a:tcPr marL="28575" marR="142875" marT="114300" marB="114300" anchor="ctr"/>
                </a:tc>
                <a:tc>
                  <a:txBody>
                    <a:bodyPr/>
                    <a:lstStyle/>
                    <a:p>
                      <a:pPr algn="ctr"/>
                      <a:r>
                        <a:rPr lang="en-US" sz="1100" b="1" dirty="0">
                          <a:effectLst/>
                        </a:rPr>
                        <a:t>Jaw </a:t>
                      </a:r>
                      <a:r>
                        <a:rPr lang="en-US" sz="1100" b="1" dirty="0" smtClean="0">
                          <a:effectLst/>
                        </a:rPr>
                        <a:t>Height (effect on voicing)</a:t>
                      </a:r>
                      <a:endParaRPr lang="en-US" sz="1100" b="1" dirty="0">
                        <a:effectLst/>
                      </a:endParaRPr>
                    </a:p>
                  </a:txBody>
                  <a:tcPr marL="142875" marR="142875" marT="114300" marB="114300" anchor="ctr"/>
                </a:tc>
                <a:extLst>
                  <a:ext uri="{0D108BD9-81ED-4DB2-BD59-A6C34878D82A}">
                    <a16:rowId xmlns:a16="http://schemas.microsoft.com/office/drawing/2014/main" val="4273926212"/>
                  </a:ext>
                </a:extLst>
              </a:tr>
              <a:tr h="379966">
                <a:tc>
                  <a:txBody>
                    <a:bodyPr/>
                    <a:lstStyle/>
                    <a:p>
                      <a:pPr algn="ctr"/>
                      <a:r>
                        <a:rPr lang="en-US" sz="1100" dirty="0">
                          <a:effectLst/>
                        </a:rPr>
                        <a:t>TP</a:t>
                      </a:r>
                    </a:p>
                  </a:txBody>
                  <a:tcPr marL="28575" marR="142875" marT="114300" marB="114300" anchor="ctr"/>
                </a:tc>
                <a:tc>
                  <a:txBody>
                    <a:bodyPr/>
                    <a:lstStyle/>
                    <a:p>
                      <a:pPr algn="ctr"/>
                      <a:r>
                        <a:rPr lang="en-US" sz="1100">
                          <a:effectLst/>
                        </a:rPr>
                        <a:t>Tongue Position</a:t>
                      </a:r>
                    </a:p>
                  </a:txBody>
                  <a:tcPr marL="142875" marR="142875" marT="114300" marB="114300" anchor="ctr"/>
                </a:tc>
                <a:extLst>
                  <a:ext uri="{0D108BD9-81ED-4DB2-BD59-A6C34878D82A}">
                    <a16:rowId xmlns:a16="http://schemas.microsoft.com/office/drawing/2014/main" val="4262923705"/>
                  </a:ext>
                </a:extLst>
              </a:tr>
              <a:tr h="379966">
                <a:tc>
                  <a:txBody>
                    <a:bodyPr/>
                    <a:lstStyle/>
                    <a:p>
                      <a:pPr algn="ctr"/>
                      <a:r>
                        <a:rPr lang="en-US" sz="1100" dirty="0">
                          <a:effectLst/>
                        </a:rPr>
                        <a:t>TS</a:t>
                      </a:r>
                    </a:p>
                  </a:txBody>
                  <a:tcPr marL="28575" marR="142875" marT="114300" marB="114300" anchor="ctr"/>
                </a:tc>
                <a:tc>
                  <a:txBody>
                    <a:bodyPr/>
                    <a:lstStyle/>
                    <a:p>
                      <a:pPr algn="ctr"/>
                      <a:r>
                        <a:rPr lang="en-US" sz="1100" dirty="0">
                          <a:effectLst/>
                        </a:rPr>
                        <a:t>Tongue Shape</a:t>
                      </a:r>
                    </a:p>
                  </a:txBody>
                  <a:tcPr marL="142875" marR="142875" marT="114300" marB="114300" anchor="ctr"/>
                </a:tc>
                <a:extLst>
                  <a:ext uri="{0D108BD9-81ED-4DB2-BD59-A6C34878D82A}">
                    <a16:rowId xmlns:a16="http://schemas.microsoft.com/office/drawing/2014/main" val="334908987"/>
                  </a:ext>
                </a:extLst>
              </a:tr>
              <a:tr h="379966">
                <a:tc>
                  <a:txBody>
                    <a:bodyPr/>
                    <a:lstStyle/>
                    <a:p>
                      <a:pPr algn="ctr"/>
                      <a:r>
                        <a:rPr lang="en-US" sz="1100" dirty="0">
                          <a:effectLst/>
                        </a:rPr>
                        <a:t>TA</a:t>
                      </a:r>
                    </a:p>
                  </a:txBody>
                  <a:tcPr marL="28575" marR="142875" marT="114300" marB="114300" anchor="ctr"/>
                </a:tc>
                <a:tc>
                  <a:txBody>
                    <a:bodyPr/>
                    <a:lstStyle/>
                    <a:p>
                      <a:pPr algn="ctr"/>
                      <a:r>
                        <a:rPr lang="en-US" sz="1100">
                          <a:effectLst/>
                        </a:rPr>
                        <a:t>Tongue Apex</a:t>
                      </a:r>
                    </a:p>
                  </a:txBody>
                  <a:tcPr marL="142875" marR="142875" marT="114300" marB="114300" anchor="ctr"/>
                </a:tc>
                <a:extLst>
                  <a:ext uri="{0D108BD9-81ED-4DB2-BD59-A6C34878D82A}">
                    <a16:rowId xmlns:a16="http://schemas.microsoft.com/office/drawing/2014/main" val="552830405"/>
                  </a:ext>
                </a:extLst>
              </a:tr>
              <a:tr h="379966">
                <a:tc>
                  <a:txBody>
                    <a:bodyPr/>
                    <a:lstStyle/>
                    <a:p>
                      <a:pPr algn="ctr"/>
                      <a:r>
                        <a:rPr lang="en-US" sz="1100" dirty="0">
                          <a:effectLst/>
                        </a:rPr>
                        <a:t>LA</a:t>
                      </a:r>
                    </a:p>
                  </a:txBody>
                  <a:tcPr marL="28575" marR="142875" marT="114300" marB="114300" anchor="ctr"/>
                </a:tc>
                <a:tc>
                  <a:txBody>
                    <a:bodyPr/>
                    <a:lstStyle/>
                    <a:p>
                      <a:pPr algn="ctr"/>
                      <a:r>
                        <a:rPr lang="en-US" sz="1100" dirty="0">
                          <a:effectLst/>
                        </a:rPr>
                        <a:t>Lip Area</a:t>
                      </a:r>
                    </a:p>
                  </a:txBody>
                  <a:tcPr marL="142875" marR="142875" marT="114300" marB="114300" anchor="ctr"/>
                </a:tc>
                <a:extLst>
                  <a:ext uri="{0D108BD9-81ED-4DB2-BD59-A6C34878D82A}">
                    <a16:rowId xmlns:a16="http://schemas.microsoft.com/office/drawing/2014/main" val="1259478878"/>
                  </a:ext>
                </a:extLst>
              </a:tr>
              <a:tr h="379966">
                <a:tc>
                  <a:txBody>
                    <a:bodyPr/>
                    <a:lstStyle/>
                    <a:p>
                      <a:pPr algn="ctr"/>
                      <a:r>
                        <a:rPr lang="en-US" sz="1100" dirty="0">
                          <a:effectLst/>
                        </a:rPr>
                        <a:t>LP</a:t>
                      </a:r>
                    </a:p>
                  </a:txBody>
                  <a:tcPr marL="28575" marR="142875" marT="114300" marB="114300" anchor="ctr"/>
                </a:tc>
                <a:tc>
                  <a:txBody>
                    <a:bodyPr/>
                    <a:lstStyle/>
                    <a:p>
                      <a:pPr algn="ctr"/>
                      <a:r>
                        <a:rPr lang="en-US" sz="1100" dirty="0">
                          <a:effectLst/>
                        </a:rPr>
                        <a:t>Lip Protrusion</a:t>
                      </a:r>
                    </a:p>
                  </a:txBody>
                  <a:tcPr marL="142875" marR="142875" marT="114300" marB="114300" anchor="ctr"/>
                </a:tc>
                <a:extLst>
                  <a:ext uri="{0D108BD9-81ED-4DB2-BD59-A6C34878D82A}">
                    <a16:rowId xmlns:a16="http://schemas.microsoft.com/office/drawing/2014/main" val="2348255374"/>
                  </a:ext>
                </a:extLst>
              </a:tr>
              <a:tr h="379966">
                <a:tc>
                  <a:txBody>
                    <a:bodyPr/>
                    <a:lstStyle/>
                    <a:p>
                      <a:pPr algn="ctr"/>
                      <a:r>
                        <a:rPr lang="en-US" sz="1100" b="1" dirty="0">
                          <a:effectLst/>
                        </a:rPr>
                        <a:t>LH</a:t>
                      </a:r>
                    </a:p>
                  </a:txBody>
                  <a:tcPr marL="28575" marR="142875" marT="114300" marB="114300" anchor="ctr"/>
                </a:tc>
                <a:tc>
                  <a:txBody>
                    <a:bodyPr/>
                    <a:lstStyle/>
                    <a:p>
                      <a:pPr algn="ctr"/>
                      <a:r>
                        <a:rPr lang="en-US" sz="1100" b="1" dirty="0">
                          <a:effectLst/>
                        </a:rPr>
                        <a:t>Larynx Height</a:t>
                      </a:r>
                    </a:p>
                  </a:txBody>
                  <a:tcPr marL="142875" marR="142875" marT="114300" marB="114300" anchor="ctr"/>
                </a:tc>
                <a:extLst>
                  <a:ext uri="{0D108BD9-81ED-4DB2-BD59-A6C34878D82A}">
                    <a16:rowId xmlns:a16="http://schemas.microsoft.com/office/drawing/2014/main" val="3096355875"/>
                  </a:ext>
                </a:extLst>
              </a:tr>
              <a:tr h="379966">
                <a:tc>
                  <a:txBody>
                    <a:bodyPr/>
                    <a:lstStyle/>
                    <a:p>
                      <a:pPr algn="ctr"/>
                      <a:r>
                        <a:rPr lang="en-US" sz="1100" b="1" dirty="0">
                          <a:effectLst/>
                        </a:rPr>
                        <a:t>GA</a:t>
                      </a:r>
                    </a:p>
                  </a:txBody>
                  <a:tcPr marL="28575" marR="142875" marT="114300" marB="114300" anchor="ctr"/>
                </a:tc>
                <a:tc>
                  <a:txBody>
                    <a:bodyPr/>
                    <a:lstStyle/>
                    <a:p>
                      <a:pPr algn="ctr"/>
                      <a:r>
                        <a:rPr lang="en-US" sz="1100" b="1" dirty="0">
                          <a:effectLst/>
                        </a:rPr>
                        <a:t>Glottal Area</a:t>
                      </a:r>
                    </a:p>
                  </a:txBody>
                  <a:tcPr marL="142875" marR="142875" marT="114300" marB="114300" anchor="ctr"/>
                </a:tc>
                <a:extLst>
                  <a:ext uri="{0D108BD9-81ED-4DB2-BD59-A6C34878D82A}">
                    <a16:rowId xmlns:a16="http://schemas.microsoft.com/office/drawing/2014/main" val="613751685"/>
                  </a:ext>
                </a:extLst>
              </a:tr>
              <a:tr h="377142">
                <a:tc>
                  <a:txBody>
                    <a:bodyPr/>
                    <a:lstStyle/>
                    <a:p>
                      <a:pPr algn="ctr"/>
                      <a:r>
                        <a:rPr lang="en-US" sz="1100" b="1" dirty="0">
                          <a:effectLst/>
                        </a:rPr>
                        <a:t>FX</a:t>
                      </a:r>
                    </a:p>
                  </a:txBody>
                  <a:tcPr marL="28575" marR="142875" marT="114300" marB="114300" anchor="ctr"/>
                </a:tc>
                <a:tc>
                  <a:txBody>
                    <a:bodyPr/>
                    <a:lstStyle/>
                    <a:p>
                      <a:pPr algn="ctr"/>
                      <a:r>
                        <a:rPr lang="en-US" sz="1100" b="1" dirty="0">
                          <a:effectLst/>
                        </a:rPr>
                        <a:t>Fundamental Frequency</a:t>
                      </a:r>
                    </a:p>
                  </a:txBody>
                  <a:tcPr marL="142875" marR="142875" marT="114300" marB="114300" anchor="ctr"/>
                </a:tc>
                <a:extLst>
                  <a:ext uri="{0D108BD9-81ED-4DB2-BD59-A6C34878D82A}">
                    <a16:rowId xmlns:a16="http://schemas.microsoft.com/office/drawing/2014/main" val="2500001097"/>
                  </a:ext>
                </a:extLst>
              </a:tr>
              <a:tr h="379966">
                <a:tc>
                  <a:txBody>
                    <a:bodyPr/>
                    <a:lstStyle/>
                    <a:p>
                      <a:pPr algn="ctr"/>
                      <a:r>
                        <a:rPr lang="en-US" sz="1100">
                          <a:effectLst/>
                        </a:rPr>
                        <a:t>NS (3.5 only)</a:t>
                      </a:r>
                    </a:p>
                  </a:txBody>
                  <a:tcPr marL="28575" marR="142875" marT="114300" marB="114300" anchor="ctr"/>
                </a:tc>
                <a:tc>
                  <a:txBody>
                    <a:bodyPr/>
                    <a:lstStyle/>
                    <a:p>
                      <a:pPr algn="ctr"/>
                      <a:r>
                        <a:rPr lang="en-US" sz="1100" dirty="0" err="1">
                          <a:effectLst/>
                        </a:rPr>
                        <a:t>Velo</a:t>
                      </a:r>
                      <a:r>
                        <a:rPr lang="en-US" sz="1100" dirty="0">
                          <a:effectLst/>
                        </a:rPr>
                        <a:t>-pharyngeal port</a:t>
                      </a:r>
                    </a:p>
                  </a:txBody>
                  <a:tcPr marL="142875" marR="142875" marT="114300" marB="114300" anchor="ctr"/>
                </a:tc>
                <a:extLst>
                  <a:ext uri="{0D108BD9-81ED-4DB2-BD59-A6C34878D82A}">
                    <a16:rowId xmlns:a16="http://schemas.microsoft.com/office/drawing/2014/main" val="962190358"/>
                  </a:ext>
                </a:extLst>
              </a:tr>
            </a:tbl>
          </a:graphicData>
        </a:graphic>
      </p:graphicFrame>
      <p:sp>
        <p:nvSpPr>
          <p:cNvPr id="4" name="TextBox 3"/>
          <p:cNvSpPr txBox="1"/>
          <p:nvPr/>
        </p:nvSpPr>
        <p:spPr>
          <a:xfrm>
            <a:off x="448407" y="5565531"/>
            <a:ext cx="11430000" cy="338554"/>
          </a:xfrm>
          <a:prstGeom prst="rect">
            <a:avLst/>
          </a:prstGeom>
          <a:noFill/>
        </p:spPr>
        <p:txBody>
          <a:bodyPr wrap="square" rtlCol="0">
            <a:spAutoFit/>
          </a:bodyPr>
          <a:lstStyle/>
          <a:p>
            <a:r>
              <a:rPr lang="en-US" sz="1600" dirty="0"/>
              <a:t>Maeda, S. (1982), "A digital simulation method of the vocal-tract system", Speech Communication, </a:t>
            </a:r>
            <a:r>
              <a:rPr lang="en-US" sz="1600" b="1" dirty="0"/>
              <a:t>1</a:t>
            </a:r>
            <a:r>
              <a:rPr lang="en-US" sz="1600" dirty="0"/>
              <a:t>, 199-229.</a:t>
            </a:r>
            <a:endParaRPr lang="en-US" sz="1600" dirty="0"/>
          </a:p>
        </p:txBody>
      </p:sp>
      <p:pic>
        <p:nvPicPr>
          <p:cNvPr id="1026" name="Picture 2" descr="https://www.phon.ucl.ac.uk/resource/vtdemo/vtdemo35-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042" y="1264866"/>
            <a:ext cx="4062193" cy="25645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975836" y="4405069"/>
            <a:ext cx="4450085" cy="584775"/>
          </a:xfrm>
          <a:prstGeom prst="rect">
            <a:avLst/>
          </a:prstGeom>
          <a:noFill/>
        </p:spPr>
        <p:txBody>
          <a:bodyPr wrap="square" rtlCol="0">
            <a:spAutoFit/>
          </a:bodyPr>
          <a:lstStyle/>
          <a:p>
            <a:pPr algn="ctr"/>
            <a:r>
              <a:rPr lang="en-US" sz="1600" b="1" dirty="0" smtClean="0"/>
              <a:t>10 variables to determine vocal tract shape for each production</a:t>
            </a:r>
            <a:endParaRPr lang="en-US" sz="1600" b="1" dirty="0"/>
          </a:p>
        </p:txBody>
      </p:sp>
    </p:spTree>
    <p:extLst>
      <p:ext uri="{BB962C8B-B14F-4D97-AF65-F5344CB8AC3E}">
        <p14:creationId xmlns:p14="http://schemas.microsoft.com/office/powerpoint/2010/main" val="2107541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Somatosensory/Auditory representation</a:t>
            </a:r>
            <a:endParaRPr lang="en-US" dirty="0"/>
          </a:p>
        </p:txBody>
      </p:sp>
      <p:sp>
        <p:nvSpPr>
          <p:cNvPr id="3" name="Content Placeholder 2"/>
          <p:cNvSpPr>
            <a:spLocks noGrp="1"/>
          </p:cNvSpPr>
          <p:nvPr>
            <p:ph idx="1"/>
          </p:nvPr>
        </p:nvSpPr>
        <p:spPr/>
        <p:txBody>
          <a:bodyPr/>
          <a:lstStyle/>
          <a:p>
            <a:r>
              <a:rPr lang="en-US" sz="2800" dirty="0" smtClean="0"/>
              <a:t>Output of Vocal Tract Module (</a:t>
            </a:r>
            <a:r>
              <a:rPr lang="en-US" sz="2800" b="1" dirty="0" smtClean="0">
                <a:solidFill>
                  <a:srgbClr val="6600FF"/>
                </a:solidFill>
              </a:rPr>
              <a:t>12</a:t>
            </a:r>
            <a:r>
              <a:rPr lang="en-US" sz="2800" dirty="0" smtClean="0"/>
              <a:t> dimensions)</a:t>
            </a:r>
          </a:p>
          <a:p>
            <a:pPr marL="400050">
              <a:buFont typeface="Arial" panose="020B0604020202020204" pitchFamily="34" charset="0"/>
              <a:buChar char="•"/>
            </a:pPr>
            <a:r>
              <a:rPr lang="en-US" sz="2800" dirty="0" smtClean="0"/>
              <a:t>Auditory </a:t>
            </a:r>
            <a:r>
              <a:rPr lang="en-US" sz="2800" dirty="0"/>
              <a:t>parameters</a:t>
            </a:r>
          </a:p>
          <a:p>
            <a:pPr lvl="1"/>
            <a:r>
              <a:rPr lang="en-US" sz="2000" b="1" dirty="0" smtClean="0">
                <a:solidFill>
                  <a:srgbClr val="6600FF"/>
                </a:solidFill>
              </a:rPr>
              <a:t>Four</a:t>
            </a:r>
            <a:r>
              <a:rPr lang="en-US" sz="2000" b="1" dirty="0" smtClean="0"/>
              <a:t> </a:t>
            </a:r>
            <a:r>
              <a:rPr lang="en-US" sz="2000" dirty="0" smtClean="0"/>
              <a:t>formant dimensions </a:t>
            </a:r>
            <a:r>
              <a:rPr lang="en-US" sz="1800" dirty="0"/>
              <a:t>(</a:t>
            </a:r>
            <a:r>
              <a:rPr lang="en-US" sz="2000" i="1" dirty="0"/>
              <a:t>f</a:t>
            </a:r>
            <a:r>
              <a:rPr lang="en-US" sz="2000" baseline="-25000" dirty="0"/>
              <a:t>o</a:t>
            </a:r>
            <a:r>
              <a:rPr lang="en-US" sz="2000" dirty="0"/>
              <a:t> , F1, F2, F3</a:t>
            </a:r>
            <a:r>
              <a:rPr lang="en-US" sz="2000" dirty="0" smtClean="0"/>
              <a:t>)</a:t>
            </a:r>
          </a:p>
          <a:p>
            <a:pPr marL="400050">
              <a:buFont typeface="Arial" panose="020B0604020202020204" pitchFamily="34" charset="0"/>
              <a:buChar char="•"/>
            </a:pPr>
            <a:r>
              <a:rPr lang="en-US" sz="2800" dirty="0"/>
              <a:t>Somatosensory parameters</a:t>
            </a:r>
          </a:p>
          <a:p>
            <a:pPr lvl="1"/>
            <a:r>
              <a:rPr lang="en-US" sz="2000" b="1" dirty="0" smtClean="0">
                <a:solidFill>
                  <a:srgbClr val="6600FF"/>
                </a:solidFill>
              </a:rPr>
              <a:t>Six</a:t>
            </a:r>
            <a:r>
              <a:rPr lang="en-US" sz="2000" dirty="0" smtClean="0"/>
              <a:t> place of articulation dimensions</a:t>
            </a:r>
          </a:p>
          <a:p>
            <a:pPr lvl="1"/>
            <a:r>
              <a:rPr lang="en-US" sz="2000" b="1" dirty="0" smtClean="0">
                <a:solidFill>
                  <a:srgbClr val="6600FF"/>
                </a:solidFill>
              </a:rPr>
              <a:t>Two</a:t>
            </a:r>
            <a:r>
              <a:rPr lang="en-US" sz="2000" dirty="0" smtClean="0"/>
              <a:t> source dimensions </a:t>
            </a:r>
          </a:p>
          <a:p>
            <a:pPr lvl="2"/>
            <a:r>
              <a:rPr lang="en-US" sz="1800" dirty="0" smtClean="0"/>
              <a:t>Pressure</a:t>
            </a:r>
          </a:p>
          <a:p>
            <a:pPr lvl="2"/>
            <a:r>
              <a:rPr lang="en-US" sz="1800" dirty="0" smtClean="0"/>
              <a:t>Voicing</a:t>
            </a:r>
          </a:p>
          <a:p>
            <a:endParaRPr lang="en-US" sz="2800" dirty="0"/>
          </a:p>
        </p:txBody>
      </p:sp>
      <p:grpSp>
        <p:nvGrpSpPr>
          <p:cNvPr id="4" name="Group 3"/>
          <p:cNvGrpSpPr/>
          <p:nvPr/>
        </p:nvGrpSpPr>
        <p:grpSpPr>
          <a:xfrm>
            <a:off x="9186360" y="891232"/>
            <a:ext cx="3005640" cy="2509852"/>
            <a:chOff x="6074838" y="3109874"/>
            <a:chExt cx="2172114" cy="2088862"/>
          </a:xfrm>
        </p:grpSpPr>
        <p:pic>
          <p:nvPicPr>
            <p:cNvPr id="5" name="Picture 4"/>
            <p:cNvPicPr>
              <a:picLocks noChangeAspect="1"/>
            </p:cNvPicPr>
            <p:nvPr/>
          </p:nvPicPr>
          <p:blipFill>
            <a:blip r:embed="rId2"/>
            <a:stretch>
              <a:fillRect/>
            </a:stretch>
          </p:blipFill>
          <p:spPr>
            <a:xfrm>
              <a:off x="6074838" y="3109874"/>
              <a:ext cx="2172114" cy="2088862"/>
            </a:xfrm>
            <a:prstGeom prst="rect">
              <a:avLst/>
            </a:prstGeom>
          </p:spPr>
        </p:pic>
        <p:sp>
          <p:nvSpPr>
            <p:cNvPr id="6" name="Rectangle 5"/>
            <p:cNvSpPr/>
            <p:nvPr/>
          </p:nvSpPr>
          <p:spPr bwMode="auto">
            <a:xfrm>
              <a:off x="6159286" y="3109874"/>
              <a:ext cx="1796432" cy="2088862"/>
            </a:xfrm>
            <a:prstGeom prst="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pic>
        <p:nvPicPr>
          <p:cNvPr id="7" name="Picture 6"/>
          <p:cNvPicPr>
            <a:picLocks noChangeAspect="1"/>
          </p:cNvPicPr>
          <p:nvPr/>
        </p:nvPicPr>
        <p:blipFill rotWithShape="1">
          <a:blip r:embed="rId3"/>
          <a:srcRect t="18263" r="45390" b="19042"/>
          <a:stretch/>
        </p:blipFill>
        <p:spPr>
          <a:xfrm>
            <a:off x="5773501" y="3401084"/>
            <a:ext cx="2883161" cy="2267339"/>
          </a:xfrm>
          <a:prstGeom prst="rect">
            <a:avLst/>
          </a:prstGeom>
        </p:spPr>
      </p:pic>
      <p:sp>
        <p:nvSpPr>
          <p:cNvPr id="8" name="TextBox 7"/>
          <p:cNvSpPr txBox="1"/>
          <p:nvPr/>
        </p:nvSpPr>
        <p:spPr>
          <a:xfrm>
            <a:off x="8236785" y="3474056"/>
            <a:ext cx="4618652" cy="461665"/>
          </a:xfrm>
          <a:prstGeom prst="rect">
            <a:avLst/>
          </a:prstGeom>
          <a:noFill/>
        </p:spPr>
        <p:txBody>
          <a:bodyPr wrap="square" rtlCol="0">
            <a:spAutoFit/>
          </a:bodyPr>
          <a:lstStyle/>
          <a:p>
            <a:pPr algn="ctr"/>
            <a:r>
              <a:rPr lang="en-US" sz="1200" b="1" dirty="0" smtClean="0"/>
              <a:t>Adapted from SH680 Frank H. Guenther, </a:t>
            </a:r>
          </a:p>
          <a:p>
            <a:pPr algn="ctr"/>
            <a:r>
              <a:rPr lang="en-US" sz="1200" b="1" dirty="0" smtClean="0"/>
              <a:t>Alfonso Nieto-</a:t>
            </a:r>
            <a:r>
              <a:rPr lang="en-US" sz="1200" b="1" dirty="0" err="1" smtClean="0"/>
              <a:t>Castañón</a:t>
            </a:r>
            <a:endParaRPr lang="en-US" sz="1200" b="1" dirty="0"/>
          </a:p>
        </p:txBody>
      </p:sp>
    </p:spTree>
    <p:extLst>
      <p:ext uri="{BB962C8B-B14F-4D97-AF65-F5344CB8AC3E}">
        <p14:creationId xmlns:p14="http://schemas.microsoft.com/office/powerpoint/2010/main" val="3024035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9372947" y="3465793"/>
            <a:ext cx="1687076" cy="1225185"/>
          </a:xfrm>
          <a:prstGeom prst="rect">
            <a:avLst/>
          </a:prstGeom>
        </p:spPr>
      </p:pic>
      <p:pic>
        <p:nvPicPr>
          <p:cNvPr id="30" name="Picture 29"/>
          <p:cNvPicPr>
            <a:picLocks noChangeAspect="1"/>
          </p:cNvPicPr>
          <p:nvPr/>
        </p:nvPicPr>
        <p:blipFill>
          <a:blip r:embed="rId3"/>
          <a:stretch>
            <a:fillRect/>
          </a:stretch>
        </p:blipFill>
        <p:spPr>
          <a:xfrm>
            <a:off x="9881119" y="4349626"/>
            <a:ext cx="2218348" cy="1601292"/>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103947405"/>
              </p:ext>
            </p:extLst>
          </p:nvPr>
        </p:nvGraphicFramePr>
        <p:xfrm>
          <a:off x="304800" y="1143000"/>
          <a:ext cx="114808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8" name="Picture 27"/>
          <p:cNvPicPr>
            <a:picLocks noChangeAspect="1"/>
          </p:cNvPicPr>
          <p:nvPr/>
        </p:nvPicPr>
        <p:blipFill>
          <a:blip r:embed="rId9">
            <a:extLst>
              <a:ext uri="{BEBA8EAE-BF5A-486C-A8C5-ECC9F3942E4B}">
                <a14:imgProps xmlns:a14="http://schemas.microsoft.com/office/drawing/2010/main">
                  <a14:imgLayer r:embed="rId10">
                    <a14:imgEffect>
                      <a14:brightnessContrast contrast="-40000"/>
                    </a14:imgEffect>
                  </a14:imgLayer>
                </a14:imgProps>
              </a:ext>
            </a:extLst>
          </a:blip>
          <a:stretch>
            <a:fillRect/>
          </a:stretch>
        </p:blipFill>
        <p:spPr>
          <a:xfrm>
            <a:off x="5205447" y="4772946"/>
            <a:ext cx="1529350" cy="1081030"/>
          </a:xfrm>
          <a:prstGeom prst="rect">
            <a:avLst/>
          </a:prstGeom>
        </p:spPr>
      </p:pic>
      <p:sp>
        <p:nvSpPr>
          <p:cNvPr id="2" name="Title 1"/>
          <p:cNvSpPr>
            <a:spLocks noGrp="1"/>
          </p:cNvSpPr>
          <p:nvPr>
            <p:ph type="title"/>
          </p:nvPr>
        </p:nvSpPr>
        <p:spPr/>
        <p:txBody>
          <a:bodyPr/>
          <a:lstStyle/>
          <a:p>
            <a:r>
              <a:rPr lang="en-US" dirty="0" smtClean="0"/>
              <a:t>Sound Synthesizer</a:t>
            </a:r>
            <a:endParaRPr lang="en-US" dirty="0"/>
          </a:p>
        </p:txBody>
      </p:sp>
      <p:sp>
        <p:nvSpPr>
          <p:cNvPr id="4" name="Action Button: Home 3">
            <a:hlinkClick r:id="rId11"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0" name="Picture 9"/>
          <p:cNvPicPr>
            <a:picLocks noChangeAspect="1"/>
          </p:cNvPicPr>
          <p:nvPr/>
        </p:nvPicPr>
        <p:blipFill>
          <a:blip r:embed="rId12"/>
          <a:stretch>
            <a:fillRect/>
          </a:stretch>
        </p:blipFill>
        <p:spPr>
          <a:xfrm>
            <a:off x="9334856" y="2860484"/>
            <a:ext cx="2686665" cy="467321"/>
          </a:xfrm>
          <a:prstGeom prst="rect">
            <a:avLst/>
          </a:prstGeom>
        </p:spPr>
      </p:pic>
      <p:grpSp>
        <p:nvGrpSpPr>
          <p:cNvPr id="17" name="Group 16"/>
          <p:cNvGrpSpPr/>
          <p:nvPr/>
        </p:nvGrpSpPr>
        <p:grpSpPr>
          <a:xfrm>
            <a:off x="187016" y="2860484"/>
            <a:ext cx="2389879" cy="1217902"/>
            <a:chOff x="187016" y="2860484"/>
            <a:chExt cx="2389879" cy="1217902"/>
          </a:xfrm>
        </p:grpSpPr>
        <p:pic>
          <p:nvPicPr>
            <p:cNvPr id="9" name="Picture 8"/>
            <p:cNvPicPr>
              <a:picLocks noChangeAspect="1"/>
            </p:cNvPicPr>
            <p:nvPr/>
          </p:nvPicPr>
          <p:blipFill>
            <a:blip r:embed="rId13"/>
            <a:stretch>
              <a:fillRect/>
            </a:stretch>
          </p:blipFill>
          <p:spPr>
            <a:xfrm>
              <a:off x="187016" y="2860484"/>
              <a:ext cx="2330799" cy="400606"/>
            </a:xfrm>
            <a:prstGeom prst="rect">
              <a:avLst/>
            </a:prstGeom>
          </p:spPr>
        </p:pic>
        <p:pic>
          <p:nvPicPr>
            <p:cNvPr id="11" name="Picture 10"/>
            <p:cNvPicPr>
              <a:picLocks noChangeAspect="1"/>
            </p:cNvPicPr>
            <p:nvPr/>
          </p:nvPicPr>
          <p:blipFill>
            <a:blip r:embed="rId14"/>
            <a:stretch>
              <a:fillRect/>
            </a:stretch>
          </p:blipFill>
          <p:spPr>
            <a:xfrm>
              <a:off x="187016" y="3621860"/>
              <a:ext cx="2389879" cy="424158"/>
            </a:xfrm>
            <a:prstGeom prst="rect">
              <a:avLst/>
            </a:prstGeom>
          </p:spPr>
        </p:pic>
        <p:sp>
          <p:nvSpPr>
            <p:cNvPr id="12" name="Rectangle 11"/>
            <p:cNvSpPr/>
            <p:nvPr/>
          </p:nvSpPr>
          <p:spPr bwMode="auto">
            <a:xfrm>
              <a:off x="525982" y="3581400"/>
              <a:ext cx="582627" cy="496986"/>
            </a:xfrm>
            <a:prstGeom prst="rect">
              <a:avLst/>
            </a:prstGeom>
            <a:no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4" name="Straight Arrow Connector 13"/>
            <p:cNvCxnSpPr/>
            <p:nvPr/>
          </p:nvCxnSpPr>
          <p:spPr bwMode="auto">
            <a:xfrm flipH="1" flipV="1">
              <a:off x="187016" y="3261090"/>
              <a:ext cx="330874" cy="226577"/>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bwMode="auto">
            <a:xfrm flipV="1">
              <a:off x="1108609" y="3261090"/>
              <a:ext cx="1361730" cy="227252"/>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grpSp>
      <p:pic>
        <p:nvPicPr>
          <p:cNvPr id="24" name="Picture 23"/>
          <p:cNvPicPr>
            <a:picLocks noChangeAspect="1"/>
          </p:cNvPicPr>
          <p:nvPr/>
        </p:nvPicPr>
        <p:blipFill>
          <a:blip r:embed="rId15"/>
          <a:stretch>
            <a:fillRect/>
          </a:stretch>
        </p:blipFill>
        <p:spPr>
          <a:xfrm>
            <a:off x="3491958" y="2969175"/>
            <a:ext cx="2624746" cy="1871840"/>
          </a:xfrm>
          <a:prstGeom prst="rect">
            <a:avLst/>
          </a:prstGeom>
        </p:spPr>
      </p:pic>
      <p:pic>
        <p:nvPicPr>
          <p:cNvPr id="27" name="Picture 5" descr="source-filter"/>
          <p:cNvPicPr>
            <a:picLocks noChangeAspect="1" noChangeArrowheads="1"/>
          </p:cNvPicPr>
          <p:nvPr/>
        </p:nvPicPr>
        <p:blipFill>
          <a:blip r:embed="rId16">
            <a:lum bright="-6000" contrast="18000"/>
            <a:extLst>
              <a:ext uri="{28A0092B-C50C-407E-A947-70E740481C1C}">
                <a14:useLocalDpi xmlns:a14="http://schemas.microsoft.com/office/drawing/2010/main" val="0"/>
              </a:ext>
            </a:extLst>
          </a:blip>
          <a:srcRect l="48911" b="78632"/>
          <a:stretch>
            <a:fillRect/>
          </a:stretch>
        </p:blipFill>
        <p:spPr>
          <a:xfrm>
            <a:off x="2470339" y="4471313"/>
            <a:ext cx="1292483" cy="146094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3" name="Picture 2"/>
          <p:cNvPicPr>
            <a:picLocks noChangeAspect="1"/>
          </p:cNvPicPr>
          <p:nvPr/>
        </p:nvPicPr>
        <p:blipFill>
          <a:blip r:embed="rId17"/>
          <a:stretch>
            <a:fillRect/>
          </a:stretch>
        </p:blipFill>
        <p:spPr>
          <a:xfrm>
            <a:off x="6403221" y="2792893"/>
            <a:ext cx="2324292" cy="788507"/>
          </a:xfrm>
          <a:prstGeom prst="rect">
            <a:avLst/>
          </a:prstGeom>
        </p:spPr>
      </p:pic>
    </p:spTree>
    <p:extLst>
      <p:ext uri="{BB962C8B-B14F-4D97-AF65-F5344CB8AC3E}">
        <p14:creationId xmlns:p14="http://schemas.microsoft.com/office/powerpoint/2010/main" val="400777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Auditory Error Map</a:t>
            </a:r>
            <a:endParaRPr lang="en-US" dirty="0"/>
          </a:p>
        </p:txBody>
      </p:sp>
      <p:sp>
        <p:nvSpPr>
          <p:cNvPr id="4" name="Action Button: Home 3">
            <a:hlinkClick r:id="rId2"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5" name="Picture 4"/>
          <p:cNvPicPr>
            <a:picLocks noChangeAspect="1"/>
          </p:cNvPicPr>
          <p:nvPr/>
        </p:nvPicPr>
        <p:blipFill>
          <a:blip r:embed="rId3"/>
          <a:stretch>
            <a:fillRect/>
          </a:stretch>
        </p:blipFill>
        <p:spPr>
          <a:xfrm>
            <a:off x="470223" y="1143000"/>
            <a:ext cx="5133975" cy="1657350"/>
          </a:xfrm>
          <a:prstGeom prst="rect">
            <a:avLst/>
          </a:prstGeom>
        </p:spPr>
      </p:pic>
      <p:sp>
        <p:nvSpPr>
          <p:cNvPr id="8" name="Rounded Rectangle 7"/>
          <p:cNvSpPr/>
          <p:nvPr/>
        </p:nvSpPr>
        <p:spPr bwMode="auto">
          <a:xfrm>
            <a:off x="10106548" y="4697941"/>
            <a:ext cx="801515" cy="304158"/>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9" name="Rectangle 8"/>
          <p:cNvSpPr/>
          <p:nvPr/>
        </p:nvSpPr>
        <p:spPr bwMode="auto">
          <a:xfrm>
            <a:off x="8141144" y="844206"/>
            <a:ext cx="3770332" cy="273719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132" name="Group 131"/>
          <p:cNvGrpSpPr/>
          <p:nvPr/>
        </p:nvGrpSpPr>
        <p:grpSpPr>
          <a:xfrm>
            <a:off x="8141144" y="844205"/>
            <a:ext cx="3965219" cy="2880202"/>
            <a:chOff x="8141144" y="1068148"/>
            <a:chExt cx="3965219" cy="2880202"/>
          </a:xfrm>
        </p:grpSpPr>
        <p:grpSp>
          <p:nvGrpSpPr>
            <p:cNvPr id="130" name="Group 129"/>
            <p:cNvGrpSpPr/>
            <p:nvPr/>
          </p:nvGrpSpPr>
          <p:grpSpPr>
            <a:xfrm>
              <a:off x="8141144" y="1068148"/>
              <a:ext cx="3965219" cy="2632045"/>
              <a:chOff x="8141144" y="1068148"/>
              <a:chExt cx="3965219" cy="2632045"/>
            </a:xfrm>
          </p:grpSpPr>
          <p:pic>
            <p:nvPicPr>
              <p:cNvPr id="6" name="Picture 5"/>
              <p:cNvPicPr>
                <a:picLocks noChangeAspect="1"/>
              </p:cNvPicPr>
              <p:nvPr/>
            </p:nvPicPr>
            <p:blipFill rotWithShape="1">
              <a:blip r:embed="rId4"/>
              <a:srcRect l="44547" t="28425" r="31410" b="32178"/>
              <a:stretch/>
            </p:blipFill>
            <p:spPr>
              <a:xfrm>
                <a:off x="9103136" y="1068148"/>
                <a:ext cx="2814151" cy="2632045"/>
              </a:xfrm>
              <a:prstGeom prst="rect">
                <a:avLst/>
              </a:prstGeom>
            </p:spPr>
          </p:pic>
          <p:cxnSp>
            <p:nvCxnSpPr>
              <p:cNvPr id="14" name="Straight Arrow Connector 13"/>
              <p:cNvCxnSpPr/>
              <p:nvPr/>
            </p:nvCxnSpPr>
            <p:spPr bwMode="auto">
              <a:xfrm flipH="1">
                <a:off x="9584577" y="2671988"/>
                <a:ext cx="4315" cy="726556"/>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9176595" y="1788615"/>
                <a:ext cx="2861423" cy="8313"/>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6" name="Straight Arrow Connector 75"/>
              <p:cNvCxnSpPr/>
              <p:nvPr/>
            </p:nvCxnSpPr>
            <p:spPr bwMode="auto">
              <a:xfrm flipH="1">
                <a:off x="11716588" y="2738625"/>
                <a:ext cx="389775" cy="5437"/>
              </a:xfrm>
              <a:prstGeom prst="straightConnector1">
                <a:avLst/>
              </a:prstGeom>
              <a:ln>
                <a:solidFill>
                  <a:srgbClr val="6600FF"/>
                </a:solidFill>
                <a:prstDash val="sysDash"/>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06" name="Straight Arrow Connector 105"/>
              <p:cNvCxnSpPr/>
              <p:nvPr/>
            </p:nvCxnSpPr>
            <p:spPr bwMode="auto">
              <a:xfrm flipH="1" flipV="1">
                <a:off x="11720726" y="2530831"/>
                <a:ext cx="317292" cy="1"/>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10" name="Straight Arrow Connector 109"/>
              <p:cNvCxnSpPr/>
              <p:nvPr/>
            </p:nvCxnSpPr>
            <p:spPr bwMode="auto">
              <a:xfrm>
                <a:off x="12038018" y="1796928"/>
                <a:ext cx="0" cy="742216"/>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4" name="Straight Arrow Connector 113"/>
              <p:cNvCxnSpPr/>
              <p:nvPr/>
            </p:nvCxnSpPr>
            <p:spPr bwMode="auto">
              <a:xfrm>
                <a:off x="9176595" y="1554480"/>
                <a:ext cx="0" cy="234135"/>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8" name="Straight Arrow Connector 117"/>
              <p:cNvCxnSpPr/>
              <p:nvPr/>
            </p:nvCxnSpPr>
            <p:spPr bwMode="auto">
              <a:xfrm>
                <a:off x="12098050" y="2721999"/>
                <a:ext cx="0" cy="362022"/>
              </a:xfrm>
              <a:prstGeom prst="straightConnector1">
                <a:avLst/>
              </a:prstGeom>
              <a:ln>
                <a:solidFill>
                  <a:srgbClr val="6600FF"/>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21" name="Straight Arrow Connector 120"/>
              <p:cNvCxnSpPr/>
              <p:nvPr/>
            </p:nvCxnSpPr>
            <p:spPr bwMode="auto">
              <a:xfrm flipV="1">
                <a:off x="11047615" y="3064016"/>
                <a:ext cx="1058748" cy="6040"/>
              </a:xfrm>
              <a:prstGeom prst="straightConnector1">
                <a:avLst/>
              </a:prstGeom>
              <a:ln>
                <a:solidFill>
                  <a:srgbClr val="6600FF"/>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23" name="Straight Arrow Connector 122"/>
              <p:cNvCxnSpPr/>
              <p:nvPr/>
            </p:nvCxnSpPr>
            <p:spPr bwMode="auto">
              <a:xfrm flipV="1">
                <a:off x="9584577" y="2655362"/>
                <a:ext cx="768507" cy="8313"/>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24" name="Straight Arrow Connector 123"/>
              <p:cNvCxnSpPr/>
              <p:nvPr/>
            </p:nvCxnSpPr>
            <p:spPr bwMode="auto">
              <a:xfrm>
                <a:off x="11047615" y="3055703"/>
                <a:ext cx="0" cy="188073"/>
              </a:xfrm>
              <a:prstGeom prst="straightConnector1">
                <a:avLst/>
              </a:prstGeom>
              <a:ln>
                <a:solidFill>
                  <a:srgbClr val="6600FF"/>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pic>
            <p:nvPicPr>
              <p:cNvPr id="129" name="Picture 128"/>
              <p:cNvPicPr>
                <a:picLocks noChangeAspect="1"/>
              </p:cNvPicPr>
              <p:nvPr/>
            </p:nvPicPr>
            <p:blipFill rotWithShape="1">
              <a:blip r:embed="rId4"/>
              <a:srcRect l="36238" t="29048" r="49388" b="63736"/>
              <a:stretch/>
            </p:blipFill>
            <p:spPr>
              <a:xfrm>
                <a:off x="8141144" y="1116482"/>
                <a:ext cx="1682522" cy="482138"/>
              </a:xfrm>
              <a:prstGeom prst="rect">
                <a:avLst/>
              </a:prstGeom>
            </p:spPr>
          </p:pic>
        </p:grpSp>
        <p:pic>
          <p:nvPicPr>
            <p:cNvPr id="131" name="Picture 130"/>
            <p:cNvPicPr>
              <a:picLocks noChangeAspect="1"/>
            </p:cNvPicPr>
            <p:nvPr/>
          </p:nvPicPr>
          <p:blipFill rotWithShape="1">
            <a:blip r:embed="rId4"/>
            <a:srcRect l="35999" t="62728" r="49662" b="28474"/>
            <a:stretch/>
          </p:blipFill>
          <p:spPr>
            <a:xfrm>
              <a:off x="8145227" y="3360522"/>
              <a:ext cx="1678439" cy="587828"/>
            </a:xfrm>
            <a:prstGeom prst="rect">
              <a:avLst/>
            </a:prstGeom>
          </p:spPr>
        </p:pic>
      </p:grpSp>
      <p:pic>
        <p:nvPicPr>
          <p:cNvPr id="7" name="Picture 6"/>
          <p:cNvPicPr>
            <a:picLocks noChangeAspect="1"/>
          </p:cNvPicPr>
          <p:nvPr/>
        </p:nvPicPr>
        <p:blipFill>
          <a:blip r:embed="rId4"/>
          <a:stretch>
            <a:fillRect/>
          </a:stretch>
        </p:blipFill>
        <p:spPr>
          <a:xfrm>
            <a:off x="7954964" y="3581399"/>
            <a:ext cx="4237036" cy="2418449"/>
          </a:xfrm>
          <a:prstGeom prst="rect">
            <a:avLst/>
          </a:prstGeom>
        </p:spPr>
      </p:pic>
      <p:sp>
        <p:nvSpPr>
          <p:cNvPr id="3" name="TextBox 2"/>
          <p:cNvSpPr txBox="1"/>
          <p:nvPr/>
        </p:nvSpPr>
        <p:spPr>
          <a:xfrm>
            <a:off x="364693" y="2539748"/>
            <a:ext cx="7279719" cy="289310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Current auditory state is encoded (one neuron per feature) </a:t>
            </a:r>
            <a:endParaRPr lang="en-US" sz="2000" dirty="0" smtClean="0"/>
          </a:p>
          <a:p>
            <a:pPr marL="800100" lvl="1" indent="-342900">
              <a:buFont typeface="Arial" panose="020B0604020202020204" pitchFamily="34" charset="0"/>
              <a:buChar char="•"/>
            </a:pPr>
            <a:r>
              <a:rPr lang="en-US" sz="2000" dirty="0" smtClean="0"/>
              <a:t>F0</a:t>
            </a:r>
            <a:r>
              <a:rPr lang="en-US" sz="2000" dirty="0" smtClean="0"/>
              <a:t>, F1, F2, F3</a:t>
            </a:r>
          </a:p>
          <a:p>
            <a:pPr marL="342900" indent="-342900">
              <a:buFont typeface="Arial" panose="020B0604020202020204" pitchFamily="34" charset="0"/>
              <a:buChar char="•"/>
            </a:pPr>
            <a:r>
              <a:rPr lang="en-US" sz="2000" dirty="0" smtClean="0"/>
              <a:t>Projections from SSM are converted to desired auditory representations via synaptic weights </a:t>
            </a:r>
          </a:p>
          <a:p>
            <a:pPr marL="800100" lvl="1" indent="-342900">
              <a:buFont typeface="Arial" panose="020B0604020202020204" pitchFamily="34" charset="0"/>
              <a:buChar char="•"/>
            </a:pPr>
            <a:r>
              <a:rPr lang="en-US" sz="1100" dirty="0" smtClean="0">
                <a:solidFill>
                  <a:srgbClr val="C00000"/>
                </a:solidFill>
              </a:rPr>
              <a:t>diva_weights_SSM2amax.mat/ diva_weights_SSM2amin.mat (for auditory)</a:t>
            </a:r>
          </a:p>
          <a:p>
            <a:pPr marL="800100" lvl="1" indent="-342900">
              <a:buFont typeface="Arial" panose="020B0604020202020204" pitchFamily="34" charset="0"/>
              <a:buChar char="•"/>
            </a:pPr>
            <a:r>
              <a:rPr lang="en-US" sz="1100" dirty="0" smtClean="0">
                <a:solidFill>
                  <a:srgbClr val="C00000"/>
                </a:solidFill>
              </a:rPr>
              <a:t>diva_weights_SSM2smax.mat/ diva_weights_SSM2smin.mat (similarly for somatosensory –in next slide)</a:t>
            </a:r>
          </a:p>
          <a:p>
            <a:pPr marL="342900" indent="-342900">
              <a:buFont typeface="Arial" panose="020B0604020202020204" pitchFamily="34" charset="0"/>
              <a:buChar char="•"/>
            </a:pPr>
            <a:r>
              <a:rPr lang="en-US" sz="2000" dirty="0" smtClean="0"/>
              <a:t>Desired auditory target is defined as maximum and minimum value for each auditory feature</a:t>
            </a:r>
          </a:p>
          <a:p>
            <a:pPr marL="342900" indent="-342900">
              <a:buFont typeface="Arial" panose="020B0604020202020204" pitchFamily="34" charset="0"/>
              <a:buChar char="•"/>
            </a:pPr>
            <a:r>
              <a:rPr lang="en-US" sz="2000" dirty="0" smtClean="0"/>
              <a:t>Signals </a:t>
            </a:r>
            <a:r>
              <a:rPr lang="en-US" sz="2000" dirty="0" smtClean="0"/>
              <a:t>are compared and auditory error signal is generated</a:t>
            </a:r>
          </a:p>
          <a:p>
            <a:pPr marL="342900" indent="-342900">
              <a:buFont typeface="Arial" panose="020B0604020202020204" pitchFamily="34" charset="0"/>
              <a:buChar char="•"/>
            </a:pPr>
            <a:r>
              <a:rPr lang="en-US" sz="2000" dirty="0" smtClean="0"/>
              <a:t>Projected to Motor cortex (right ventral premotor Cortex)</a:t>
            </a:r>
            <a:endParaRPr lang="en-US" sz="2000" dirty="0"/>
          </a:p>
        </p:txBody>
      </p:sp>
      <p:grpSp>
        <p:nvGrpSpPr>
          <p:cNvPr id="50" name="Group 49"/>
          <p:cNvGrpSpPr/>
          <p:nvPr/>
        </p:nvGrpSpPr>
        <p:grpSpPr>
          <a:xfrm>
            <a:off x="304800" y="1290620"/>
            <a:ext cx="5241207" cy="727945"/>
            <a:chOff x="304800" y="1290620"/>
            <a:chExt cx="5241207" cy="727945"/>
          </a:xfrm>
        </p:grpSpPr>
        <p:cxnSp>
          <p:nvCxnSpPr>
            <p:cNvPr id="10" name="Straight Arrow Connector 9"/>
            <p:cNvCxnSpPr/>
            <p:nvPr/>
          </p:nvCxnSpPr>
          <p:spPr bwMode="auto">
            <a:xfrm>
              <a:off x="4946756" y="1638796"/>
              <a:ext cx="599251" cy="712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a:off x="304800" y="1296786"/>
              <a:ext cx="322603" cy="8312"/>
            </a:xfrm>
            <a:prstGeom prst="straightConnector1">
              <a:avLst/>
            </a:prstGeom>
            <a:ln>
              <a:solidFill>
                <a:srgbClr val="6600FF"/>
              </a:solidFill>
              <a:prstDash val="sysDash"/>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94" name="Straight Arrow Connector 93"/>
            <p:cNvCxnSpPr/>
            <p:nvPr/>
          </p:nvCxnSpPr>
          <p:spPr bwMode="auto">
            <a:xfrm>
              <a:off x="304800" y="1682900"/>
              <a:ext cx="322603" cy="8312"/>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bwMode="auto">
            <a:xfrm flipV="1">
              <a:off x="914400" y="1672296"/>
              <a:ext cx="747346" cy="7034"/>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bwMode="auto">
            <a:xfrm flipV="1">
              <a:off x="1301263" y="2009773"/>
              <a:ext cx="365760" cy="7034"/>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flipH="1">
              <a:off x="1283679" y="1697995"/>
              <a:ext cx="4280" cy="320570"/>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1972409" y="2016807"/>
              <a:ext cx="463060" cy="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9" name="Straight Arrow Connector 38"/>
            <p:cNvCxnSpPr/>
            <p:nvPr/>
          </p:nvCxnSpPr>
          <p:spPr bwMode="auto">
            <a:xfrm flipV="1">
              <a:off x="1972409" y="1695502"/>
              <a:ext cx="463060" cy="249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a:off x="2532207" y="1687056"/>
              <a:ext cx="322603" cy="8312"/>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p:nvPr/>
          </p:nvCxnSpPr>
          <p:spPr bwMode="auto">
            <a:xfrm>
              <a:off x="2532207" y="2016807"/>
              <a:ext cx="808870" cy="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p:cNvCxnSpPr/>
            <p:nvPr/>
          </p:nvCxnSpPr>
          <p:spPr bwMode="auto">
            <a:xfrm flipV="1">
              <a:off x="914400" y="1305098"/>
              <a:ext cx="2795954" cy="5666"/>
            </a:xfrm>
            <a:prstGeom prst="straightConnector1">
              <a:avLst/>
            </a:prstGeom>
            <a:ln>
              <a:solidFill>
                <a:srgbClr val="6600FF"/>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bwMode="auto">
            <a:xfrm>
              <a:off x="4196902" y="1637127"/>
              <a:ext cx="451746" cy="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49" name="Straight Arrow Connector 48"/>
            <p:cNvCxnSpPr/>
            <p:nvPr/>
          </p:nvCxnSpPr>
          <p:spPr bwMode="auto">
            <a:xfrm>
              <a:off x="3778679" y="1645919"/>
              <a:ext cx="336121" cy="0"/>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p:cNvCxnSpPr/>
            <p:nvPr/>
          </p:nvCxnSpPr>
          <p:spPr bwMode="auto">
            <a:xfrm>
              <a:off x="2711092" y="1325446"/>
              <a:ext cx="0" cy="221163"/>
            </a:xfrm>
            <a:prstGeom prst="straightConnector1">
              <a:avLst/>
            </a:prstGeom>
            <a:ln>
              <a:solidFill>
                <a:srgbClr val="6600FF"/>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p:nvPr/>
          </p:nvCxnSpPr>
          <p:spPr bwMode="auto">
            <a:xfrm flipH="1">
              <a:off x="3192763" y="1637117"/>
              <a:ext cx="4837" cy="256103"/>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57" name="Straight Arrow Connector 56"/>
            <p:cNvCxnSpPr/>
            <p:nvPr/>
          </p:nvCxnSpPr>
          <p:spPr bwMode="auto">
            <a:xfrm flipH="1">
              <a:off x="3702547" y="1290620"/>
              <a:ext cx="7807" cy="278208"/>
            </a:xfrm>
            <a:prstGeom prst="straightConnector1">
              <a:avLst/>
            </a:prstGeom>
            <a:ln>
              <a:solidFill>
                <a:srgbClr val="6600FF"/>
              </a:solidFill>
              <a:prstDash val="dash"/>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p:nvPr/>
          </p:nvCxnSpPr>
          <p:spPr bwMode="auto">
            <a:xfrm flipH="1">
              <a:off x="3705347" y="1716448"/>
              <a:ext cx="1103" cy="255295"/>
            </a:xfrm>
            <a:prstGeom prst="straightConnector1">
              <a:avLst/>
            </a:prstGeom>
            <a:ln>
              <a:solidFill>
                <a:srgbClr val="6600FF"/>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2" name="Straight Arrow Connector 61"/>
            <p:cNvCxnSpPr/>
            <p:nvPr/>
          </p:nvCxnSpPr>
          <p:spPr bwMode="auto">
            <a:xfrm>
              <a:off x="3195181" y="1878769"/>
              <a:ext cx="144646" cy="1"/>
            </a:xfrm>
            <a:prstGeom prst="straightConnector1">
              <a:avLst/>
            </a:prstGeom>
            <a:ln>
              <a:solidFill>
                <a:srgbClr val="6600FF"/>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p:nvPr/>
          </p:nvCxnSpPr>
          <p:spPr bwMode="auto">
            <a:xfrm>
              <a:off x="2711092" y="1546609"/>
              <a:ext cx="144646" cy="1"/>
            </a:xfrm>
            <a:prstGeom prst="straightConnector1">
              <a:avLst/>
            </a:prstGeom>
            <a:ln>
              <a:solidFill>
                <a:srgbClr val="6600FF"/>
              </a:solidFill>
              <a:prstDash val="sysDash"/>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p:nvPr/>
          </p:nvCxnSpPr>
          <p:spPr bwMode="auto">
            <a:xfrm flipV="1">
              <a:off x="3104338" y="1632203"/>
              <a:ext cx="106009" cy="5046"/>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p:nvPr/>
          </p:nvCxnSpPr>
          <p:spPr bwMode="auto">
            <a:xfrm flipV="1">
              <a:off x="3582051" y="1969243"/>
              <a:ext cx="106009" cy="5046"/>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161859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p:cNvPicPr>
            <a:picLocks noChangeAspect="1"/>
          </p:cNvPicPr>
          <p:nvPr/>
        </p:nvPicPr>
        <p:blipFill>
          <a:blip r:embed="rId2"/>
          <a:stretch>
            <a:fillRect/>
          </a:stretch>
        </p:blipFill>
        <p:spPr>
          <a:xfrm>
            <a:off x="470223" y="1143000"/>
            <a:ext cx="5133975" cy="1657350"/>
          </a:xfrm>
          <a:prstGeom prst="rect">
            <a:avLst/>
          </a:prstGeom>
        </p:spPr>
      </p:pic>
      <p:sp>
        <p:nvSpPr>
          <p:cNvPr id="2" name="Title 1"/>
          <p:cNvSpPr>
            <a:spLocks noGrp="1"/>
          </p:cNvSpPr>
          <p:nvPr>
            <p:ph type="title"/>
          </p:nvPr>
        </p:nvSpPr>
        <p:spPr/>
        <p:txBody>
          <a:bodyPr/>
          <a:lstStyle/>
          <a:p>
            <a:r>
              <a:rPr lang="en-US" dirty="0" smtClean="0"/>
              <a:t>Somatosensory Error Map</a:t>
            </a:r>
            <a:endParaRPr lang="en-US" dirty="0"/>
          </a:p>
        </p:txBody>
      </p:sp>
      <p:sp>
        <p:nvSpPr>
          <p:cNvPr id="4" name="Action Button: Home 3">
            <a:hlinkClick r:id="rId3"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7" name="Picture 6"/>
          <p:cNvPicPr>
            <a:picLocks noChangeAspect="1"/>
          </p:cNvPicPr>
          <p:nvPr/>
        </p:nvPicPr>
        <p:blipFill>
          <a:blip r:embed="rId4"/>
          <a:stretch>
            <a:fillRect/>
          </a:stretch>
        </p:blipFill>
        <p:spPr>
          <a:xfrm>
            <a:off x="7954964" y="3581399"/>
            <a:ext cx="4237036" cy="2418449"/>
          </a:xfrm>
          <a:prstGeom prst="rect">
            <a:avLst/>
          </a:prstGeom>
        </p:spPr>
      </p:pic>
      <p:sp>
        <p:nvSpPr>
          <p:cNvPr id="8" name="Rounded Rectangle 7"/>
          <p:cNvSpPr/>
          <p:nvPr/>
        </p:nvSpPr>
        <p:spPr bwMode="auto">
          <a:xfrm>
            <a:off x="10920000" y="4545862"/>
            <a:ext cx="801515" cy="304158"/>
          </a:xfrm>
          <a:prstGeom prst="round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32" name="Group 31"/>
          <p:cNvGrpSpPr/>
          <p:nvPr/>
        </p:nvGrpSpPr>
        <p:grpSpPr>
          <a:xfrm>
            <a:off x="8179380" y="1055226"/>
            <a:ext cx="3737907" cy="2644967"/>
            <a:chOff x="8179380" y="1055226"/>
            <a:chExt cx="3737907" cy="2644967"/>
          </a:xfrm>
        </p:grpSpPr>
        <p:pic>
          <p:nvPicPr>
            <p:cNvPr id="6" name="Picture 5"/>
            <p:cNvPicPr>
              <a:picLocks noChangeAspect="1"/>
            </p:cNvPicPr>
            <p:nvPr/>
          </p:nvPicPr>
          <p:blipFill rotWithShape="1">
            <a:blip r:embed="rId4"/>
            <a:srcRect l="68739" t="37634" r="12590" b="33796"/>
            <a:stretch/>
          </p:blipFill>
          <p:spPr>
            <a:xfrm>
              <a:off x="9731829" y="1791478"/>
              <a:ext cx="2185458" cy="1908715"/>
            </a:xfrm>
            <a:prstGeom prst="rect">
              <a:avLst/>
            </a:prstGeom>
          </p:spPr>
        </p:pic>
        <p:sp>
          <p:nvSpPr>
            <p:cNvPr id="9" name="Rectangle 8"/>
            <p:cNvSpPr/>
            <p:nvPr/>
          </p:nvSpPr>
          <p:spPr bwMode="auto">
            <a:xfrm>
              <a:off x="8179380" y="1068148"/>
              <a:ext cx="3732096"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0" name="Picture 9"/>
            <p:cNvPicPr>
              <a:picLocks noChangeAspect="1"/>
            </p:cNvPicPr>
            <p:nvPr/>
          </p:nvPicPr>
          <p:blipFill rotWithShape="1">
            <a:blip r:embed="rId4"/>
            <a:srcRect l="36238" t="29048" r="49388" b="63736"/>
            <a:stretch/>
          </p:blipFill>
          <p:spPr>
            <a:xfrm>
              <a:off x="9138494" y="1055226"/>
              <a:ext cx="1682522" cy="482138"/>
            </a:xfrm>
            <a:prstGeom prst="rect">
              <a:avLst/>
            </a:prstGeom>
          </p:spPr>
        </p:pic>
        <p:pic>
          <p:nvPicPr>
            <p:cNvPr id="11" name="Picture 10"/>
            <p:cNvPicPr>
              <a:picLocks noChangeAspect="1"/>
            </p:cNvPicPr>
            <p:nvPr/>
          </p:nvPicPr>
          <p:blipFill rotWithShape="1">
            <a:blip r:embed="rId4"/>
            <a:srcRect l="35999" t="62728" r="49662" b="28474"/>
            <a:stretch/>
          </p:blipFill>
          <p:spPr>
            <a:xfrm>
              <a:off x="8179380" y="2964643"/>
              <a:ext cx="1678439" cy="587828"/>
            </a:xfrm>
            <a:prstGeom prst="rect">
              <a:avLst/>
            </a:prstGeom>
          </p:spPr>
        </p:pic>
        <p:cxnSp>
          <p:nvCxnSpPr>
            <p:cNvPr id="12" name="Straight Arrow Connector 11"/>
            <p:cNvCxnSpPr/>
            <p:nvPr/>
          </p:nvCxnSpPr>
          <p:spPr bwMode="auto">
            <a:xfrm flipH="1">
              <a:off x="9306026" y="2444885"/>
              <a:ext cx="4314" cy="539179"/>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bwMode="auto">
            <a:xfrm flipV="1">
              <a:off x="10821016" y="1296295"/>
              <a:ext cx="964251" cy="5946"/>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flipH="1">
              <a:off x="11632930" y="2524027"/>
              <a:ext cx="174040" cy="5437"/>
            </a:xfrm>
            <a:prstGeom prst="straightConnector1">
              <a:avLst/>
            </a:prstGeom>
            <a:ln>
              <a:solidFill>
                <a:srgbClr val="33CC33"/>
              </a:solidFill>
              <a:prstDash val="dash"/>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flipH="1" flipV="1">
              <a:off x="11616117" y="2317670"/>
              <a:ext cx="197794" cy="7103"/>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11803216" y="2526008"/>
              <a:ext cx="0" cy="362022"/>
            </a:xfrm>
            <a:prstGeom prst="straightConnector1">
              <a:avLst/>
            </a:prstGeom>
            <a:ln>
              <a:solidFill>
                <a:srgbClr val="33CC33"/>
              </a:solidFill>
              <a:prstDash val="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10821016" y="2863486"/>
              <a:ext cx="982200" cy="4288"/>
            </a:xfrm>
            <a:prstGeom prst="straightConnector1">
              <a:avLst/>
            </a:prstGeom>
            <a:ln>
              <a:solidFill>
                <a:srgbClr val="33CC33"/>
              </a:solidFill>
              <a:prstDash val="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bwMode="auto">
            <a:xfrm flipV="1">
              <a:off x="9304975" y="2416684"/>
              <a:ext cx="768507" cy="8313"/>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10830517" y="2870607"/>
              <a:ext cx="0" cy="188073"/>
            </a:xfrm>
            <a:prstGeom prst="straightConnector1">
              <a:avLst/>
            </a:prstGeom>
            <a:ln>
              <a:solidFill>
                <a:srgbClr val="33CC33"/>
              </a:solidFill>
              <a:prstDash val="dash"/>
              <a:headEnd type="none" w="med" len="med"/>
              <a:tailEnd type="none" w="med" len="med"/>
            </a:ln>
          </p:spPr>
          <p:style>
            <a:lnRef idx="3">
              <a:schemeClr val="accent3"/>
            </a:lnRef>
            <a:fillRef idx="0">
              <a:schemeClr val="accent3"/>
            </a:fillRef>
            <a:effectRef idx="2">
              <a:schemeClr val="accent3"/>
            </a:effectRef>
            <a:fontRef idx="minor">
              <a:schemeClr val="tx1"/>
            </a:fontRef>
          </p:style>
        </p:cxnSp>
        <p:pic>
          <p:nvPicPr>
            <p:cNvPr id="31" name="Picture 30"/>
            <p:cNvPicPr>
              <a:picLocks noChangeAspect="1"/>
            </p:cNvPicPr>
            <p:nvPr/>
          </p:nvPicPr>
          <p:blipFill rotWithShape="1">
            <a:blip r:embed="rId4"/>
            <a:srcRect l="63696" t="34329" r="22553" b="63217"/>
            <a:stretch/>
          </p:blipFill>
          <p:spPr>
            <a:xfrm>
              <a:off x="10283311" y="1810324"/>
              <a:ext cx="1609503" cy="163927"/>
            </a:xfrm>
            <a:prstGeom prst="rect">
              <a:avLst/>
            </a:prstGeom>
          </p:spPr>
        </p:pic>
        <p:cxnSp>
          <p:nvCxnSpPr>
            <p:cNvPr id="16" name="Straight Arrow Connector 15"/>
            <p:cNvCxnSpPr/>
            <p:nvPr/>
          </p:nvCxnSpPr>
          <p:spPr bwMode="auto">
            <a:xfrm>
              <a:off x="11794931" y="1287076"/>
              <a:ext cx="0" cy="1008804"/>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sp>
        <p:nvSpPr>
          <p:cNvPr id="25" name="TextBox 24"/>
          <p:cNvSpPr txBox="1"/>
          <p:nvPr/>
        </p:nvSpPr>
        <p:spPr>
          <a:xfrm>
            <a:off x="364693" y="2539748"/>
            <a:ext cx="7279719" cy="1754326"/>
          </a:xfrm>
          <a:prstGeom prst="rect">
            <a:avLst/>
          </a:prstGeom>
          <a:noFill/>
        </p:spPr>
        <p:txBody>
          <a:bodyPr wrap="square" rtlCol="0">
            <a:spAutoFit/>
          </a:bodyPr>
          <a:lstStyle/>
          <a:p>
            <a:pPr marL="342900" indent="-342900">
              <a:buFont typeface="Arial" panose="020B0604020202020204" pitchFamily="34" charset="0"/>
              <a:buChar char="•"/>
            </a:pPr>
            <a:r>
              <a:rPr lang="en-US" sz="1800" dirty="0" smtClean="0"/>
              <a:t>Similar to auditory error map</a:t>
            </a:r>
          </a:p>
          <a:p>
            <a:pPr marL="342900" indent="-342900">
              <a:buFont typeface="Arial" panose="020B0604020202020204" pitchFamily="34" charset="0"/>
              <a:buChar char="•"/>
            </a:pPr>
            <a:r>
              <a:rPr lang="en-US" sz="1800" dirty="0" smtClean="0"/>
              <a:t>Delays are lower compared to auditory signals</a:t>
            </a:r>
          </a:p>
          <a:p>
            <a:pPr marL="342900" indent="-342900">
              <a:buFont typeface="Arial" panose="020B0604020202020204" pitchFamily="34" charset="0"/>
              <a:buChar char="•"/>
            </a:pPr>
            <a:r>
              <a:rPr lang="en-US" sz="1800" dirty="0" smtClean="0"/>
              <a:t>Current </a:t>
            </a:r>
            <a:r>
              <a:rPr lang="en-US" sz="1800" dirty="0" err="1" smtClean="0"/>
              <a:t>somat</a:t>
            </a:r>
            <a:r>
              <a:rPr lang="en-US" sz="1800" dirty="0" smtClean="0"/>
              <a:t>. state is encoded (one neuron per feature) </a:t>
            </a:r>
            <a:r>
              <a:rPr lang="en-US" sz="1800" dirty="0" smtClean="0"/>
              <a:t>	</a:t>
            </a:r>
          </a:p>
          <a:p>
            <a:pPr marL="800100" lvl="1" indent="-342900">
              <a:buFont typeface="Arial" panose="020B0604020202020204" pitchFamily="34" charset="0"/>
              <a:buChar char="•"/>
            </a:pPr>
            <a:r>
              <a:rPr lang="en-US" sz="1800" dirty="0" smtClean="0"/>
              <a:t>Vocal </a:t>
            </a:r>
            <a:r>
              <a:rPr lang="en-US" sz="1800" dirty="0" smtClean="0"/>
              <a:t>tract place of articulation </a:t>
            </a:r>
            <a:r>
              <a:rPr lang="en-US" sz="1800" dirty="0" smtClean="0"/>
              <a:t>parameters</a:t>
            </a:r>
          </a:p>
          <a:p>
            <a:pPr marL="800100" lvl="1" indent="-342900">
              <a:buFont typeface="Arial" panose="020B0604020202020204" pitchFamily="34" charset="0"/>
              <a:buChar char="•"/>
            </a:pPr>
            <a:r>
              <a:rPr lang="en-US" sz="1800" dirty="0" smtClean="0"/>
              <a:t>Glottal </a:t>
            </a:r>
            <a:r>
              <a:rPr lang="en-US" sz="1800" dirty="0" smtClean="0"/>
              <a:t>pressure </a:t>
            </a:r>
            <a:endParaRPr lang="en-US" sz="1800" dirty="0" smtClean="0"/>
          </a:p>
          <a:p>
            <a:pPr marL="800100" lvl="1" indent="-342900">
              <a:buFont typeface="Arial" panose="020B0604020202020204" pitchFamily="34" charset="0"/>
              <a:buChar char="•"/>
            </a:pPr>
            <a:r>
              <a:rPr lang="en-US" sz="1800" dirty="0" smtClean="0"/>
              <a:t>vocal </a:t>
            </a:r>
            <a:r>
              <a:rPr lang="en-US" sz="1800" dirty="0" smtClean="0"/>
              <a:t>fold oscillations (voicing) </a:t>
            </a:r>
            <a:r>
              <a:rPr lang="en-US" sz="1800" dirty="0" smtClean="0"/>
              <a:t>information</a:t>
            </a:r>
            <a:endParaRPr lang="en-US" sz="1800" dirty="0"/>
          </a:p>
        </p:txBody>
      </p:sp>
      <p:grpSp>
        <p:nvGrpSpPr>
          <p:cNvPr id="53" name="Group 52"/>
          <p:cNvGrpSpPr/>
          <p:nvPr/>
        </p:nvGrpSpPr>
        <p:grpSpPr>
          <a:xfrm>
            <a:off x="304800" y="1290620"/>
            <a:ext cx="5241207" cy="727945"/>
            <a:chOff x="304800" y="1290620"/>
            <a:chExt cx="5241207" cy="727945"/>
          </a:xfrm>
        </p:grpSpPr>
        <p:cxnSp>
          <p:nvCxnSpPr>
            <p:cNvPr id="54" name="Straight Arrow Connector 53"/>
            <p:cNvCxnSpPr/>
            <p:nvPr/>
          </p:nvCxnSpPr>
          <p:spPr bwMode="auto">
            <a:xfrm>
              <a:off x="4946756" y="1638796"/>
              <a:ext cx="599251" cy="7123"/>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p:nvPr/>
          </p:nvCxnSpPr>
          <p:spPr bwMode="auto">
            <a:xfrm>
              <a:off x="304800" y="1296786"/>
              <a:ext cx="322603" cy="8312"/>
            </a:xfrm>
            <a:prstGeom prst="straightConnector1">
              <a:avLst/>
            </a:prstGeom>
            <a:ln>
              <a:solidFill>
                <a:srgbClr val="33CC33"/>
              </a:solidFill>
              <a:prstDash val="sysDash"/>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p:nvPr/>
          </p:nvCxnSpPr>
          <p:spPr bwMode="auto">
            <a:xfrm>
              <a:off x="304800" y="1682900"/>
              <a:ext cx="322603" cy="8312"/>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p:cNvCxnSpPr/>
            <p:nvPr/>
          </p:nvCxnSpPr>
          <p:spPr bwMode="auto">
            <a:xfrm flipV="1">
              <a:off x="914400" y="1672296"/>
              <a:ext cx="747346" cy="7034"/>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p:nvPr/>
          </p:nvCxnSpPr>
          <p:spPr bwMode="auto">
            <a:xfrm flipV="1">
              <a:off x="1301263" y="2009773"/>
              <a:ext cx="365760" cy="7034"/>
            </a:xfrm>
            <a:prstGeom prst="straightConnector1">
              <a:avLst/>
            </a:prstGeom>
            <a:ln>
              <a:solidFill>
                <a:schemeClr val="tx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p:nvPr/>
          </p:nvCxnSpPr>
          <p:spPr bwMode="auto">
            <a:xfrm flipH="1">
              <a:off x="1283679" y="1697995"/>
              <a:ext cx="4280" cy="320570"/>
            </a:xfrm>
            <a:prstGeom prst="straightConnector1">
              <a:avLst/>
            </a:prstGeom>
            <a:ln>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0" name="Straight Arrow Connector 59"/>
            <p:cNvCxnSpPr/>
            <p:nvPr/>
          </p:nvCxnSpPr>
          <p:spPr bwMode="auto">
            <a:xfrm>
              <a:off x="1972409" y="2016807"/>
              <a:ext cx="463060" cy="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p:cNvCxnSpPr/>
            <p:nvPr/>
          </p:nvCxnSpPr>
          <p:spPr bwMode="auto">
            <a:xfrm flipV="1">
              <a:off x="1972409" y="1695502"/>
              <a:ext cx="463060" cy="2493"/>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2" name="Straight Arrow Connector 61"/>
            <p:cNvCxnSpPr/>
            <p:nvPr/>
          </p:nvCxnSpPr>
          <p:spPr bwMode="auto">
            <a:xfrm>
              <a:off x="2532207" y="1687056"/>
              <a:ext cx="322603" cy="8312"/>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p:cNvCxnSpPr/>
            <p:nvPr/>
          </p:nvCxnSpPr>
          <p:spPr bwMode="auto">
            <a:xfrm>
              <a:off x="2532207" y="2016807"/>
              <a:ext cx="808870" cy="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flipV="1">
              <a:off x="914400" y="1305098"/>
              <a:ext cx="2795954" cy="5666"/>
            </a:xfrm>
            <a:prstGeom prst="straightConnector1">
              <a:avLst/>
            </a:prstGeom>
            <a:ln>
              <a:solidFill>
                <a:srgbClr val="33CC33"/>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5" name="Straight Arrow Connector 64"/>
            <p:cNvCxnSpPr/>
            <p:nvPr/>
          </p:nvCxnSpPr>
          <p:spPr bwMode="auto">
            <a:xfrm>
              <a:off x="4196902" y="1637127"/>
              <a:ext cx="451746" cy="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p:nvPr/>
          </p:nvCxnSpPr>
          <p:spPr bwMode="auto">
            <a:xfrm>
              <a:off x="3778679" y="1645919"/>
              <a:ext cx="336121" cy="0"/>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p:nvPr/>
          </p:nvCxnSpPr>
          <p:spPr bwMode="auto">
            <a:xfrm>
              <a:off x="2711092" y="1325446"/>
              <a:ext cx="0" cy="221163"/>
            </a:xfrm>
            <a:prstGeom prst="straightConnector1">
              <a:avLst/>
            </a:prstGeom>
            <a:ln>
              <a:solidFill>
                <a:srgbClr val="33CC33"/>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8" name="Straight Arrow Connector 67"/>
            <p:cNvCxnSpPr/>
            <p:nvPr/>
          </p:nvCxnSpPr>
          <p:spPr bwMode="auto">
            <a:xfrm flipH="1">
              <a:off x="3192763" y="1637117"/>
              <a:ext cx="4837" cy="256103"/>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p:nvPr/>
          </p:nvCxnSpPr>
          <p:spPr bwMode="auto">
            <a:xfrm flipH="1">
              <a:off x="3702547" y="1290620"/>
              <a:ext cx="7807" cy="278208"/>
            </a:xfrm>
            <a:prstGeom prst="straightConnector1">
              <a:avLst/>
            </a:prstGeom>
            <a:ln>
              <a:solidFill>
                <a:srgbClr val="33CC33"/>
              </a:solidFill>
              <a:prstDash val="dash"/>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0" name="Straight Arrow Connector 69"/>
            <p:cNvCxnSpPr/>
            <p:nvPr/>
          </p:nvCxnSpPr>
          <p:spPr bwMode="auto">
            <a:xfrm flipH="1">
              <a:off x="3705347" y="1716448"/>
              <a:ext cx="1103" cy="255295"/>
            </a:xfrm>
            <a:prstGeom prst="straightConnector1">
              <a:avLst/>
            </a:prstGeom>
            <a:ln>
              <a:solidFill>
                <a:srgbClr val="33CC33"/>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1" name="Straight Arrow Connector 70"/>
            <p:cNvCxnSpPr/>
            <p:nvPr/>
          </p:nvCxnSpPr>
          <p:spPr bwMode="auto">
            <a:xfrm>
              <a:off x="3195181" y="1878769"/>
              <a:ext cx="144646" cy="1"/>
            </a:xfrm>
            <a:prstGeom prst="straightConnector1">
              <a:avLst/>
            </a:prstGeom>
            <a:ln>
              <a:solidFill>
                <a:srgbClr val="33CC33"/>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p:nvPr/>
          </p:nvCxnSpPr>
          <p:spPr bwMode="auto">
            <a:xfrm>
              <a:off x="2711092" y="1546609"/>
              <a:ext cx="144646" cy="1"/>
            </a:xfrm>
            <a:prstGeom prst="straightConnector1">
              <a:avLst/>
            </a:prstGeom>
            <a:ln>
              <a:solidFill>
                <a:srgbClr val="33CC33"/>
              </a:solidFill>
              <a:prstDash val="sysDash"/>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3" name="Straight Arrow Connector 72"/>
            <p:cNvCxnSpPr/>
            <p:nvPr/>
          </p:nvCxnSpPr>
          <p:spPr bwMode="auto">
            <a:xfrm flipV="1">
              <a:off x="3104338" y="1632203"/>
              <a:ext cx="106009" cy="5046"/>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flipV="1">
              <a:off x="3582051" y="1969243"/>
              <a:ext cx="106009" cy="5046"/>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01922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30287" y="0"/>
            <a:ext cx="10029825" cy="5886450"/>
          </a:xfrm>
          <a:prstGeom prst="rect">
            <a:avLst/>
          </a:prstGeom>
        </p:spPr>
      </p:pic>
      <p:sp>
        <p:nvSpPr>
          <p:cNvPr id="6" name="TextBox 5"/>
          <p:cNvSpPr txBox="1"/>
          <p:nvPr/>
        </p:nvSpPr>
        <p:spPr>
          <a:xfrm>
            <a:off x="3493062" y="5557739"/>
            <a:ext cx="5844747" cy="338554"/>
          </a:xfrm>
          <a:prstGeom prst="rect">
            <a:avLst/>
          </a:prstGeom>
          <a:noFill/>
        </p:spPr>
        <p:txBody>
          <a:bodyPr wrap="square" rtlCol="0">
            <a:spAutoFit/>
          </a:bodyPr>
          <a:lstStyle/>
          <a:p>
            <a:r>
              <a:rPr lang="en-US" sz="1600" dirty="0" smtClean="0"/>
              <a:t>Adapted from SH680 </a:t>
            </a:r>
            <a:r>
              <a:rPr lang="en-US" sz="1600" dirty="0"/>
              <a:t>Frank H. Guenther, Alfonso Nieto-</a:t>
            </a:r>
            <a:r>
              <a:rPr lang="en-US" sz="1600" dirty="0" err="1"/>
              <a:t>Castañón</a:t>
            </a:r>
            <a:endParaRPr lang="en-US" sz="1600" dirty="0"/>
          </a:p>
        </p:txBody>
      </p:sp>
    </p:spTree>
    <p:extLst>
      <p:ext uri="{BB962C8B-B14F-4D97-AF65-F5344CB8AC3E}">
        <p14:creationId xmlns:p14="http://schemas.microsoft.com/office/powerpoint/2010/main" val="3307568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Auditory State Map</a:t>
            </a:r>
            <a:endParaRPr lang="en-US" dirty="0"/>
          </a:p>
        </p:txBody>
      </p:sp>
      <p:sp>
        <p:nvSpPr>
          <p:cNvPr id="4" name="Action Button: Home 3">
            <a:hlinkClick r:id="rId2" action="ppaction://hlinksldjump" highlightClick="1"/>
          </p:cNvPr>
          <p:cNvSpPr/>
          <p:nvPr/>
        </p:nvSpPr>
        <p:spPr bwMode="auto">
          <a:xfrm>
            <a:off x="11320758" y="228600"/>
            <a:ext cx="590718" cy="572512"/>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5" name="Picture 4"/>
          <p:cNvPicPr>
            <a:picLocks noChangeAspect="1"/>
          </p:cNvPicPr>
          <p:nvPr/>
        </p:nvPicPr>
        <p:blipFill>
          <a:blip r:embed="rId3"/>
          <a:stretch>
            <a:fillRect/>
          </a:stretch>
        </p:blipFill>
        <p:spPr>
          <a:xfrm>
            <a:off x="498389" y="1305598"/>
            <a:ext cx="3333750" cy="1038225"/>
          </a:xfrm>
          <a:prstGeom prst="rect">
            <a:avLst/>
          </a:prstGeom>
        </p:spPr>
      </p:pic>
      <p:pic>
        <p:nvPicPr>
          <p:cNvPr id="7" name="Picture 6"/>
          <p:cNvPicPr>
            <a:picLocks noChangeAspect="1"/>
          </p:cNvPicPr>
          <p:nvPr/>
        </p:nvPicPr>
        <p:blipFill>
          <a:blip r:embed="rId4"/>
          <a:stretch>
            <a:fillRect/>
          </a:stretch>
        </p:blipFill>
        <p:spPr>
          <a:xfrm>
            <a:off x="7954964" y="3581399"/>
            <a:ext cx="4237036" cy="2418449"/>
          </a:xfrm>
          <a:prstGeom prst="rect">
            <a:avLst/>
          </a:prstGeom>
        </p:spPr>
      </p:pic>
      <p:sp>
        <p:nvSpPr>
          <p:cNvPr id="8" name="Rounded Rectangle 7"/>
          <p:cNvSpPr/>
          <p:nvPr/>
        </p:nvSpPr>
        <p:spPr bwMode="auto">
          <a:xfrm>
            <a:off x="10106548" y="4979941"/>
            <a:ext cx="801515" cy="304158"/>
          </a:xfrm>
          <a:prstGeom prst="roundRect">
            <a:avLst/>
          </a:prstGeom>
          <a:noFill/>
          <a:ln w="38100">
            <a:solidFill>
              <a:srgbClr val="6600FF"/>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0" name="Straight Arrow Connector 9"/>
          <p:cNvCxnSpPr/>
          <p:nvPr/>
        </p:nvCxnSpPr>
        <p:spPr bwMode="auto">
          <a:xfrm>
            <a:off x="3335940" y="1617283"/>
            <a:ext cx="599251" cy="712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a:off x="289463" y="1618496"/>
            <a:ext cx="322603" cy="8312"/>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1338679" y="1620250"/>
            <a:ext cx="722122" cy="4156"/>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flipV="1">
            <a:off x="2195657" y="1617283"/>
            <a:ext cx="784935" cy="5045"/>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948648" y="1608971"/>
            <a:ext cx="322603" cy="8312"/>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21" name="Title 1"/>
          <p:cNvSpPr txBox="1">
            <a:spLocks/>
          </p:cNvSpPr>
          <p:nvPr/>
        </p:nvSpPr>
        <p:spPr bwMode="auto">
          <a:xfrm>
            <a:off x="289463" y="2580370"/>
            <a:ext cx="11480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ea typeface="Osaka" charset="-128"/>
                <a:cs typeface="Osaka" charset="-128"/>
              </a:defRPr>
            </a:lvl2pPr>
            <a:lvl3pPr algn="l" rtl="0" eaLnBrk="1" fontAlgn="base" hangingPunct="1">
              <a:spcBef>
                <a:spcPct val="0"/>
              </a:spcBef>
              <a:spcAft>
                <a:spcPct val="0"/>
              </a:spcAft>
              <a:defRPr sz="4000">
                <a:solidFill>
                  <a:schemeClr val="tx1"/>
                </a:solidFill>
                <a:latin typeface="Arial" charset="0"/>
                <a:ea typeface="Osaka" charset="-128"/>
                <a:cs typeface="Osaka" charset="-128"/>
              </a:defRPr>
            </a:lvl3pPr>
            <a:lvl4pPr algn="l" rtl="0" eaLnBrk="1" fontAlgn="base" hangingPunct="1">
              <a:spcBef>
                <a:spcPct val="0"/>
              </a:spcBef>
              <a:spcAft>
                <a:spcPct val="0"/>
              </a:spcAft>
              <a:defRPr sz="4000">
                <a:solidFill>
                  <a:schemeClr val="tx1"/>
                </a:solidFill>
                <a:latin typeface="Arial" charset="0"/>
                <a:ea typeface="Osaka" charset="-128"/>
                <a:cs typeface="Osaka" charset="-128"/>
              </a:defRPr>
            </a:lvl4pPr>
            <a:lvl5pPr algn="l" rtl="0" eaLnBrk="1" fontAlgn="base" hangingPunct="1">
              <a:spcBef>
                <a:spcPct val="0"/>
              </a:spcBef>
              <a:spcAft>
                <a:spcPct val="0"/>
              </a:spcAft>
              <a:defRPr sz="4000">
                <a:solidFill>
                  <a:schemeClr val="tx1"/>
                </a:solidFill>
                <a:latin typeface="Arial" charset="0"/>
                <a:ea typeface="Osaka" charset="-128"/>
                <a:cs typeface="Osaka" charset="-128"/>
              </a:defRPr>
            </a:lvl5pPr>
            <a:lvl6pPr marL="457200" algn="l" rtl="0" eaLnBrk="1" fontAlgn="base" hangingPunct="1">
              <a:spcBef>
                <a:spcPct val="0"/>
              </a:spcBef>
              <a:spcAft>
                <a:spcPct val="0"/>
              </a:spcAft>
              <a:defRPr sz="3600">
                <a:solidFill>
                  <a:schemeClr val="tx1"/>
                </a:solidFill>
                <a:latin typeface="Arial" charset="0"/>
                <a:ea typeface="Osaka" charset="-128"/>
                <a:cs typeface="Osaka" charset="-128"/>
              </a:defRPr>
            </a:lvl6pPr>
            <a:lvl7pPr marL="914400" algn="l" rtl="0" eaLnBrk="1" fontAlgn="base" hangingPunct="1">
              <a:spcBef>
                <a:spcPct val="0"/>
              </a:spcBef>
              <a:spcAft>
                <a:spcPct val="0"/>
              </a:spcAft>
              <a:defRPr sz="3600">
                <a:solidFill>
                  <a:schemeClr val="tx1"/>
                </a:solidFill>
                <a:latin typeface="Arial" charset="0"/>
                <a:ea typeface="Osaka" charset="-128"/>
                <a:cs typeface="Osaka" charset="-128"/>
              </a:defRPr>
            </a:lvl7pPr>
            <a:lvl8pPr marL="1371600" algn="l" rtl="0" eaLnBrk="1" fontAlgn="base" hangingPunct="1">
              <a:spcBef>
                <a:spcPct val="0"/>
              </a:spcBef>
              <a:spcAft>
                <a:spcPct val="0"/>
              </a:spcAft>
              <a:defRPr sz="3600">
                <a:solidFill>
                  <a:schemeClr val="tx1"/>
                </a:solidFill>
                <a:latin typeface="Arial" charset="0"/>
                <a:ea typeface="Osaka" charset="-128"/>
                <a:cs typeface="Osaka" charset="-128"/>
              </a:defRPr>
            </a:lvl8pPr>
            <a:lvl9pPr marL="1828800" algn="l" rtl="0" eaLnBrk="1" fontAlgn="base" hangingPunct="1">
              <a:spcBef>
                <a:spcPct val="0"/>
              </a:spcBef>
              <a:spcAft>
                <a:spcPct val="0"/>
              </a:spcAft>
              <a:defRPr sz="3600">
                <a:solidFill>
                  <a:schemeClr val="tx1"/>
                </a:solidFill>
                <a:latin typeface="Arial" charset="0"/>
                <a:ea typeface="Osaka" charset="-128"/>
                <a:cs typeface="Osaka" charset="-128"/>
              </a:defRPr>
            </a:lvl9pPr>
          </a:lstStyle>
          <a:p>
            <a:r>
              <a:rPr lang="en-US" kern="0" dirty="0" smtClean="0"/>
              <a:t>Somatosensory State Map</a:t>
            </a:r>
            <a:endParaRPr lang="en-US" kern="0" dirty="0"/>
          </a:p>
        </p:txBody>
      </p:sp>
      <p:pic>
        <p:nvPicPr>
          <p:cNvPr id="22" name="Picture 21"/>
          <p:cNvPicPr>
            <a:picLocks noChangeAspect="1"/>
          </p:cNvPicPr>
          <p:nvPr/>
        </p:nvPicPr>
        <p:blipFill>
          <a:blip r:embed="rId5"/>
          <a:stretch>
            <a:fillRect/>
          </a:stretch>
        </p:blipFill>
        <p:spPr>
          <a:xfrm>
            <a:off x="656069" y="3484233"/>
            <a:ext cx="3114675" cy="1162050"/>
          </a:xfrm>
          <a:prstGeom prst="rect">
            <a:avLst/>
          </a:prstGeom>
        </p:spPr>
      </p:pic>
      <p:cxnSp>
        <p:nvCxnSpPr>
          <p:cNvPr id="25" name="Straight Arrow Connector 24"/>
          <p:cNvCxnSpPr/>
          <p:nvPr/>
        </p:nvCxnSpPr>
        <p:spPr bwMode="auto">
          <a:xfrm>
            <a:off x="3334474" y="3838074"/>
            <a:ext cx="599251" cy="7123"/>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bwMode="auto">
          <a:xfrm>
            <a:off x="383247" y="3820237"/>
            <a:ext cx="322603" cy="8312"/>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bwMode="auto">
          <a:xfrm flipV="1">
            <a:off x="1396511" y="3818821"/>
            <a:ext cx="803496" cy="8792"/>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bwMode="auto">
          <a:xfrm flipV="1">
            <a:off x="2329229" y="3829283"/>
            <a:ext cx="668214" cy="479"/>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bwMode="auto">
          <a:xfrm>
            <a:off x="983816" y="3820970"/>
            <a:ext cx="322603" cy="8312"/>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grpSp>
        <p:nvGrpSpPr>
          <p:cNvPr id="3" name="Group 2"/>
          <p:cNvGrpSpPr/>
          <p:nvPr/>
        </p:nvGrpSpPr>
        <p:grpSpPr>
          <a:xfrm>
            <a:off x="7769635" y="1068148"/>
            <a:ext cx="4317590" cy="2632045"/>
            <a:chOff x="7769635" y="1068148"/>
            <a:chExt cx="4317590" cy="2632045"/>
          </a:xfrm>
        </p:grpSpPr>
        <p:grpSp>
          <p:nvGrpSpPr>
            <p:cNvPr id="23" name="Group 22"/>
            <p:cNvGrpSpPr/>
            <p:nvPr/>
          </p:nvGrpSpPr>
          <p:grpSpPr>
            <a:xfrm>
              <a:off x="7769635" y="1068148"/>
              <a:ext cx="4317590" cy="2632045"/>
              <a:chOff x="9103135" y="1068148"/>
              <a:chExt cx="4317590" cy="2632045"/>
            </a:xfrm>
          </p:grpSpPr>
          <p:pic>
            <p:nvPicPr>
              <p:cNvPr id="6" name="Picture 5"/>
              <p:cNvPicPr>
                <a:picLocks noChangeAspect="1"/>
              </p:cNvPicPr>
              <p:nvPr/>
            </p:nvPicPr>
            <p:blipFill rotWithShape="1">
              <a:blip r:embed="rId4"/>
              <a:srcRect l="50781" t="37559" r="12331" b="23043"/>
              <a:stretch/>
            </p:blipFill>
            <p:spPr>
              <a:xfrm>
                <a:off x="9103136" y="1068148"/>
                <a:ext cx="4317589" cy="2632045"/>
              </a:xfrm>
              <a:prstGeom prst="rect">
                <a:avLst/>
              </a:prstGeom>
            </p:spPr>
          </p:pic>
          <p:sp>
            <p:nvSpPr>
              <p:cNvPr id="9" name="Rectangle 8"/>
              <p:cNvSpPr/>
              <p:nvPr/>
            </p:nvSpPr>
            <p:spPr bwMode="auto">
              <a:xfrm>
                <a:off x="9103135" y="1068148"/>
                <a:ext cx="4317589" cy="251325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cxnSp>
            <p:nvCxnSpPr>
              <p:cNvPr id="14" name="Straight Arrow Connector 13"/>
              <p:cNvCxnSpPr/>
              <p:nvPr/>
            </p:nvCxnSpPr>
            <p:spPr bwMode="auto">
              <a:xfrm flipH="1" flipV="1">
                <a:off x="10995234" y="2125721"/>
                <a:ext cx="181436" cy="11988"/>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a:off x="11176670" y="2120284"/>
                <a:ext cx="0" cy="362022"/>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bwMode="auto">
              <a:xfrm flipV="1">
                <a:off x="10326260" y="2446887"/>
                <a:ext cx="850410" cy="14353"/>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a:off x="10326260" y="2437362"/>
                <a:ext cx="0" cy="188073"/>
              </a:xfrm>
              <a:prstGeom prst="straightConnector1">
                <a:avLst/>
              </a:prstGeom>
              <a:ln>
                <a:solidFill>
                  <a:srgbClr val="660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bwMode="auto">
              <a:xfrm flipV="1">
                <a:off x="10326260" y="3038816"/>
                <a:ext cx="8724" cy="542583"/>
              </a:xfrm>
              <a:prstGeom prst="straightConnector1">
                <a:avLst/>
              </a:prstGeom>
              <a:ln>
                <a:solidFill>
                  <a:srgbClr val="6600FF"/>
                </a:solidFill>
                <a:headEnd type="none" w="med" len="med"/>
                <a:tailEnd type="triangle"/>
              </a:ln>
            </p:spPr>
            <p:style>
              <a:lnRef idx="3">
                <a:schemeClr val="accent3"/>
              </a:lnRef>
              <a:fillRef idx="0">
                <a:schemeClr val="accent3"/>
              </a:fillRef>
              <a:effectRef idx="2">
                <a:schemeClr val="accent3"/>
              </a:effectRef>
              <a:fontRef idx="minor">
                <a:schemeClr val="tx1"/>
              </a:fontRef>
            </p:style>
          </p:cxnSp>
        </p:grpSp>
        <p:grpSp>
          <p:nvGrpSpPr>
            <p:cNvPr id="30" name="Group 29"/>
            <p:cNvGrpSpPr/>
            <p:nvPr/>
          </p:nvGrpSpPr>
          <p:grpSpPr>
            <a:xfrm>
              <a:off x="10978265" y="1793441"/>
              <a:ext cx="954384" cy="1511551"/>
              <a:chOff x="15421372" y="-234277"/>
              <a:chExt cx="954384" cy="1511551"/>
            </a:xfrm>
          </p:grpSpPr>
          <p:cxnSp>
            <p:nvCxnSpPr>
              <p:cNvPr id="31" name="Straight Arrow Connector 30"/>
              <p:cNvCxnSpPr/>
              <p:nvPr/>
            </p:nvCxnSpPr>
            <p:spPr bwMode="auto">
              <a:xfrm flipH="1" flipV="1">
                <a:off x="16184795" y="-228840"/>
                <a:ext cx="181436" cy="11988"/>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bwMode="auto">
              <a:xfrm>
                <a:off x="16375756" y="-234277"/>
                <a:ext cx="0" cy="362022"/>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bwMode="auto">
              <a:xfrm>
                <a:off x="15430897" y="82801"/>
                <a:ext cx="916284" cy="9526"/>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15430096" y="82801"/>
                <a:ext cx="0" cy="188073"/>
              </a:xfrm>
              <a:prstGeom prst="straightConnector1">
                <a:avLst/>
              </a:prstGeom>
              <a:ln>
                <a:solidFill>
                  <a:srgbClr val="33CC33"/>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flipV="1">
                <a:off x="15421372" y="734691"/>
                <a:ext cx="8724" cy="542583"/>
              </a:xfrm>
              <a:prstGeom prst="straightConnector1">
                <a:avLst/>
              </a:prstGeom>
              <a:ln>
                <a:solidFill>
                  <a:srgbClr val="33CC33"/>
                </a:solidFill>
                <a:headEnd type="none" w="med" len="med"/>
                <a:tailEnd type="triangle"/>
              </a:ln>
            </p:spPr>
            <p:style>
              <a:lnRef idx="3">
                <a:schemeClr val="accent3"/>
              </a:lnRef>
              <a:fillRef idx="0">
                <a:schemeClr val="accent3"/>
              </a:fillRef>
              <a:effectRef idx="2">
                <a:schemeClr val="accent3"/>
              </a:effectRef>
              <a:fontRef idx="minor">
                <a:schemeClr val="tx1"/>
              </a:fontRef>
            </p:style>
          </p:cxnSp>
        </p:grpSp>
      </p:grpSp>
      <p:sp>
        <p:nvSpPr>
          <p:cNvPr id="36" name="Rounded Rectangle 35"/>
          <p:cNvSpPr/>
          <p:nvPr/>
        </p:nvSpPr>
        <p:spPr bwMode="auto">
          <a:xfrm>
            <a:off x="10940173" y="4890886"/>
            <a:ext cx="801515" cy="304158"/>
          </a:xfrm>
          <a:prstGeom prst="roundRect">
            <a:avLst/>
          </a:prstGeom>
          <a:noFill/>
          <a:ln w="38100">
            <a:solidFill>
              <a:srgbClr val="33CC33"/>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37" name="Picture 36"/>
          <p:cNvPicPr>
            <a:picLocks noChangeAspect="1"/>
          </p:cNvPicPr>
          <p:nvPr/>
        </p:nvPicPr>
        <p:blipFill>
          <a:blip r:embed="rId6"/>
          <a:stretch>
            <a:fillRect/>
          </a:stretch>
        </p:blipFill>
        <p:spPr>
          <a:xfrm>
            <a:off x="4372803" y="2117944"/>
            <a:ext cx="1286049" cy="503813"/>
          </a:xfrm>
          <a:prstGeom prst="rect">
            <a:avLst/>
          </a:prstGeom>
          <a:ln w="19050">
            <a:solidFill>
              <a:schemeClr val="tx1"/>
            </a:solidFill>
          </a:ln>
        </p:spPr>
      </p:pic>
      <p:sp>
        <p:nvSpPr>
          <p:cNvPr id="38" name="Right Arrow 37"/>
          <p:cNvSpPr/>
          <p:nvPr/>
        </p:nvSpPr>
        <p:spPr bwMode="auto">
          <a:xfrm rot="835853">
            <a:off x="2354726" y="2020527"/>
            <a:ext cx="1967183" cy="133861"/>
          </a:xfrm>
          <a:prstGeom prst="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39" name="Picture 38"/>
          <p:cNvPicPr>
            <a:picLocks noChangeAspect="1"/>
          </p:cNvPicPr>
          <p:nvPr/>
        </p:nvPicPr>
        <p:blipFill>
          <a:blip r:embed="rId6"/>
          <a:stretch>
            <a:fillRect/>
          </a:stretch>
        </p:blipFill>
        <p:spPr>
          <a:xfrm>
            <a:off x="4436515" y="4382991"/>
            <a:ext cx="1286049" cy="503813"/>
          </a:xfrm>
          <a:prstGeom prst="rect">
            <a:avLst/>
          </a:prstGeom>
          <a:ln w="19050">
            <a:solidFill>
              <a:schemeClr val="tx1"/>
            </a:solidFill>
          </a:ln>
        </p:spPr>
      </p:pic>
      <p:sp>
        <p:nvSpPr>
          <p:cNvPr id="40" name="Right Arrow 39"/>
          <p:cNvSpPr/>
          <p:nvPr/>
        </p:nvSpPr>
        <p:spPr bwMode="auto">
          <a:xfrm rot="835853">
            <a:off x="2418438" y="4285574"/>
            <a:ext cx="1967183" cy="133861"/>
          </a:xfrm>
          <a:prstGeom prst="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Tree>
    <p:extLst>
      <p:ext uri="{BB962C8B-B14F-4D97-AF65-F5344CB8AC3E}">
        <p14:creationId xmlns:p14="http://schemas.microsoft.com/office/powerpoint/2010/main" val="3223039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Current capabilities in DIVA to include controlled </a:t>
            </a:r>
            <a:r>
              <a:rPr lang="en-US" sz="3600" i="1" dirty="0"/>
              <a:t>f</a:t>
            </a:r>
            <a:r>
              <a:rPr lang="en-US" sz="3600" baseline="-25000" dirty="0"/>
              <a:t>0</a:t>
            </a:r>
            <a:endParaRPr lang="en-US" sz="3600" dirty="0"/>
          </a:p>
        </p:txBody>
      </p:sp>
      <p:sp>
        <p:nvSpPr>
          <p:cNvPr id="3" name="Content Placeholder 2"/>
          <p:cNvSpPr>
            <a:spLocks noGrp="1"/>
          </p:cNvSpPr>
          <p:nvPr>
            <p:ph idx="1"/>
          </p:nvPr>
        </p:nvSpPr>
        <p:spPr/>
        <p:txBody>
          <a:bodyPr/>
          <a:lstStyle/>
          <a:p>
            <a:r>
              <a:rPr lang="en-US" sz="2400" dirty="0" smtClean="0"/>
              <a:t>Vocal tract </a:t>
            </a:r>
            <a:r>
              <a:rPr lang="en-US" sz="2400" dirty="0" smtClean="0"/>
              <a:t>(block) input </a:t>
            </a:r>
            <a:r>
              <a:rPr lang="en-US" sz="2400" dirty="0" smtClean="0"/>
              <a:t>contains 3 source parameters : tension, pressure, voicing (</a:t>
            </a:r>
            <a:r>
              <a:rPr lang="en-US" sz="2400" dirty="0" err="1" smtClean="0"/>
              <a:t>vocalTract</a:t>
            </a:r>
            <a:r>
              <a:rPr lang="en-US" sz="2400" dirty="0" smtClean="0"/>
              <a:t>[11:13])</a:t>
            </a:r>
          </a:p>
          <a:p>
            <a:r>
              <a:rPr lang="en-US" sz="2400" dirty="0" smtClean="0"/>
              <a:t>Sensory feedback </a:t>
            </a:r>
            <a:r>
              <a:rPr lang="en-US" sz="2400" dirty="0"/>
              <a:t>contains </a:t>
            </a:r>
            <a:r>
              <a:rPr lang="en-US" sz="2400" i="1" dirty="0"/>
              <a:t>f</a:t>
            </a:r>
            <a:r>
              <a:rPr lang="en-US" sz="2400" baseline="-25000" dirty="0"/>
              <a:t>0 </a:t>
            </a:r>
            <a:r>
              <a:rPr lang="en-US" sz="2400" dirty="0"/>
              <a:t>(Auditory[1]) and pressure, voicing (Somatosensory[7,8]) </a:t>
            </a:r>
            <a:r>
              <a:rPr lang="en-US" sz="2400" dirty="0" smtClean="0"/>
              <a:t>parameters</a:t>
            </a:r>
          </a:p>
          <a:p>
            <a:r>
              <a:rPr lang="en-US" sz="2400" dirty="0" smtClean="0"/>
              <a:t>Vocal tract </a:t>
            </a:r>
            <a:r>
              <a:rPr lang="en-US" sz="2400" dirty="0" smtClean="0"/>
              <a:t>(block) contains a </a:t>
            </a:r>
            <a:r>
              <a:rPr lang="en-US" sz="2400" dirty="0" smtClean="0"/>
              <a:t>glottal pulse generating module which can be fed different source parameters (tension, pressure, voicing), to output glottal pulse shape, </a:t>
            </a:r>
            <a:r>
              <a:rPr lang="en-US" sz="2400" i="1" dirty="0"/>
              <a:t>f</a:t>
            </a:r>
            <a:r>
              <a:rPr lang="en-US" sz="2400" baseline="-25000" dirty="0"/>
              <a:t>0 </a:t>
            </a:r>
            <a:r>
              <a:rPr lang="en-US" sz="2400" dirty="0" smtClean="0"/>
              <a:t>and pressure, voicing information. </a:t>
            </a:r>
            <a:endParaRPr lang="en-US" sz="2400" baseline="-25000" dirty="0" smtClean="0"/>
          </a:p>
          <a:p>
            <a:r>
              <a:rPr lang="en-US" sz="2400" dirty="0" smtClean="0"/>
              <a:t>For controlled </a:t>
            </a:r>
            <a:r>
              <a:rPr lang="en-US" sz="2400" i="1" dirty="0"/>
              <a:t>f</a:t>
            </a:r>
            <a:r>
              <a:rPr lang="en-US" sz="2400" baseline="-25000" dirty="0"/>
              <a:t>0 </a:t>
            </a:r>
            <a:r>
              <a:rPr lang="en-US" sz="2400" dirty="0" smtClean="0"/>
              <a:t>model:</a:t>
            </a:r>
          </a:p>
          <a:p>
            <a:pPr lvl="1"/>
            <a:r>
              <a:rPr lang="en-US" sz="2000" dirty="0" smtClean="0"/>
              <a:t>Glottal pulse generator module should be replaced by vocal fold model</a:t>
            </a:r>
          </a:p>
          <a:p>
            <a:pPr lvl="1"/>
            <a:r>
              <a:rPr lang="en-US" sz="2000" dirty="0" smtClean="0"/>
              <a:t>Feedback system should take in varied </a:t>
            </a:r>
            <a:r>
              <a:rPr lang="en-US" sz="2000" i="1" dirty="0" smtClean="0"/>
              <a:t>f</a:t>
            </a:r>
            <a:r>
              <a:rPr lang="en-US" sz="2000" baseline="-25000" dirty="0" smtClean="0"/>
              <a:t>o</a:t>
            </a:r>
            <a:r>
              <a:rPr lang="en-US" sz="2000" dirty="0" smtClean="0"/>
              <a:t> (incorporate it to acoustic signal</a:t>
            </a:r>
            <a:r>
              <a:rPr lang="en-US" sz="2000" dirty="0" smtClean="0"/>
              <a:t>)</a:t>
            </a:r>
          </a:p>
          <a:p>
            <a:pPr lvl="1"/>
            <a:r>
              <a:rPr lang="en-US" sz="2000" dirty="0" smtClean="0"/>
              <a:t>Inverse model for source parameters should be implemented in Motor cortex</a:t>
            </a:r>
            <a:endParaRPr lang="en-US" sz="2000" dirty="0" smtClean="0"/>
          </a:p>
          <a:p>
            <a:pPr lvl="1"/>
            <a:r>
              <a:rPr lang="en-US" sz="2000" dirty="0" smtClean="0"/>
              <a:t>Send a feedforward error correction signal back to vocal folds to do corrections</a:t>
            </a:r>
            <a:endParaRPr lang="en-US" sz="2000" dirty="0"/>
          </a:p>
        </p:txBody>
      </p:sp>
    </p:spTree>
    <p:extLst>
      <p:ext uri="{BB962C8B-B14F-4D97-AF65-F5344CB8AC3E}">
        <p14:creationId xmlns:p14="http://schemas.microsoft.com/office/powerpoint/2010/main" val="3911409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DIVA : current modifications for controlled </a:t>
            </a:r>
            <a:r>
              <a:rPr lang="en-US" i="1" dirty="0"/>
              <a:t>f</a:t>
            </a:r>
            <a:r>
              <a:rPr lang="en-US" baseline="-25000" dirty="0"/>
              <a:t>0</a:t>
            </a:r>
            <a:endParaRPr lang="en-US" dirty="0"/>
          </a:p>
        </p:txBody>
      </p:sp>
      <p:sp>
        <p:nvSpPr>
          <p:cNvPr id="3" name="Content Placeholder 2"/>
          <p:cNvSpPr>
            <a:spLocks noGrp="1"/>
          </p:cNvSpPr>
          <p:nvPr>
            <p:ph idx="1"/>
          </p:nvPr>
        </p:nvSpPr>
        <p:spPr/>
        <p:txBody>
          <a:bodyPr/>
          <a:lstStyle/>
          <a:p>
            <a:r>
              <a:rPr lang="en-US" sz="2400" dirty="0" smtClean="0"/>
              <a:t>DIVA </a:t>
            </a:r>
            <a:r>
              <a:rPr lang="en-US" sz="2400" dirty="0" smtClean="0"/>
              <a:t>latest </a:t>
            </a:r>
            <a:r>
              <a:rPr lang="en-US" sz="2400" dirty="0" smtClean="0"/>
              <a:t>version (MATLAB </a:t>
            </a:r>
            <a:r>
              <a:rPr lang="en-US" sz="2400" dirty="0" smtClean="0"/>
              <a:t>2017a)</a:t>
            </a:r>
            <a:endParaRPr lang="en-US" sz="2400" dirty="0" smtClean="0"/>
          </a:p>
          <a:p>
            <a:r>
              <a:rPr lang="en-US" sz="2400" dirty="0" smtClean="0">
                <a:solidFill>
                  <a:srgbClr val="000000"/>
                </a:solidFill>
              </a:rPr>
              <a:t>DIVA utilizes </a:t>
            </a:r>
            <a:r>
              <a:rPr lang="en-US" sz="2400" dirty="0" smtClean="0">
                <a:solidFill>
                  <a:srgbClr val="000000"/>
                </a:solidFill>
              </a:rPr>
              <a:t>a constant glottal pulse to generate its source </a:t>
            </a:r>
            <a:r>
              <a:rPr lang="en-US" sz="2000" i="1" dirty="0" smtClean="0">
                <a:solidFill>
                  <a:srgbClr val="000000"/>
                </a:solidFill>
              </a:rPr>
              <a:t>(monotonic)</a:t>
            </a:r>
          </a:p>
          <a:p>
            <a:r>
              <a:rPr lang="en-US" sz="2400" dirty="0" err="1" smtClean="0">
                <a:solidFill>
                  <a:srgbClr val="000000"/>
                </a:solidFill>
              </a:rPr>
              <a:t>LeDIVA</a:t>
            </a:r>
            <a:r>
              <a:rPr lang="en-US" sz="2400" dirty="0" smtClean="0">
                <a:solidFill>
                  <a:srgbClr val="000000"/>
                </a:solidFill>
              </a:rPr>
              <a:t> contains DIVA with glottal source replaced by </a:t>
            </a:r>
            <a:r>
              <a:rPr lang="en-US" sz="2400" dirty="0" err="1" smtClean="0">
                <a:solidFill>
                  <a:srgbClr val="000000"/>
                </a:solidFill>
              </a:rPr>
              <a:t>LeTalker</a:t>
            </a:r>
            <a:r>
              <a:rPr lang="en-US" sz="2400" dirty="0" smtClean="0">
                <a:solidFill>
                  <a:srgbClr val="000000"/>
                </a:solidFill>
              </a:rPr>
              <a:t> </a:t>
            </a:r>
            <a:endParaRPr lang="en-US" sz="2400" dirty="0" smtClean="0">
              <a:solidFill>
                <a:srgbClr val="000000"/>
              </a:solidFill>
            </a:endParaRPr>
          </a:p>
          <a:p>
            <a:pPr lvl="1"/>
            <a:r>
              <a:rPr lang="en-US" sz="2000" dirty="0" smtClean="0">
                <a:solidFill>
                  <a:srgbClr val="000000"/>
                </a:solidFill>
              </a:rPr>
              <a:t>An </a:t>
            </a:r>
            <a:r>
              <a:rPr lang="en-US" sz="2000" dirty="0">
                <a:solidFill>
                  <a:srgbClr val="000000"/>
                </a:solidFill>
              </a:rPr>
              <a:t>internal model of glottal waveform generation </a:t>
            </a:r>
            <a:endParaRPr lang="en-US" sz="2000" dirty="0" smtClean="0">
              <a:solidFill>
                <a:srgbClr val="000000"/>
              </a:solidFill>
            </a:endParaRPr>
          </a:p>
          <a:p>
            <a:pPr lvl="1"/>
            <a:r>
              <a:rPr lang="en-US" sz="2000" dirty="0" smtClean="0">
                <a:solidFill>
                  <a:srgbClr val="000000"/>
                </a:solidFill>
              </a:rPr>
              <a:t>A </a:t>
            </a:r>
            <a:r>
              <a:rPr lang="en-US" sz="2000" dirty="0">
                <a:solidFill>
                  <a:srgbClr val="000000"/>
                </a:solidFill>
              </a:rPr>
              <a:t>pre-calculated forward model for inverse </a:t>
            </a:r>
            <a:r>
              <a:rPr lang="en-US" sz="2000" dirty="0" smtClean="0">
                <a:solidFill>
                  <a:srgbClr val="000000"/>
                </a:solidFill>
              </a:rPr>
              <a:t>mapping</a:t>
            </a:r>
          </a:p>
          <a:p>
            <a:pPr lvl="1"/>
            <a:r>
              <a:rPr lang="en-US" sz="2000" dirty="0" smtClean="0">
                <a:solidFill>
                  <a:srgbClr val="000000"/>
                </a:solidFill>
              </a:rPr>
              <a:t>Working version in MATLAB 2013b</a:t>
            </a:r>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760154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DIVA when applying new VF model	</a:t>
            </a:r>
            <a:endParaRPr lang="en-US" dirty="0"/>
          </a:p>
        </p:txBody>
      </p:sp>
      <p:sp>
        <p:nvSpPr>
          <p:cNvPr id="3" name="Content Placeholder 2"/>
          <p:cNvSpPr>
            <a:spLocks noGrp="1"/>
          </p:cNvSpPr>
          <p:nvPr>
            <p:ph idx="1"/>
          </p:nvPr>
        </p:nvSpPr>
        <p:spPr/>
        <p:txBody>
          <a:bodyPr/>
          <a:lstStyle/>
          <a:p>
            <a:r>
              <a:rPr lang="en-US" sz="2400" dirty="0" smtClean="0"/>
              <a:t>Pre-calculate </a:t>
            </a:r>
            <a:r>
              <a:rPr lang="en-US" sz="2400" dirty="0" smtClean="0"/>
              <a:t>motor </a:t>
            </a:r>
            <a:r>
              <a:rPr lang="en-US" sz="2400" dirty="0" smtClean="0"/>
              <a:t>input – sensory output combinations:</a:t>
            </a:r>
          </a:p>
          <a:p>
            <a:pPr lvl="1"/>
            <a:r>
              <a:rPr lang="en-US" sz="2000" dirty="0" smtClean="0"/>
              <a:t>Need </a:t>
            </a:r>
            <a:r>
              <a:rPr lang="en-US" sz="2000" dirty="0" smtClean="0"/>
              <a:t>to recalculate </a:t>
            </a:r>
            <a:r>
              <a:rPr lang="en-US" sz="2000" dirty="0" err="1" smtClean="0"/>
              <a:t>divaVoiceSmooth.m</a:t>
            </a:r>
            <a:r>
              <a:rPr lang="en-US" sz="2000" dirty="0" smtClean="0"/>
              <a:t> which is utilized in </a:t>
            </a:r>
            <a:r>
              <a:rPr lang="en-US" sz="2000" dirty="0" err="1" smtClean="0"/>
              <a:t>diva_synth.m</a:t>
            </a:r>
            <a:r>
              <a:rPr lang="en-US" sz="2000" dirty="0" smtClean="0"/>
              <a:t> (vocal tract) to convert source parameters in motor representations to source parameters in auditory and somatosensory </a:t>
            </a:r>
            <a:r>
              <a:rPr lang="en-US" sz="2000" dirty="0" smtClean="0"/>
              <a:t>representations</a:t>
            </a:r>
          </a:p>
          <a:p>
            <a:pPr lvl="1"/>
            <a:r>
              <a:rPr lang="en-US" sz="2000" dirty="0" err="1" smtClean="0"/>
              <a:t>E.g</a:t>
            </a:r>
            <a:r>
              <a:rPr lang="en-US" sz="2000" dirty="0" smtClean="0"/>
              <a:t>: Vocal fold tension, lung pressure and vocal fold distance (voicing parameter) affect auditory </a:t>
            </a:r>
            <a:r>
              <a:rPr lang="en-US" sz="2000" i="1" dirty="0" smtClean="0"/>
              <a:t>f</a:t>
            </a:r>
            <a:r>
              <a:rPr lang="en-US" sz="2000" baseline="-25000" dirty="0" smtClean="0"/>
              <a:t>o </a:t>
            </a:r>
            <a:r>
              <a:rPr lang="en-US" sz="2000" dirty="0" smtClean="0"/>
              <a:t>output</a:t>
            </a:r>
          </a:p>
          <a:p>
            <a:pPr lvl="1"/>
            <a:r>
              <a:rPr lang="en-US" sz="2000" dirty="0"/>
              <a:t>Input parameters interact with each other </a:t>
            </a:r>
            <a:r>
              <a:rPr lang="en-US" sz="2000" dirty="0" smtClean="0"/>
              <a:t>non-linearly </a:t>
            </a:r>
            <a:r>
              <a:rPr lang="en-US" sz="1800" baseline="30000" dirty="0" smtClean="0"/>
              <a:t>(Observation by Gabe </a:t>
            </a:r>
            <a:r>
              <a:rPr lang="en-US" sz="1800" baseline="30000" dirty="0" err="1" smtClean="0"/>
              <a:t>Cler</a:t>
            </a:r>
            <a:r>
              <a:rPr lang="en-US" sz="1800" baseline="30000" dirty="0" smtClean="0"/>
              <a:t> and Janis </a:t>
            </a:r>
            <a:r>
              <a:rPr lang="en-US" sz="1800" baseline="30000" dirty="0" err="1" smtClean="0"/>
              <a:t>Intoi’s</a:t>
            </a:r>
            <a:r>
              <a:rPr lang="en-US" sz="1800" baseline="30000" dirty="0" smtClean="0"/>
              <a:t> work on </a:t>
            </a:r>
            <a:r>
              <a:rPr lang="en-US" sz="1800" baseline="30000" dirty="0" err="1" smtClean="0"/>
              <a:t>LeDIVA</a:t>
            </a:r>
            <a:r>
              <a:rPr lang="en-US" sz="1800" baseline="30000" dirty="0" smtClean="0"/>
              <a:t>)</a:t>
            </a:r>
            <a:endParaRPr lang="en-US" sz="2000" baseline="30000" dirty="0"/>
          </a:p>
          <a:p>
            <a:r>
              <a:rPr lang="en-US" sz="2400" dirty="0" smtClean="0"/>
              <a:t>Need to attach glottal source generation module (actual vocal fold model) to </a:t>
            </a:r>
            <a:r>
              <a:rPr lang="en-US" sz="2400" dirty="0" err="1" smtClean="0"/>
              <a:t>diva_synth.m</a:t>
            </a:r>
            <a:r>
              <a:rPr lang="en-US" sz="2400" dirty="0" smtClean="0"/>
              <a:t> module</a:t>
            </a:r>
          </a:p>
          <a:p>
            <a:r>
              <a:rPr lang="en-US" sz="2400" dirty="0" smtClean="0"/>
              <a:t>Remove voice feedback and feedforward modules and incorporate them inside auditory and somatosensory modules </a:t>
            </a:r>
          </a:p>
          <a:p>
            <a:pPr lvl="1"/>
            <a:r>
              <a:rPr lang="en-US" sz="2000" dirty="0" smtClean="0"/>
              <a:t>Discussion point: should </a:t>
            </a:r>
            <a:r>
              <a:rPr lang="en-US" sz="2000" b="1" dirty="0" smtClean="0"/>
              <a:t>Voice</a:t>
            </a:r>
            <a:r>
              <a:rPr lang="en-US" sz="2000" dirty="0" smtClean="0"/>
              <a:t> be considered a separate feedback module OR be incorporated into current variables in somatosensory and auditory components? </a:t>
            </a:r>
            <a:endParaRPr lang="en-US" sz="2000" dirty="0"/>
          </a:p>
        </p:txBody>
      </p:sp>
    </p:spTree>
    <p:extLst>
      <p:ext uri="{BB962C8B-B14F-4D97-AF65-F5344CB8AC3E}">
        <p14:creationId xmlns:p14="http://schemas.microsoft.com/office/powerpoint/2010/main" val="1315823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VF model when applying DIVA</a:t>
            </a:r>
            <a:endParaRPr lang="en-US" dirty="0"/>
          </a:p>
        </p:txBody>
      </p:sp>
      <p:sp>
        <p:nvSpPr>
          <p:cNvPr id="3" name="Content Placeholder 2"/>
          <p:cNvSpPr>
            <a:spLocks noGrp="1"/>
          </p:cNvSpPr>
          <p:nvPr>
            <p:ph idx="1"/>
          </p:nvPr>
        </p:nvSpPr>
        <p:spPr/>
        <p:txBody>
          <a:bodyPr/>
          <a:lstStyle/>
          <a:p>
            <a:r>
              <a:rPr lang="en-US" sz="2400" dirty="0" smtClean="0"/>
              <a:t>Can the VF model be called iteratively (for each time point of an utterance) ?</a:t>
            </a:r>
          </a:p>
          <a:p>
            <a:pPr lvl="1"/>
            <a:r>
              <a:rPr lang="en-US" sz="2000" dirty="0" smtClean="0"/>
              <a:t>Call VF model iteratively by DIVA </a:t>
            </a:r>
          </a:p>
          <a:p>
            <a:pPr lvl="1"/>
            <a:r>
              <a:rPr lang="en-US" sz="2000" dirty="0" smtClean="0"/>
              <a:t>Pass </a:t>
            </a:r>
            <a:r>
              <a:rPr lang="en-US" sz="2000" dirty="0"/>
              <a:t>the train of glottal pulses to DIVA </a:t>
            </a:r>
            <a:endParaRPr lang="en-US" sz="2000" dirty="0" smtClean="0"/>
          </a:p>
          <a:p>
            <a:r>
              <a:rPr lang="en-US" sz="2400" dirty="0" smtClean="0"/>
              <a:t>If the current Vocal tract model has a vocal tract attached to it, decide whether to use it or the vocal tract of DIVA</a:t>
            </a:r>
          </a:p>
          <a:p>
            <a:r>
              <a:rPr lang="en-US" sz="2400" dirty="0" smtClean="0"/>
              <a:t>VF forward Model</a:t>
            </a:r>
          </a:p>
          <a:p>
            <a:pPr lvl="1"/>
            <a:r>
              <a:rPr lang="en-US" sz="2000" dirty="0" smtClean="0"/>
              <a:t>For </a:t>
            </a:r>
            <a:r>
              <a:rPr lang="en-US" sz="2000" dirty="0" smtClean="0"/>
              <a:t>all input glottal source parameters of DIVA (CT tension, airway pressure and voicing information), map out all output source parameters (</a:t>
            </a:r>
            <a:r>
              <a:rPr lang="en-US" sz="2000" i="1" dirty="0" smtClean="0"/>
              <a:t>f</a:t>
            </a:r>
            <a:r>
              <a:rPr lang="en-US" sz="2000" baseline="-25000" dirty="0" smtClean="0"/>
              <a:t>o</a:t>
            </a:r>
            <a:r>
              <a:rPr lang="en-US" sz="2000" dirty="0" smtClean="0"/>
              <a:t> , pressure, voicing), by identifying all combinations of inputs and outputs in Vocal tract model</a:t>
            </a:r>
          </a:p>
          <a:p>
            <a:pPr lvl="1"/>
            <a:r>
              <a:rPr lang="en-US" sz="2000" dirty="0" smtClean="0"/>
              <a:t>Is this a good idea? What about scalability of this concept?</a:t>
            </a:r>
          </a:p>
          <a:p>
            <a:pPr lvl="1"/>
            <a:r>
              <a:rPr lang="en-US" sz="2000" dirty="0" smtClean="0"/>
              <a:t>If not, call VF model iteratively here as </a:t>
            </a:r>
            <a:r>
              <a:rPr lang="en-US" sz="2000" dirty="0" smtClean="0"/>
              <a:t>well</a:t>
            </a:r>
          </a:p>
          <a:p>
            <a:pPr lvl="1"/>
            <a:r>
              <a:rPr lang="en-US" sz="2000" dirty="0" smtClean="0"/>
              <a:t>Current forward model might not have the closest approximation to the biological version</a:t>
            </a:r>
            <a:endParaRPr lang="en-US" sz="2000" dirty="0" smtClean="0"/>
          </a:p>
          <a:p>
            <a:endParaRPr lang="en-US" sz="2800" dirty="0"/>
          </a:p>
        </p:txBody>
      </p:sp>
    </p:spTree>
    <p:extLst>
      <p:ext uri="{BB962C8B-B14F-4D97-AF65-F5344CB8AC3E}">
        <p14:creationId xmlns:p14="http://schemas.microsoft.com/office/powerpoint/2010/main" val="1662342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Quality : Utilizing glottal pulse shape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Voice quality changes are reflected in</a:t>
            </a:r>
          </a:p>
          <a:p>
            <a:pPr lvl="1"/>
            <a:r>
              <a:rPr lang="en-US" dirty="0" smtClean="0"/>
              <a:t>Glottal pulse shape</a:t>
            </a:r>
          </a:p>
          <a:p>
            <a:pPr lvl="1"/>
            <a:r>
              <a:rPr lang="en-US" dirty="0" smtClean="0"/>
              <a:t>Vocal fundamental frequency</a:t>
            </a:r>
          </a:p>
          <a:p>
            <a:pPr lvl="1"/>
            <a:r>
              <a:rPr lang="en-US" dirty="0" smtClean="0"/>
              <a:t>Other parameters related to source (level of noise? Voicing/pressure?)</a:t>
            </a:r>
          </a:p>
          <a:p>
            <a:r>
              <a:rPr lang="en-US" dirty="0" smtClean="0"/>
              <a:t>Currently, DIVA is only considering </a:t>
            </a:r>
            <a:r>
              <a:rPr lang="en-US" i="1" dirty="0" smtClean="0"/>
              <a:t>f</a:t>
            </a:r>
            <a:r>
              <a:rPr lang="en-US" baseline="-25000" dirty="0" smtClean="0"/>
              <a:t>0 </a:t>
            </a:r>
            <a:r>
              <a:rPr lang="en-US" dirty="0" smtClean="0"/>
              <a:t>to generate outputs of vocal tract </a:t>
            </a:r>
            <a:r>
              <a:rPr lang="en-US" dirty="0" smtClean="0"/>
              <a:t>block</a:t>
            </a:r>
            <a:endParaRPr lang="en-US" dirty="0" smtClean="0"/>
          </a:p>
          <a:p>
            <a:r>
              <a:rPr lang="en-US" dirty="0" smtClean="0"/>
              <a:t>Pulse shape generated by vocal folds model not utilized in DIVA</a:t>
            </a:r>
          </a:p>
          <a:p>
            <a:r>
              <a:rPr lang="en-US" dirty="0" smtClean="0"/>
              <a:t>We need;</a:t>
            </a:r>
          </a:p>
          <a:p>
            <a:pPr lvl="1"/>
            <a:r>
              <a:rPr lang="en-US" dirty="0" smtClean="0"/>
              <a:t>A mechanism to utilize both </a:t>
            </a:r>
            <a:r>
              <a:rPr lang="en-US" i="1" dirty="0"/>
              <a:t>f</a:t>
            </a:r>
            <a:r>
              <a:rPr lang="en-US" baseline="-25000" dirty="0"/>
              <a:t>0</a:t>
            </a:r>
            <a:r>
              <a:rPr lang="en-US" dirty="0" smtClean="0"/>
              <a:t> AND glottal pulse shape to generate voice</a:t>
            </a:r>
          </a:p>
          <a:p>
            <a:pPr lvl="1"/>
            <a:r>
              <a:rPr lang="en-US" dirty="0" smtClean="0"/>
              <a:t>How does glottal pulse change based on vocal quality? </a:t>
            </a:r>
            <a:r>
              <a:rPr lang="en-US" sz="2200" i="1" dirty="0" smtClean="0"/>
              <a:t>Some insights from VF modelling</a:t>
            </a:r>
          </a:p>
          <a:p>
            <a:pPr lvl="1"/>
            <a:r>
              <a:rPr lang="en-US" dirty="0" smtClean="0"/>
              <a:t>How should it be attached to the feedback loop? </a:t>
            </a:r>
            <a:r>
              <a:rPr lang="en-US" sz="2200" i="1" dirty="0" smtClean="0"/>
              <a:t>Separate </a:t>
            </a:r>
            <a:r>
              <a:rPr lang="en-US" sz="2200" i="1" dirty="0" smtClean="0"/>
              <a:t>loop?</a:t>
            </a:r>
            <a:endParaRPr lang="en-US" sz="2200" i="1" dirty="0" smtClean="0"/>
          </a:p>
          <a:p>
            <a:pPr lvl="1"/>
            <a:r>
              <a:rPr lang="en-US" dirty="0" smtClean="0"/>
              <a:t>Affective prosody is controlled by limbic and Para limbic systems (ACC/PAG)</a:t>
            </a:r>
          </a:p>
          <a:p>
            <a:pPr lvl="1"/>
            <a:r>
              <a:rPr lang="en-US" dirty="0" smtClean="0"/>
              <a:t>Consider vocal quality changes related to vocal fold anatomy (nodules </a:t>
            </a:r>
            <a:r>
              <a:rPr lang="en-US" dirty="0" err="1" smtClean="0"/>
              <a:t>etc</a:t>
            </a:r>
            <a:r>
              <a:rPr lang="en-US" dirty="0" smtClean="0"/>
              <a:t>) only? </a:t>
            </a:r>
            <a:endParaRPr lang="en-US" sz="2200" dirty="0"/>
          </a:p>
        </p:txBody>
      </p:sp>
    </p:spTree>
    <p:extLst>
      <p:ext uri="{BB962C8B-B14F-4D97-AF65-F5344CB8AC3E}">
        <p14:creationId xmlns:p14="http://schemas.microsoft.com/office/powerpoint/2010/main" val="2907053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Vocal Tract utilized : Maeda</a:t>
            </a:r>
            <a:endParaRPr lang="en-US" dirty="0"/>
          </a:p>
        </p:txBody>
      </p:sp>
      <p:sp>
        <p:nvSpPr>
          <p:cNvPr id="3" name="Content Placeholder 2"/>
          <p:cNvSpPr>
            <a:spLocks noGrp="1"/>
          </p:cNvSpPr>
          <p:nvPr>
            <p:ph idx="1"/>
          </p:nvPr>
        </p:nvSpPr>
        <p:spPr/>
        <p:txBody>
          <a:bodyPr/>
          <a:lstStyle/>
          <a:p>
            <a:r>
              <a:rPr lang="en-US" sz="2800" dirty="0" smtClean="0"/>
              <a:t>The 10 parameters defining vocal tract shape also contains some parameters which define voicing and fundamental frequency</a:t>
            </a:r>
          </a:p>
        </p:txBody>
      </p:sp>
      <p:pic>
        <p:nvPicPr>
          <p:cNvPr id="4" name="Picture 3"/>
          <p:cNvPicPr>
            <a:picLocks noChangeAspect="1"/>
          </p:cNvPicPr>
          <p:nvPr/>
        </p:nvPicPr>
        <p:blipFill>
          <a:blip r:embed="rId2"/>
          <a:stretch>
            <a:fillRect/>
          </a:stretch>
        </p:blipFill>
        <p:spPr>
          <a:xfrm>
            <a:off x="436252" y="2910222"/>
            <a:ext cx="4349999" cy="2104838"/>
          </a:xfrm>
          <a:prstGeom prst="rect">
            <a:avLst/>
          </a:prstGeom>
          <a:ln w="38100">
            <a:solidFill>
              <a:srgbClr val="C00000"/>
            </a:solidFill>
          </a:ln>
        </p:spPr>
      </p:pic>
      <p:pic>
        <p:nvPicPr>
          <p:cNvPr id="5" name="Picture 4"/>
          <p:cNvPicPr>
            <a:picLocks noChangeAspect="1"/>
          </p:cNvPicPr>
          <p:nvPr/>
        </p:nvPicPr>
        <p:blipFill>
          <a:blip r:embed="rId3"/>
          <a:stretch>
            <a:fillRect/>
          </a:stretch>
        </p:blipFill>
        <p:spPr>
          <a:xfrm>
            <a:off x="5044399" y="2394409"/>
            <a:ext cx="6741202" cy="3276600"/>
          </a:xfrm>
          <a:prstGeom prst="rect">
            <a:avLst/>
          </a:prstGeom>
          <a:ln w="38100">
            <a:solidFill>
              <a:srgbClr val="C00000"/>
            </a:solidFill>
          </a:ln>
        </p:spPr>
      </p:pic>
    </p:spTree>
    <p:extLst>
      <p:ext uri="{BB962C8B-B14F-4D97-AF65-F5344CB8AC3E}">
        <p14:creationId xmlns:p14="http://schemas.microsoft.com/office/powerpoint/2010/main" val="566163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Vocal Tract utilized : Maeda</a:t>
            </a:r>
            <a:endParaRPr lang="en-US" dirty="0"/>
          </a:p>
        </p:txBody>
      </p:sp>
      <p:sp>
        <p:nvSpPr>
          <p:cNvPr id="3" name="Content Placeholder 2"/>
          <p:cNvSpPr>
            <a:spLocks noGrp="1"/>
          </p:cNvSpPr>
          <p:nvPr>
            <p:ph idx="1"/>
          </p:nvPr>
        </p:nvSpPr>
        <p:spPr/>
        <p:txBody>
          <a:bodyPr/>
          <a:lstStyle/>
          <a:p>
            <a:r>
              <a:rPr lang="en-US" sz="2800" dirty="0" smtClean="0"/>
              <a:t>The 10 parameters defining vocal tract shape also contains some parameters which define voicing and fundamental frequency.</a:t>
            </a:r>
          </a:p>
          <a:p>
            <a:r>
              <a:rPr lang="en-US" sz="2800" dirty="0" smtClean="0"/>
              <a:t>Discussion points: </a:t>
            </a:r>
          </a:p>
          <a:p>
            <a:pPr lvl="1"/>
            <a:r>
              <a:rPr lang="en-US" sz="2400" dirty="0" smtClean="0"/>
              <a:t>Should we utilize the current vocal tract model?</a:t>
            </a:r>
          </a:p>
          <a:p>
            <a:pPr lvl="1"/>
            <a:r>
              <a:rPr lang="en-US" sz="2400" dirty="0" smtClean="0"/>
              <a:t>If so, should we update these parameters which are also based on source parameters?</a:t>
            </a:r>
            <a:endParaRPr lang="en-US" sz="2400" dirty="0"/>
          </a:p>
        </p:txBody>
      </p:sp>
    </p:spTree>
    <p:extLst>
      <p:ext uri="{BB962C8B-B14F-4D97-AF65-F5344CB8AC3E}">
        <p14:creationId xmlns:p14="http://schemas.microsoft.com/office/powerpoint/2010/main" val="110471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5523"/>
          <a:stretch/>
        </p:blipFill>
        <p:spPr>
          <a:xfrm>
            <a:off x="1209591" y="124415"/>
            <a:ext cx="10096500" cy="5831323"/>
          </a:xfrm>
          <a:prstGeom prst="rect">
            <a:avLst/>
          </a:prstGeom>
        </p:spPr>
      </p:pic>
      <p:sp>
        <p:nvSpPr>
          <p:cNvPr id="6" name="TextBox 5"/>
          <p:cNvSpPr txBox="1"/>
          <p:nvPr/>
        </p:nvSpPr>
        <p:spPr>
          <a:xfrm>
            <a:off x="3493062" y="5557739"/>
            <a:ext cx="5844747" cy="338554"/>
          </a:xfrm>
          <a:prstGeom prst="rect">
            <a:avLst/>
          </a:prstGeom>
          <a:noFill/>
        </p:spPr>
        <p:txBody>
          <a:bodyPr wrap="square" rtlCol="0">
            <a:spAutoFit/>
          </a:bodyPr>
          <a:lstStyle/>
          <a:p>
            <a:r>
              <a:rPr lang="en-US" sz="1600" dirty="0" smtClean="0"/>
              <a:t>Adapted from SH680 </a:t>
            </a:r>
            <a:r>
              <a:rPr lang="en-US" sz="1600" dirty="0"/>
              <a:t>Frank H. Guenther, Alfonso Nieto-</a:t>
            </a:r>
            <a:r>
              <a:rPr lang="en-US" sz="1600" dirty="0" err="1"/>
              <a:t>Castañón</a:t>
            </a:r>
            <a:endParaRPr lang="en-US" sz="1600" dirty="0"/>
          </a:p>
        </p:txBody>
      </p:sp>
    </p:spTree>
    <p:extLst>
      <p:ext uri="{BB962C8B-B14F-4D97-AF65-F5344CB8AC3E}">
        <p14:creationId xmlns:p14="http://schemas.microsoft.com/office/powerpoint/2010/main" val="282638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631618" y="557559"/>
            <a:ext cx="8624745" cy="5287059"/>
          </a:xfrm>
          <a:prstGeom prst="rect">
            <a:avLst/>
          </a:prstGeom>
        </p:spPr>
      </p:pic>
      <p:sp>
        <p:nvSpPr>
          <p:cNvPr id="17" name="Rectangle 16"/>
          <p:cNvSpPr/>
          <p:nvPr/>
        </p:nvSpPr>
        <p:spPr bwMode="auto">
          <a:xfrm>
            <a:off x="9518716" y="1508287"/>
            <a:ext cx="79928" cy="23700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Tree>
    <p:extLst>
      <p:ext uri="{BB962C8B-B14F-4D97-AF65-F5344CB8AC3E}">
        <p14:creationId xmlns:p14="http://schemas.microsoft.com/office/powerpoint/2010/main" val="101433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631618" y="557559"/>
            <a:ext cx="8624745" cy="5287059"/>
          </a:xfrm>
          <a:prstGeom prst="rect">
            <a:avLst/>
          </a:prstGeom>
        </p:spPr>
      </p:pic>
      <p:sp>
        <p:nvSpPr>
          <p:cNvPr id="16" name="Rectangular Callout 15"/>
          <p:cNvSpPr/>
          <p:nvPr/>
        </p:nvSpPr>
        <p:spPr bwMode="auto">
          <a:xfrm>
            <a:off x="9549353" y="823415"/>
            <a:ext cx="2366127" cy="1110792"/>
          </a:xfrm>
          <a:prstGeom prst="wedgeRectCallout">
            <a:avLst>
              <a:gd name="adj1" fmla="val -161625"/>
              <a:gd name="adj2" fmla="val 154294"/>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9" name="Group 8"/>
          <p:cNvGrpSpPr/>
          <p:nvPr/>
        </p:nvGrpSpPr>
        <p:grpSpPr>
          <a:xfrm>
            <a:off x="6202838" y="125302"/>
            <a:ext cx="2271860" cy="1505535"/>
            <a:chOff x="5448694" y="181863"/>
            <a:chExt cx="2271860" cy="1505535"/>
          </a:xfrm>
        </p:grpSpPr>
        <p:sp>
          <p:nvSpPr>
            <p:cNvPr id="6" name="Rectangular Callout 5"/>
            <p:cNvSpPr/>
            <p:nvPr/>
          </p:nvSpPr>
          <p:spPr bwMode="auto">
            <a:xfrm>
              <a:off x="5448694" y="181863"/>
              <a:ext cx="2271860" cy="1505535"/>
            </a:xfrm>
            <a:prstGeom prst="wedgeRectCallout">
              <a:avLst>
                <a:gd name="adj1" fmla="val -67306"/>
                <a:gd name="adj2" fmla="val 77527"/>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7" name="Picture 6"/>
            <p:cNvPicPr/>
            <p:nvPr/>
          </p:nvPicPr>
          <p:blipFill rotWithShape="1">
            <a:blip r:embed="rId4">
              <a:extLst>
                <a:ext uri="{28A0092B-C50C-407E-A947-70E740481C1C}">
                  <a14:useLocalDpi xmlns:a14="http://schemas.microsoft.com/office/drawing/2010/main" val="0"/>
                </a:ext>
              </a:extLst>
            </a:blip>
            <a:srcRect b="10137"/>
            <a:stretch/>
          </p:blipFill>
          <p:spPr bwMode="auto">
            <a:xfrm>
              <a:off x="5571241" y="326600"/>
              <a:ext cx="2036189" cy="1266530"/>
            </a:xfrm>
            <a:prstGeom prst="rect">
              <a:avLst/>
            </a:prstGeom>
            <a:ln>
              <a:noFill/>
            </a:ln>
            <a:extLst>
              <a:ext uri="{53640926-AAD7-44D8-BBD7-CCE9431645EC}">
                <a14:shadowObscured xmlns:a14="http://schemas.microsoft.com/office/drawing/2010/main"/>
              </a:ext>
            </a:extLst>
          </p:spPr>
        </p:pic>
      </p:grpSp>
      <p:sp>
        <p:nvSpPr>
          <p:cNvPr id="10" name="Rectangular Callout 9"/>
          <p:cNvSpPr/>
          <p:nvPr/>
        </p:nvSpPr>
        <p:spPr bwMode="auto">
          <a:xfrm>
            <a:off x="670875" y="3580811"/>
            <a:ext cx="2694494" cy="2149995"/>
          </a:xfrm>
          <a:prstGeom prst="wedgeRectCallout">
            <a:avLst>
              <a:gd name="adj1" fmla="val 99597"/>
              <a:gd name="adj2" fmla="val -28339"/>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1" name="Picture 10"/>
          <p:cNvPicPr/>
          <p:nvPr/>
        </p:nvPicPr>
        <p:blipFill rotWithShape="1">
          <a:blip r:embed="rId5" cstate="print">
            <a:extLst>
              <a:ext uri="{28A0092B-C50C-407E-A947-70E740481C1C}">
                <a14:useLocalDpi xmlns:a14="http://schemas.microsoft.com/office/drawing/2010/main" val="0"/>
              </a:ext>
            </a:extLst>
          </a:blip>
          <a:srcRect r="9073"/>
          <a:stretch/>
        </p:blipFill>
        <p:spPr bwMode="auto">
          <a:xfrm>
            <a:off x="821164" y="3676454"/>
            <a:ext cx="2196592" cy="2021019"/>
          </a:xfrm>
          <a:prstGeom prst="rect">
            <a:avLst/>
          </a:prstGeom>
          <a:ln>
            <a:noFill/>
          </a:ln>
          <a:extLst>
            <a:ext uri="{53640926-AAD7-44D8-BBD7-CCE9431645EC}">
              <a14:shadowObscured xmlns:a14="http://schemas.microsoft.com/office/drawing/2010/main"/>
            </a:ext>
          </a:extLst>
        </p:spPr>
      </p:pic>
      <p:sp>
        <p:nvSpPr>
          <p:cNvPr id="12" name="Rectangular Callout 11"/>
          <p:cNvSpPr/>
          <p:nvPr/>
        </p:nvSpPr>
        <p:spPr bwMode="auto">
          <a:xfrm>
            <a:off x="1027523" y="2037762"/>
            <a:ext cx="2047186" cy="1110792"/>
          </a:xfrm>
          <a:prstGeom prst="wedgeRectCallout">
            <a:avLst>
              <a:gd name="adj1" fmla="val 126641"/>
              <a:gd name="adj2" fmla="val 41422"/>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3" name="Picture 12"/>
          <p:cNvPicPr/>
          <p:nvPr/>
        </p:nvPicPr>
        <p:blipFill rotWithShape="1">
          <a:blip r:embed="rId6">
            <a:extLst>
              <a:ext uri="{28A0092B-C50C-407E-A947-70E740481C1C}">
                <a14:useLocalDpi xmlns:a14="http://schemas.microsoft.com/office/drawing/2010/main" val="0"/>
              </a:ext>
            </a:extLst>
          </a:blip>
          <a:srcRect b="34822"/>
          <a:stretch/>
        </p:blipFill>
        <p:spPr>
          <a:xfrm>
            <a:off x="1084476" y="2170072"/>
            <a:ext cx="1933280" cy="846172"/>
          </a:xfrm>
          <a:prstGeom prst="rect">
            <a:avLst/>
          </a:prstGeom>
        </p:spPr>
      </p:pic>
      <p:sp>
        <p:nvSpPr>
          <p:cNvPr id="14" name="Rectangular Callout 13"/>
          <p:cNvSpPr/>
          <p:nvPr/>
        </p:nvSpPr>
        <p:spPr bwMode="auto">
          <a:xfrm>
            <a:off x="9549353" y="823415"/>
            <a:ext cx="2366127" cy="1110792"/>
          </a:xfrm>
          <a:prstGeom prst="wedgeRectCallout">
            <a:avLst>
              <a:gd name="adj1" fmla="val -111425"/>
              <a:gd name="adj2" fmla="val 131380"/>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5" name="Picture 14"/>
          <p:cNvPicPr/>
          <p:nvPr/>
        </p:nvPicPr>
        <p:blipFill rotWithShape="1">
          <a:blip r:embed="rId7">
            <a:extLst>
              <a:ext uri="{28A0092B-C50C-407E-A947-70E740481C1C}">
                <a14:useLocalDpi xmlns:a14="http://schemas.microsoft.com/office/drawing/2010/main" val="0"/>
              </a:ext>
            </a:extLst>
          </a:blip>
          <a:srcRect b="25245"/>
          <a:stretch/>
        </p:blipFill>
        <p:spPr>
          <a:xfrm>
            <a:off x="9598644" y="984050"/>
            <a:ext cx="2267544" cy="789522"/>
          </a:xfrm>
          <a:prstGeom prst="rect">
            <a:avLst/>
          </a:prstGeom>
        </p:spPr>
      </p:pic>
      <p:sp>
        <p:nvSpPr>
          <p:cNvPr id="17" name="Rectangle 16"/>
          <p:cNvSpPr/>
          <p:nvPr/>
        </p:nvSpPr>
        <p:spPr bwMode="auto">
          <a:xfrm>
            <a:off x="9518716" y="1508287"/>
            <a:ext cx="79928" cy="23700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9" name="Rectangular Callout 18"/>
          <p:cNvSpPr/>
          <p:nvPr/>
        </p:nvSpPr>
        <p:spPr bwMode="auto">
          <a:xfrm>
            <a:off x="9724528" y="4225272"/>
            <a:ext cx="2271860" cy="789788"/>
          </a:xfrm>
          <a:prstGeom prst="wedgeRectCallout">
            <a:avLst>
              <a:gd name="adj1" fmla="val -98011"/>
              <a:gd name="adj2" fmla="val -83141"/>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1" name="Picture 20"/>
          <p:cNvPicPr/>
          <p:nvPr/>
        </p:nvPicPr>
        <p:blipFill rotWithShape="1">
          <a:blip r:embed="rId8">
            <a:extLst>
              <a:ext uri="{28A0092B-C50C-407E-A947-70E740481C1C}">
                <a14:useLocalDpi xmlns:a14="http://schemas.microsoft.com/office/drawing/2010/main" val="0"/>
              </a:ext>
            </a:extLst>
          </a:blip>
          <a:srcRect b="22687"/>
          <a:stretch/>
        </p:blipFill>
        <p:spPr>
          <a:xfrm>
            <a:off x="9876392" y="4282862"/>
            <a:ext cx="2039088" cy="674607"/>
          </a:xfrm>
          <a:prstGeom prst="rect">
            <a:avLst/>
          </a:prstGeom>
        </p:spPr>
      </p:pic>
      <p:sp>
        <p:nvSpPr>
          <p:cNvPr id="22" name="Rectangular Callout 21"/>
          <p:cNvSpPr/>
          <p:nvPr/>
        </p:nvSpPr>
        <p:spPr bwMode="auto">
          <a:xfrm>
            <a:off x="9691789" y="5135148"/>
            <a:ext cx="2271860" cy="789788"/>
          </a:xfrm>
          <a:prstGeom prst="wedgeRectCallout">
            <a:avLst>
              <a:gd name="adj1" fmla="val -169380"/>
              <a:gd name="adj2" fmla="val -166692"/>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3" name="Picture 22"/>
          <p:cNvPicPr/>
          <p:nvPr/>
        </p:nvPicPr>
        <p:blipFill>
          <a:blip r:embed="rId9">
            <a:extLst>
              <a:ext uri="{28A0092B-C50C-407E-A947-70E740481C1C}">
                <a14:useLocalDpi xmlns:a14="http://schemas.microsoft.com/office/drawing/2010/main" val="0"/>
              </a:ext>
            </a:extLst>
          </a:blip>
          <a:stretch>
            <a:fillRect/>
          </a:stretch>
        </p:blipFill>
        <p:spPr>
          <a:xfrm>
            <a:off x="9806696" y="5240488"/>
            <a:ext cx="2107523" cy="632925"/>
          </a:xfrm>
          <a:prstGeom prst="rect">
            <a:avLst/>
          </a:prstGeom>
        </p:spPr>
      </p:pic>
      <p:sp>
        <p:nvSpPr>
          <p:cNvPr id="25" name="Rectangular Callout 24"/>
          <p:cNvSpPr/>
          <p:nvPr/>
        </p:nvSpPr>
        <p:spPr bwMode="auto">
          <a:xfrm>
            <a:off x="135311" y="984050"/>
            <a:ext cx="1496701" cy="893594"/>
          </a:xfrm>
          <a:prstGeom prst="wedgeRectCallout">
            <a:avLst>
              <a:gd name="adj1" fmla="val 86484"/>
              <a:gd name="adj2" fmla="val -44593"/>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4" name="Picture 23"/>
          <p:cNvPicPr/>
          <p:nvPr/>
        </p:nvPicPr>
        <p:blipFill rotWithShape="1">
          <a:blip r:embed="rId10">
            <a:extLst>
              <a:ext uri="{28A0092B-C50C-407E-A947-70E740481C1C}">
                <a14:useLocalDpi xmlns:a14="http://schemas.microsoft.com/office/drawing/2010/main" val="0"/>
              </a:ext>
            </a:extLst>
          </a:blip>
          <a:srcRect r="21427" b="11444"/>
          <a:stretch/>
        </p:blipFill>
        <p:spPr>
          <a:xfrm>
            <a:off x="184606" y="1038994"/>
            <a:ext cx="1397719" cy="734578"/>
          </a:xfrm>
          <a:prstGeom prst="rect">
            <a:avLst/>
          </a:prstGeom>
        </p:spPr>
      </p:pic>
      <p:sp>
        <p:nvSpPr>
          <p:cNvPr id="26" name="TextBox 25"/>
          <p:cNvSpPr txBox="1"/>
          <p:nvPr/>
        </p:nvSpPr>
        <p:spPr>
          <a:xfrm>
            <a:off x="0" y="-8178"/>
            <a:ext cx="12192000" cy="6013052"/>
          </a:xfrm>
          <a:prstGeom prst="rect">
            <a:avLst/>
          </a:prstGeom>
          <a:solidFill>
            <a:schemeClr val="bg1">
              <a:lumMod val="85000"/>
              <a:alpha val="54902"/>
            </a:schemeClr>
          </a:solidFill>
          <a:ln w="28575">
            <a:noFill/>
          </a:ln>
        </p:spPr>
        <p:txBody>
          <a:bodyPr wrap="square" rtlCol="0">
            <a:spAutoFit/>
          </a:bodyPr>
          <a:lstStyle/>
          <a:p>
            <a:endParaRPr lang="en-US" dirty="0">
              <a:latin typeface="+mn-lt"/>
            </a:endParaRPr>
          </a:p>
        </p:txBody>
      </p:sp>
      <p:sp>
        <p:nvSpPr>
          <p:cNvPr id="2" name="TextBox 1"/>
          <p:cNvSpPr txBox="1"/>
          <p:nvPr/>
        </p:nvSpPr>
        <p:spPr>
          <a:xfrm>
            <a:off x="1457476" y="575458"/>
            <a:ext cx="9370243" cy="4524315"/>
          </a:xfrm>
          <a:prstGeom prst="rect">
            <a:avLst/>
          </a:prstGeom>
          <a:solidFill>
            <a:schemeClr val="bg1"/>
          </a:solidFill>
          <a:ln w="28575">
            <a:solidFill>
              <a:srgbClr val="C00000"/>
            </a:solidFill>
          </a:ln>
        </p:spPr>
        <p:txBody>
          <a:bodyPr wrap="square" rtlCol="0">
            <a:spAutoFit/>
          </a:bodyPr>
          <a:lstStyle/>
          <a:p>
            <a:pPr marL="342900" indent="-342900">
              <a:buFont typeface="Arial" panose="020B0604020202020204" pitchFamily="34" charset="0"/>
              <a:buChar char="•"/>
            </a:pPr>
            <a:r>
              <a:rPr lang="en-US" dirty="0" smtClean="0">
                <a:latin typeface="+mn-lt"/>
              </a:rPr>
              <a:t>Simulink DIVA model represents the implementation of DIVA model.</a:t>
            </a:r>
          </a:p>
          <a:p>
            <a:pPr marL="342900" indent="-342900">
              <a:buFont typeface="Arial" panose="020B0604020202020204" pitchFamily="34" charset="0"/>
              <a:buChar char="•"/>
            </a:pPr>
            <a:r>
              <a:rPr lang="en-US" dirty="0" smtClean="0">
                <a:latin typeface="+mn-lt"/>
              </a:rPr>
              <a:t>Model contains different sub modules, representing different brain areas involved in speech production.</a:t>
            </a:r>
          </a:p>
          <a:p>
            <a:pPr marL="342900" indent="-342900">
              <a:buFont typeface="Arial" panose="020B0604020202020204" pitchFamily="34" charset="0"/>
              <a:buChar char="•"/>
            </a:pPr>
            <a:r>
              <a:rPr lang="en-US" dirty="0" smtClean="0">
                <a:latin typeface="+mn-lt"/>
              </a:rPr>
              <a:t>The operation of each module is implemented through standard Simulink block operations. (Inputs and Outputs)</a:t>
            </a:r>
          </a:p>
          <a:p>
            <a:pPr marL="342900" indent="-342900">
              <a:buFont typeface="Arial" panose="020B0604020202020204" pitchFamily="34" charset="0"/>
              <a:buChar char="•"/>
            </a:pPr>
            <a:r>
              <a:rPr lang="en-US" dirty="0" smtClean="0">
                <a:latin typeface="+mn-lt"/>
              </a:rPr>
              <a:t>There are also several non-standard blocks, implemented as Simulink level-2 </a:t>
            </a:r>
            <a:r>
              <a:rPr lang="en-US" dirty="0" err="1" smtClean="0">
                <a:latin typeface="+mn-lt"/>
              </a:rPr>
              <a:t>Matlab</a:t>
            </a:r>
            <a:r>
              <a:rPr lang="en-US" dirty="0" smtClean="0">
                <a:latin typeface="+mn-lt"/>
              </a:rPr>
              <a:t> S-functions. (Can be found by “looking under the mask”)</a:t>
            </a:r>
          </a:p>
          <a:p>
            <a:pPr marL="342900" indent="-342900">
              <a:buFont typeface="Arial" panose="020B0604020202020204" pitchFamily="34" charset="0"/>
              <a:buChar char="•"/>
            </a:pPr>
            <a:r>
              <a:rPr lang="en-US" dirty="0" smtClean="0">
                <a:latin typeface="+mn-lt"/>
              </a:rPr>
              <a:t>Block specific parameters are accessible by double clicking the blocks.</a:t>
            </a:r>
          </a:p>
          <a:p>
            <a:endParaRPr lang="en-US" dirty="0">
              <a:latin typeface="+mn-lt"/>
            </a:endParaRPr>
          </a:p>
        </p:txBody>
      </p:sp>
    </p:spTree>
    <p:extLst>
      <p:ext uri="{BB962C8B-B14F-4D97-AF65-F5344CB8AC3E}">
        <p14:creationId xmlns:p14="http://schemas.microsoft.com/office/powerpoint/2010/main" val="2490366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631618" y="557559"/>
            <a:ext cx="8624745" cy="5287059"/>
          </a:xfrm>
          <a:prstGeom prst="rect">
            <a:avLst/>
          </a:prstGeom>
        </p:spPr>
      </p:pic>
      <p:sp>
        <p:nvSpPr>
          <p:cNvPr id="16" name="Rectangular Callout 15"/>
          <p:cNvSpPr/>
          <p:nvPr/>
        </p:nvSpPr>
        <p:spPr bwMode="auto">
          <a:xfrm>
            <a:off x="9549353" y="823415"/>
            <a:ext cx="2366127" cy="1110792"/>
          </a:xfrm>
          <a:prstGeom prst="wedgeRectCallout">
            <a:avLst>
              <a:gd name="adj1" fmla="val -161625"/>
              <a:gd name="adj2" fmla="val 154294"/>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9" name="Group 8"/>
          <p:cNvGrpSpPr/>
          <p:nvPr/>
        </p:nvGrpSpPr>
        <p:grpSpPr>
          <a:xfrm>
            <a:off x="6202838" y="125302"/>
            <a:ext cx="2271860" cy="1505535"/>
            <a:chOff x="5448694" y="181863"/>
            <a:chExt cx="2271860" cy="1505535"/>
          </a:xfrm>
        </p:grpSpPr>
        <p:sp>
          <p:nvSpPr>
            <p:cNvPr id="6" name="Rectangular Callout 5"/>
            <p:cNvSpPr/>
            <p:nvPr/>
          </p:nvSpPr>
          <p:spPr bwMode="auto">
            <a:xfrm>
              <a:off x="5448694" y="181863"/>
              <a:ext cx="2271860" cy="1505535"/>
            </a:xfrm>
            <a:prstGeom prst="wedgeRectCallout">
              <a:avLst>
                <a:gd name="adj1" fmla="val -67306"/>
                <a:gd name="adj2" fmla="val 77527"/>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7" name="Picture 6"/>
            <p:cNvPicPr/>
            <p:nvPr/>
          </p:nvPicPr>
          <p:blipFill rotWithShape="1">
            <a:blip r:embed="rId4">
              <a:extLst>
                <a:ext uri="{28A0092B-C50C-407E-A947-70E740481C1C}">
                  <a14:useLocalDpi xmlns:a14="http://schemas.microsoft.com/office/drawing/2010/main" val="0"/>
                </a:ext>
              </a:extLst>
            </a:blip>
            <a:srcRect b="10137"/>
            <a:stretch/>
          </p:blipFill>
          <p:spPr bwMode="auto">
            <a:xfrm>
              <a:off x="5571241" y="326600"/>
              <a:ext cx="2036189" cy="1266530"/>
            </a:xfrm>
            <a:prstGeom prst="rect">
              <a:avLst/>
            </a:prstGeom>
            <a:ln>
              <a:noFill/>
            </a:ln>
            <a:extLst>
              <a:ext uri="{53640926-AAD7-44D8-BBD7-CCE9431645EC}">
                <a14:shadowObscured xmlns:a14="http://schemas.microsoft.com/office/drawing/2010/main"/>
              </a:ext>
            </a:extLst>
          </p:spPr>
        </p:pic>
      </p:grpSp>
      <p:sp>
        <p:nvSpPr>
          <p:cNvPr id="10" name="Rectangular Callout 9"/>
          <p:cNvSpPr/>
          <p:nvPr/>
        </p:nvSpPr>
        <p:spPr bwMode="auto">
          <a:xfrm>
            <a:off x="670875" y="3580811"/>
            <a:ext cx="2694494" cy="2149995"/>
          </a:xfrm>
          <a:prstGeom prst="wedgeRectCallout">
            <a:avLst>
              <a:gd name="adj1" fmla="val 99597"/>
              <a:gd name="adj2" fmla="val -28339"/>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1" name="Picture 10"/>
          <p:cNvPicPr/>
          <p:nvPr/>
        </p:nvPicPr>
        <p:blipFill rotWithShape="1">
          <a:blip r:embed="rId5" cstate="print">
            <a:extLst>
              <a:ext uri="{28A0092B-C50C-407E-A947-70E740481C1C}">
                <a14:useLocalDpi xmlns:a14="http://schemas.microsoft.com/office/drawing/2010/main" val="0"/>
              </a:ext>
            </a:extLst>
          </a:blip>
          <a:srcRect r="9073"/>
          <a:stretch/>
        </p:blipFill>
        <p:spPr bwMode="auto">
          <a:xfrm>
            <a:off x="821164" y="3676454"/>
            <a:ext cx="2196592" cy="2021019"/>
          </a:xfrm>
          <a:prstGeom prst="rect">
            <a:avLst/>
          </a:prstGeom>
          <a:ln>
            <a:noFill/>
          </a:ln>
          <a:extLst>
            <a:ext uri="{53640926-AAD7-44D8-BBD7-CCE9431645EC}">
              <a14:shadowObscured xmlns:a14="http://schemas.microsoft.com/office/drawing/2010/main"/>
            </a:ext>
          </a:extLst>
        </p:spPr>
      </p:pic>
      <p:sp>
        <p:nvSpPr>
          <p:cNvPr id="12" name="Rectangular Callout 11"/>
          <p:cNvSpPr/>
          <p:nvPr/>
        </p:nvSpPr>
        <p:spPr bwMode="auto">
          <a:xfrm>
            <a:off x="1027523" y="2037762"/>
            <a:ext cx="2047186" cy="1110792"/>
          </a:xfrm>
          <a:prstGeom prst="wedgeRectCallout">
            <a:avLst>
              <a:gd name="adj1" fmla="val 126641"/>
              <a:gd name="adj2" fmla="val 41422"/>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3" name="Picture 12"/>
          <p:cNvPicPr/>
          <p:nvPr/>
        </p:nvPicPr>
        <p:blipFill rotWithShape="1">
          <a:blip r:embed="rId6">
            <a:extLst>
              <a:ext uri="{28A0092B-C50C-407E-A947-70E740481C1C}">
                <a14:useLocalDpi xmlns:a14="http://schemas.microsoft.com/office/drawing/2010/main" val="0"/>
              </a:ext>
            </a:extLst>
          </a:blip>
          <a:srcRect b="34822"/>
          <a:stretch/>
        </p:blipFill>
        <p:spPr>
          <a:xfrm>
            <a:off x="1084476" y="2170072"/>
            <a:ext cx="1933280" cy="846172"/>
          </a:xfrm>
          <a:prstGeom prst="rect">
            <a:avLst/>
          </a:prstGeom>
        </p:spPr>
      </p:pic>
      <p:sp>
        <p:nvSpPr>
          <p:cNvPr id="14" name="Rectangular Callout 13"/>
          <p:cNvSpPr/>
          <p:nvPr/>
        </p:nvSpPr>
        <p:spPr bwMode="auto">
          <a:xfrm>
            <a:off x="9549353" y="823415"/>
            <a:ext cx="2366127" cy="1110792"/>
          </a:xfrm>
          <a:prstGeom prst="wedgeRectCallout">
            <a:avLst>
              <a:gd name="adj1" fmla="val -111425"/>
              <a:gd name="adj2" fmla="val 131380"/>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15" name="Picture 14"/>
          <p:cNvPicPr/>
          <p:nvPr/>
        </p:nvPicPr>
        <p:blipFill rotWithShape="1">
          <a:blip r:embed="rId7">
            <a:extLst>
              <a:ext uri="{28A0092B-C50C-407E-A947-70E740481C1C}">
                <a14:useLocalDpi xmlns:a14="http://schemas.microsoft.com/office/drawing/2010/main" val="0"/>
              </a:ext>
            </a:extLst>
          </a:blip>
          <a:srcRect b="25245"/>
          <a:stretch/>
        </p:blipFill>
        <p:spPr>
          <a:xfrm>
            <a:off x="9598644" y="984050"/>
            <a:ext cx="2267544" cy="789522"/>
          </a:xfrm>
          <a:prstGeom prst="rect">
            <a:avLst/>
          </a:prstGeom>
        </p:spPr>
      </p:pic>
      <p:sp>
        <p:nvSpPr>
          <p:cNvPr id="17" name="Rectangle 16"/>
          <p:cNvSpPr/>
          <p:nvPr/>
        </p:nvSpPr>
        <p:spPr bwMode="auto">
          <a:xfrm>
            <a:off x="9518716" y="1508287"/>
            <a:ext cx="79928" cy="23700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9" name="Rectangular Callout 18"/>
          <p:cNvSpPr/>
          <p:nvPr/>
        </p:nvSpPr>
        <p:spPr bwMode="auto">
          <a:xfrm>
            <a:off x="9724528" y="4225272"/>
            <a:ext cx="2271860" cy="789788"/>
          </a:xfrm>
          <a:prstGeom prst="wedgeRectCallout">
            <a:avLst>
              <a:gd name="adj1" fmla="val -98011"/>
              <a:gd name="adj2" fmla="val -83141"/>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1" name="Picture 20"/>
          <p:cNvPicPr/>
          <p:nvPr/>
        </p:nvPicPr>
        <p:blipFill rotWithShape="1">
          <a:blip r:embed="rId8">
            <a:extLst>
              <a:ext uri="{28A0092B-C50C-407E-A947-70E740481C1C}">
                <a14:useLocalDpi xmlns:a14="http://schemas.microsoft.com/office/drawing/2010/main" val="0"/>
              </a:ext>
            </a:extLst>
          </a:blip>
          <a:srcRect b="22687"/>
          <a:stretch/>
        </p:blipFill>
        <p:spPr>
          <a:xfrm>
            <a:off x="9876392" y="4282862"/>
            <a:ext cx="2039088" cy="674607"/>
          </a:xfrm>
          <a:prstGeom prst="rect">
            <a:avLst/>
          </a:prstGeom>
        </p:spPr>
      </p:pic>
      <p:sp>
        <p:nvSpPr>
          <p:cNvPr id="22" name="Rectangular Callout 21"/>
          <p:cNvSpPr/>
          <p:nvPr/>
        </p:nvSpPr>
        <p:spPr bwMode="auto">
          <a:xfrm>
            <a:off x="9691789" y="5135148"/>
            <a:ext cx="2271860" cy="789788"/>
          </a:xfrm>
          <a:prstGeom prst="wedgeRectCallout">
            <a:avLst>
              <a:gd name="adj1" fmla="val -169380"/>
              <a:gd name="adj2" fmla="val -166692"/>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3" name="Picture 22"/>
          <p:cNvPicPr/>
          <p:nvPr/>
        </p:nvPicPr>
        <p:blipFill>
          <a:blip r:embed="rId9">
            <a:extLst>
              <a:ext uri="{28A0092B-C50C-407E-A947-70E740481C1C}">
                <a14:useLocalDpi xmlns:a14="http://schemas.microsoft.com/office/drawing/2010/main" val="0"/>
              </a:ext>
            </a:extLst>
          </a:blip>
          <a:stretch>
            <a:fillRect/>
          </a:stretch>
        </p:blipFill>
        <p:spPr>
          <a:xfrm>
            <a:off x="9806696" y="5240488"/>
            <a:ext cx="2107523" cy="632925"/>
          </a:xfrm>
          <a:prstGeom prst="rect">
            <a:avLst/>
          </a:prstGeom>
        </p:spPr>
      </p:pic>
      <p:sp>
        <p:nvSpPr>
          <p:cNvPr id="25" name="Rectangular Callout 24"/>
          <p:cNvSpPr/>
          <p:nvPr/>
        </p:nvSpPr>
        <p:spPr bwMode="auto">
          <a:xfrm>
            <a:off x="135311" y="984050"/>
            <a:ext cx="1496701" cy="893594"/>
          </a:xfrm>
          <a:prstGeom prst="wedgeRectCallout">
            <a:avLst>
              <a:gd name="adj1" fmla="val 86484"/>
              <a:gd name="adj2" fmla="val -44593"/>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pic>
        <p:nvPicPr>
          <p:cNvPr id="24" name="Picture 23"/>
          <p:cNvPicPr/>
          <p:nvPr/>
        </p:nvPicPr>
        <p:blipFill rotWithShape="1">
          <a:blip r:embed="rId10">
            <a:extLst>
              <a:ext uri="{28A0092B-C50C-407E-A947-70E740481C1C}">
                <a14:useLocalDpi xmlns:a14="http://schemas.microsoft.com/office/drawing/2010/main" val="0"/>
              </a:ext>
            </a:extLst>
          </a:blip>
          <a:srcRect r="21427" b="11444"/>
          <a:stretch/>
        </p:blipFill>
        <p:spPr>
          <a:xfrm>
            <a:off x="184606" y="1038994"/>
            <a:ext cx="1397719" cy="734578"/>
          </a:xfrm>
          <a:prstGeom prst="rect">
            <a:avLst/>
          </a:prstGeom>
        </p:spPr>
      </p:pic>
      <p:sp>
        <p:nvSpPr>
          <p:cNvPr id="26" name="Rectangle 25"/>
          <p:cNvSpPr/>
          <p:nvPr/>
        </p:nvSpPr>
        <p:spPr>
          <a:xfrm>
            <a:off x="5364792" y="5521538"/>
            <a:ext cx="1343958" cy="461665"/>
          </a:xfrm>
          <a:prstGeom prst="rect">
            <a:avLst/>
          </a:prstGeom>
        </p:spPr>
        <p:txBody>
          <a:bodyPr wrap="none">
            <a:spAutoFit/>
          </a:bodyPr>
          <a:lstStyle/>
          <a:p>
            <a:pPr algn="ctr"/>
            <a:r>
              <a:rPr lang="en-US" sz="1800" b="1" baseline="30000" dirty="0" err="1" smtClean="0">
                <a:effectLst>
                  <a:outerShdw blurRad="38100" dist="38100" dir="2700000" algn="tl">
                    <a:srgbClr val="000000">
                      <a:alpha val="43137"/>
                    </a:srgbClr>
                  </a:outerShdw>
                </a:effectLst>
              </a:rPr>
              <a:t>Vocaltract</a:t>
            </a:r>
            <a:r>
              <a:rPr lang="en-US" sz="1800" b="1" baseline="30000" dirty="0" smtClean="0">
                <a:effectLst>
                  <a:outerShdw blurRad="38100" dist="38100" dir="2700000" algn="tl">
                    <a:srgbClr val="000000">
                      <a:alpha val="43137"/>
                    </a:srgbClr>
                  </a:outerShdw>
                </a:effectLst>
              </a:rPr>
              <a:t> block /</a:t>
            </a:r>
          </a:p>
          <a:p>
            <a:pPr algn="ctr"/>
            <a:r>
              <a:rPr lang="en-US" sz="1800" b="1" baseline="30000" dirty="0" smtClean="0">
                <a:effectLst>
                  <a:outerShdw blurRad="38100" dist="38100" dir="2700000" algn="tl">
                    <a:srgbClr val="000000">
                      <a:alpha val="43137"/>
                    </a:srgbClr>
                  </a:outerShdw>
                </a:effectLst>
              </a:rPr>
              <a:t> </a:t>
            </a:r>
            <a:r>
              <a:rPr lang="en-US" sz="1800" b="1" baseline="30000" dirty="0" err="1" smtClean="0">
                <a:effectLst>
                  <a:outerShdw blurRad="38100" dist="38100" dir="2700000" algn="tl">
                    <a:srgbClr val="000000">
                      <a:alpha val="43137"/>
                    </a:srgbClr>
                  </a:outerShdw>
                </a:effectLst>
              </a:rPr>
              <a:t>diva_synth.m</a:t>
            </a:r>
            <a:endParaRPr lang="en-US" sz="1800" b="1" baseline="30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495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927058800"/>
              </p:ext>
            </p:extLst>
          </p:nvPr>
        </p:nvGraphicFramePr>
        <p:xfrm>
          <a:off x="2060344" y="1354335"/>
          <a:ext cx="7149643" cy="3332480"/>
        </p:xfrm>
        <a:graphic>
          <a:graphicData uri="http://schemas.openxmlformats.org/drawingml/2006/table">
            <a:tbl>
              <a:tblPr firstRow="1" bandRow="1">
                <a:tableStyleId>{5C22544A-7EE6-4342-B048-85BDC9FD1C3A}</a:tableStyleId>
              </a:tblPr>
              <a:tblGrid>
                <a:gridCol w="4778317">
                  <a:extLst>
                    <a:ext uri="{9D8B030D-6E8A-4147-A177-3AD203B41FA5}">
                      <a16:colId xmlns:a16="http://schemas.microsoft.com/office/drawing/2014/main" val="1537366411"/>
                    </a:ext>
                  </a:extLst>
                </a:gridCol>
                <a:gridCol w="2371326">
                  <a:extLst>
                    <a:ext uri="{9D8B030D-6E8A-4147-A177-3AD203B41FA5}">
                      <a16:colId xmlns:a16="http://schemas.microsoft.com/office/drawing/2014/main" val="2673986222"/>
                    </a:ext>
                  </a:extLst>
                </a:gridCol>
              </a:tblGrid>
              <a:tr h="0">
                <a:tc>
                  <a:txBody>
                    <a:bodyPr/>
                    <a:lstStyle/>
                    <a:p>
                      <a:r>
                        <a:rPr lang="en-US" dirty="0" smtClean="0"/>
                        <a:t>Model</a:t>
                      </a:r>
                      <a:r>
                        <a:rPr lang="en-US" baseline="0" dirty="0" smtClean="0"/>
                        <a:t> Element</a:t>
                      </a:r>
                      <a:endParaRPr lang="en-US" dirty="0"/>
                    </a:p>
                  </a:txBody>
                  <a:tcPr/>
                </a:tc>
                <a:tc>
                  <a:txBody>
                    <a:bodyPr/>
                    <a:lstStyle/>
                    <a:p>
                      <a:r>
                        <a:rPr lang="en-US" dirty="0" smtClean="0"/>
                        <a:t>Symbol</a:t>
                      </a:r>
                      <a:r>
                        <a:rPr lang="en-US" baseline="0" dirty="0" smtClean="0"/>
                        <a:t> in Simulink</a:t>
                      </a:r>
                      <a:endParaRPr lang="en-US" dirty="0"/>
                    </a:p>
                  </a:txBody>
                  <a:tcPr/>
                </a:tc>
                <a:extLst>
                  <a:ext uri="{0D108BD9-81ED-4DB2-BD59-A6C34878D82A}">
                    <a16:rowId xmlns:a16="http://schemas.microsoft.com/office/drawing/2014/main" val="9978515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Delay elements</a:t>
                      </a:r>
                    </a:p>
                  </a:txBody>
                  <a:tcPr/>
                </a:tc>
                <a:tc>
                  <a:txBody>
                    <a:bodyPr/>
                    <a:lstStyle/>
                    <a:p>
                      <a:endParaRPr lang="en-US" dirty="0"/>
                    </a:p>
                  </a:txBody>
                  <a:tcPr/>
                </a:tc>
                <a:extLst>
                  <a:ext uri="{0D108BD9-81ED-4DB2-BD59-A6C34878D82A}">
                    <a16:rowId xmlns:a16="http://schemas.microsoft.com/office/drawing/2014/main" val="28976164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Gain elements</a:t>
                      </a:r>
                    </a:p>
                  </a:txBody>
                  <a:tcPr/>
                </a:tc>
                <a:tc>
                  <a:txBody>
                    <a:bodyPr/>
                    <a:lstStyle/>
                    <a:p>
                      <a:endParaRPr lang="en-US" dirty="0"/>
                    </a:p>
                  </a:txBody>
                  <a:tcPr/>
                </a:tc>
                <a:extLst>
                  <a:ext uri="{0D108BD9-81ED-4DB2-BD59-A6C34878D82A}">
                    <a16:rowId xmlns:a16="http://schemas.microsoft.com/office/drawing/2014/main" val="254172956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Slider-gain elements</a:t>
                      </a:r>
                    </a:p>
                  </a:txBody>
                  <a:tcPr/>
                </a:tc>
                <a:tc>
                  <a:txBody>
                    <a:bodyPr/>
                    <a:lstStyle/>
                    <a:p>
                      <a:endParaRPr lang="en-US" dirty="0"/>
                    </a:p>
                  </a:txBody>
                  <a:tcPr/>
                </a:tc>
                <a:extLst>
                  <a:ext uri="{0D108BD9-81ED-4DB2-BD59-A6C34878D82A}">
                    <a16:rowId xmlns:a16="http://schemas.microsoft.com/office/drawing/2014/main" val="79414213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Synaptic weight elements (explicit)</a:t>
                      </a:r>
                    </a:p>
                  </a:txBody>
                  <a:tcPr/>
                </a:tc>
                <a:tc>
                  <a:txBody>
                    <a:bodyPr/>
                    <a:lstStyle/>
                    <a:p>
                      <a:endParaRPr lang="en-US" dirty="0"/>
                    </a:p>
                  </a:txBody>
                  <a:tcPr/>
                </a:tc>
                <a:extLst>
                  <a:ext uri="{0D108BD9-81ED-4DB2-BD59-A6C34878D82A}">
                    <a16:rowId xmlns:a16="http://schemas.microsoft.com/office/drawing/2014/main" val="184621389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Synaptic weight elements (adaptive)</a:t>
                      </a:r>
                    </a:p>
                  </a:txBody>
                  <a:tcPr/>
                </a:tc>
                <a:tc>
                  <a:txBody>
                    <a:bodyPr/>
                    <a:lstStyle/>
                    <a:p>
                      <a:endParaRPr lang="en-US" dirty="0"/>
                    </a:p>
                  </a:txBody>
                  <a:tcPr/>
                </a:tc>
                <a:extLst>
                  <a:ext uri="{0D108BD9-81ED-4DB2-BD59-A6C34878D82A}">
                    <a16:rowId xmlns:a16="http://schemas.microsoft.com/office/drawing/2014/main" val="17044999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Inverse-map elements</a:t>
                      </a:r>
                    </a:p>
                  </a:txBody>
                  <a:tcPr/>
                </a:tc>
                <a:tc>
                  <a:txBody>
                    <a:bodyPr/>
                    <a:lstStyle/>
                    <a:p>
                      <a:endParaRPr lang="en-US" dirty="0"/>
                    </a:p>
                  </a:txBody>
                  <a:tcPr/>
                </a:tc>
                <a:extLst>
                  <a:ext uri="{0D108BD9-81ED-4DB2-BD59-A6C34878D82A}">
                    <a16:rowId xmlns:a16="http://schemas.microsoft.com/office/drawing/2014/main" val="50284105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Null-space projector elements</a:t>
                      </a:r>
                    </a:p>
                  </a:txBody>
                  <a:tcPr/>
                </a:tc>
                <a:tc>
                  <a:txBody>
                    <a:bodyPr/>
                    <a:lstStyle/>
                    <a:p>
                      <a:endParaRPr lang="en-US" dirty="0"/>
                    </a:p>
                  </a:txBody>
                  <a:tcPr/>
                </a:tc>
                <a:extLst>
                  <a:ext uri="{0D108BD9-81ED-4DB2-BD59-A6C34878D82A}">
                    <a16:rowId xmlns:a16="http://schemas.microsoft.com/office/drawing/2014/main" val="7029892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Concatenation elements</a:t>
                      </a:r>
                    </a:p>
                  </a:txBody>
                  <a:tcPr/>
                </a:tc>
                <a:tc>
                  <a:txBody>
                    <a:bodyPr/>
                    <a:lstStyle/>
                    <a:p>
                      <a:endParaRPr lang="en-US" dirty="0"/>
                    </a:p>
                  </a:txBody>
                  <a:tcPr/>
                </a:tc>
                <a:extLst>
                  <a:ext uri="{0D108BD9-81ED-4DB2-BD59-A6C34878D82A}">
                    <a16:rowId xmlns:a16="http://schemas.microsoft.com/office/drawing/2014/main" val="4168359217"/>
                  </a:ext>
                </a:extLst>
              </a:tr>
            </a:tbl>
          </a:graphicData>
        </a:graphic>
      </p:graphicFrame>
      <p:sp>
        <p:nvSpPr>
          <p:cNvPr id="2" name="Title 1"/>
          <p:cNvSpPr>
            <a:spLocks noGrp="1"/>
          </p:cNvSpPr>
          <p:nvPr>
            <p:ph type="title"/>
          </p:nvPr>
        </p:nvSpPr>
        <p:spPr/>
        <p:txBody>
          <a:bodyPr/>
          <a:lstStyle/>
          <a:p>
            <a:r>
              <a:rPr lang="en-US" dirty="0" smtClean="0"/>
              <a:t>DIVA Simulink elements</a:t>
            </a: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rot="16200000">
            <a:off x="7846385" y="1525672"/>
            <a:ext cx="541992" cy="689808"/>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rot="16200000">
            <a:off x="7878887" y="2626724"/>
            <a:ext cx="600075" cy="885825"/>
          </a:xfrm>
          <a:prstGeom prst="rect">
            <a:avLst/>
          </a:prstGeom>
        </p:spPr>
      </p:pic>
      <p:pic>
        <p:nvPicPr>
          <p:cNvPr id="7" name="Picture 6"/>
          <p:cNvPicPr>
            <a:picLocks noChangeAspect="1"/>
          </p:cNvPicPr>
          <p:nvPr/>
        </p:nvPicPr>
        <p:blipFill rotWithShape="1">
          <a:blip r:embed="rId5">
            <a:clrChange>
              <a:clrFrom>
                <a:srgbClr val="FFFFFF"/>
              </a:clrFrom>
              <a:clrTo>
                <a:srgbClr val="FFFFFF">
                  <a:alpha val="0"/>
                </a:srgbClr>
              </a:clrTo>
            </a:clrChange>
          </a:blip>
          <a:srcRect l="62597" r="-2689" b="21434"/>
          <a:stretch/>
        </p:blipFill>
        <p:spPr>
          <a:xfrm rot="16200000">
            <a:off x="7957510" y="3387071"/>
            <a:ext cx="378069" cy="733373"/>
          </a:xfrm>
          <a:prstGeom prst="rect">
            <a:avLst/>
          </a:prstGeom>
        </p:spPr>
      </p:pic>
      <p:pic>
        <p:nvPicPr>
          <p:cNvPr id="8" name="Picture 7"/>
          <p:cNvPicPr>
            <a:picLocks noChangeAspect="1"/>
          </p:cNvPicPr>
          <p:nvPr/>
        </p:nvPicPr>
        <p:blipFill rotWithShape="1">
          <a:blip r:embed="rId6">
            <a:clrChange>
              <a:clrFrom>
                <a:srgbClr val="FFFFFF"/>
              </a:clrFrom>
              <a:clrTo>
                <a:srgbClr val="FFFFFF">
                  <a:alpha val="0"/>
                </a:srgbClr>
              </a:clrTo>
            </a:clrChange>
          </a:blip>
          <a:srcRect l="12211" t="-2520" r="65784"/>
          <a:stretch/>
        </p:blipFill>
        <p:spPr>
          <a:xfrm rot="16200000">
            <a:off x="7970418" y="3824799"/>
            <a:ext cx="306014" cy="624964"/>
          </a:xfrm>
          <a:prstGeom prst="rect">
            <a:avLst/>
          </a:prstGeom>
        </p:spPr>
      </p:pic>
      <p:pic>
        <p:nvPicPr>
          <p:cNvPr id="9" name="Picture 8"/>
          <p:cNvPicPr>
            <a:picLocks noChangeAspect="1"/>
          </p:cNvPicPr>
          <p:nvPr/>
        </p:nvPicPr>
        <p:blipFill>
          <a:blip r:embed="rId7">
            <a:clrChange>
              <a:clrFrom>
                <a:srgbClr val="FFFFFF"/>
              </a:clrFrom>
              <a:clrTo>
                <a:srgbClr val="FFFFFF">
                  <a:alpha val="0"/>
                </a:srgbClr>
              </a:clrTo>
            </a:clrChange>
          </a:blip>
          <a:stretch>
            <a:fillRect/>
          </a:stretch>
        </p:blipFill>
        <p:spPr>
          <a:xfrm rot="16200000">
            <a:off x="7908393" y="2308702"/>
            <a:ext cx="495300" cy="714375"/>
          </a:xfrm>
          <a:prstGeom prst="rect">
            <a:avLst/>
          </a:prstGeom>
        </p:spPr>
      </p:pic>
      <p:pic>
        <p:nvPicPr>
          <p:cNvPr id="10" name="Picture 9"/>
          <p:cNvPicPr>
            <a:picLocks noChangeAspect="1"/>
          </p:cNvPicPr>
          <p:nvPr/>
        </p:nvPicPr>
        <p:blipFill rotWithShape="1">
          <a:blip r:embed="rId8">
            <a:clrChange>
              <a:clrFrom>
                <a:srgbClr val="FFFFFF"/>
              </a:clrFrom>
              <a:clrTo>
                <a:srgbClr val="FFFFFF">
                  <a:alpha val="0"/>
                </a:srgbClr>
              </a:clrTo>
            </a:clrChange>
          </a:blip>
          <a:srcRect t="36185" r="18437" b="-6382"/>
          <a:stretch/>
        </p:blipFill>
        <p:spPr>
          <a:xfrm>
            <a:off x="7798855" y="2070817"/>
            <a:ext cx="637052" cy="387799"/>
          </a:xfrm>
          <a:prstGeom prst="rect">
            <a:avLst/>
          </a:prstGeom>
        </p:spPr>
      </p:pic>
      <p:pic>
        <p:nvPicPr>
          <p:cNvPr id="5" name="Picture 4"/>
          <p:cNvPicPr>
            <a:picLocks noChangeAspect="1"/>
          </p:cNvPicPr>
          <p:nvPr/>
        </p:nvPicPr>
        <p:blipFill rotWithShape="1">
          <a:blip r:embed="rId9">
            <a:clrChange>
              <a:clrFrom>
                <a:srgbClr val="FFFFFF"/>
              </a:clrFrom>
              <a:clrTo>
                <a:srgbClr val="FFFFFF">
                  <a:alpha val="0"/>
                </a:srgbClr>
              </a:clrTo>
            </a:clrChange>
          </a:blip>
          <a:srcRect r="10179" b="12897"/>
          <a:stretch/>
        </p:blipFill>
        <p:spPr>
          <a:xfrm rot="10800000">
            <a:off x="7920604" y="4290288"/>
            <a:ext cx="393554" cy="464607"/>
          </a:xfrm>
          <a:prstGeom prst="rect">
            <a:avLst/>
          </a:prstGeom>
        </p:spPr>
      </p:pic>
      <p:pic>
        <p:nvPicPr>
          <p:cNvPr id="20" name="Picture 19"/>
          <p:cNvPicPr>
            <a:picLocks noChangeAspect="1"/>
          </p:cNvPicPr>
          <p:nvPr/>
        </p:nvPicPr>
        <p:blipFill>
          <a:blip r:embed="rId10">
            <a:clrChange>
              <a:clrFrom>
                <a:srgbClr val="FFFFFF"/>
              </a:clrFrom>
              <a:clrTo>
                <a:srgbClr val="FFFFFF">
                  <a:alpha val="0"/>
                </a:srgbClr>
              </a:clrTo>
            </a:clrChange>
          </a:blip>
          <a:stretch>
            <a:fillRect/>
          </a:stretch>
        </p:blipFill>
        <p:spPr>
          <a:xfrm rot="16200000">
            <a:off x="7952513" y="2915912"/>
            <a:ext cx="388063" cy="814816"/>
          </a:xfrm>
          <a:prstGeom prst="rect">
            <a:avLst/>
          </a:prstGeom>
        </p:spPr>
      </p:pic>
    </p:spTree>
    <p:extLst>
      <p:ext uri="{BB962C8B-B14F-4D97-AF65-F5344CB8AC3E}">
        <p14:creationId xmlns:p14="http://schemas.microsoft.com/office/powerpoint/2010/main" val="228733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5131" y="76727"/>
            <a:ext cx="10368828" cy="5918402"/>
          </a:xfrm>
          <a:prstGeom prst="rect">
            <a:avLst/>
          </a:prstGeom>
        </p:spPr>
      </p:pic>
      <p:sp>
        <p:nvSpPr>
          <p:cNvPr id="5" name="Rectangle 4">
            <a:hlinkClick r:id="rId3" action="ppaction://hlinksldjump" tooltip="Motor Cortex"/>
          </p:cNvPr>
          <p:cNvSpPr/>
          <p:nvPr/>
        </p:nvSpPr>
        <p:spPr bwMode="auto">
          <a:xfrm>
            <a:off x="4596276" y="3787073"/>
            <a:ext cx="1505119" cy="517890"/>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6" name="Rectangle 5">
            <a:hlinkClick r:id="rId4" action="ppaction://hlinksldjump" tooltip="Vocal Tract and Sensory Organs"/>
          </p:cNvPr>
          <p:cNvSpPr/>
          <p:nvPr/>
        </p:nvSpPr>
        <p:spPr bwMode="auto">
          <a:xfrm>
            <a:off x="5574063" y="4632155"/>
            <a:ext cx="1505119" cy="1097005"/>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7" name="Rectangle 6">
            <a:hlinkClick r:id="rId5" action="ppaction://hlinksldjump" tooltip="Cerebellum"/>
          </p:cNvPr>
          <p:cNvSpPr/>
          <p:nvPr/>
        </p:nvSpPr>
        <p:spPr bwMode="auto">
          <a:xfrm>
            <a:off x="4465455" y="2717576"/>
            <a:ext cx="624435" cy="349305"/>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8" name="Rectangle 7">
            <a:hlinkClick r:id="rId6" action="ppaction://hlinksldjump" tooltip="Left Ventral PRemotor Cortex"/>
          </p:cNvPr>
          <p:cNvSpPr/>
          <p:nvPr/>
        </p:nvSpPr>
        <p:spPr bwMode="auto">
          <a:xfrm>
            <a:off x="4596276" y="1804524"/>
            <a:ext cx="1505119" cy="428878"/>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9" name="Rectangle 8">
            <a:hlinkClick r:id="rId7" action="ppaction://hlinksldjump" tooltip="Inf. Parietal Cortex"/>
          </p:cNvPr>
          <p:cNvSpPr/>
          <p:nvPr/>
        </p:nvSpPr>
        <p:spPr bwMode="auto">
          <a:xfrm>
            <a:off x="8260619" y="2654187"/>
            <a:ext cx="1385087" cy="412693"/>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0" name="Rectangle 9">
            <a:hlinkClick r:id="rId8" action="ppaction://hlinksldjump" tooltip="Inf. Parietal Cortex"/>
          </p:cNvPr>
          <p:cNvSpPr/>
          <p:nvPr/>
        </p:nvSpPr>
        <p:spPr bwMode="auto">
          <a:xfrm>
            <a:off x="8260618" y="3437766"/>
            <a:ext cx="1385087" cy="349307"/>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1" name="Rectangle 10">
            <a:hlinkClick r:id="rId9" action="ppaction://hlinksldjump" tooltip="Sup. Temoral Cortex"/>
          </p:cNvPr>
          <p:cNvSpPr/>
          <p:nvPr/>
        </p:nvSpPr>
        <p:spPr bwMode="auto">
          <a:xfrm>
            <a:off x="6584219" y="2937409"/>
            <a:ext cx="1224596" cy="404602"/>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2" name="Rectangle 11">
            <a:hlinkClick r:id="rId8" action="ppaction://hlinksldjump" tooltip="Sup. Temoral Cortex"/>
          </p:cNvPr>
          <p:cNvSpPr/>
          <p:nvPr/>
        </p:nvSpPr>
        <p:spPr bwMode="auto">
          <a:xfrm>
            <a:off x="6584219" y="3693479"/>
            <a:ext cx="1224596" cy="404602"/>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nvGrpSpPr>
          <p:cNvPr id="19" name="Group 18"/>
          <p:cNvGrpSpPr/>
          <p:nvPr/>
        </p:nvGrpSpPr>
        <p:grpSpPr>
          <a:xfrm>
            <a:off x="261480" y="2750691"/>
            <a:ext cx="3434728" cy="3108543"/>
            <a:chOff x="826735" y="1155583"/>
            <a:chExt cx="2342339" cy="3108543"/>
          </a:xfrm>
        </p:grpSpPr>
        <p:sp>
          <p:nvSpPr>
            <p:cNvPr id="15" name="TextBox 14"/>
            <p:cNvSpPr txBox="1"/>
            <p:nvPr/>
          </p:nvSpPr>
          <p:spPr>
            <a:xfrm>
              <a:off x="826735" y="1155583"/>
              <a:ext cx="2342339" cy="3108543"/>
            </a:xfrm>
            <a:prstGeom prst="rect">
              <a:avLst/>
            </a:prstGeom>
            <a:noFill/>
          </p:spPr>
          <p:txBody>
            <a:bodyPr wrap="square" rtlCol="0">
              <a:spAutoFit/>
            </a:bodyPr>
            <a:lstStyle/>
            <a:p>
              <a:pPr algn="ctr"/>
              <a:r>
                <a:rPr lang="en-US" b="1" dirty="0" smtClean="0"/>
                <a:t>DIVA Model</a:t>
              </a:r>
            </a:p>
            <a:p>
              <a:pPr algn="ctr"/>
              <a:r>
                <a:rPr lang="en-US" b="1" dirty="0" smtClean="0"/>
                <a:t>Individual Modules</a:t>
              </a:r>
            </a:p>
            <a:p>
              <a:pPr algn="ctr"/>
              <a:endParaRPr lang="en-US" b="1" dirty="0"/>
            </a:p>
            <a:p>
              <a:pPr marL="342900" indent="-342900">
                <a:buFont typeface="Arial" panose="020B0604020202020204" pitchFamily="34" charset="0"/>
                <a:buChar char="•"/>
              </a:pPr>
              <a:r>
                <a:rPr lang="en-US" sz="2000" dirty="0" smtClean="0"/>
                <a:t>Click      module </a:t>
              </a:r>
            </a:p>
            <a:p>
              <a:pPr marL="342900" indent="-342900">
                <a:buFont typeface="Arial" panose="020B0604020202020204" pitchFamily="34" charset="0"/>
                <a:buChar char="•"/>
              </a:pPr>
              <a:r>
                <a:rPr lang="en-US" sz="2000" dirty="0" smtClean="0"/>
                <a:t>Click       </a:t>
              </a:r>
              <a:r>
                <a:rPr lang="en-US" sz="2000" dirty="0" smtClean="0"/>
                <a:t>key </a:t>
              </a:r>
              <a:r>
                <a:rPr lang="en-US" sz="2000" dirty="0" smtClean="0"/>
                <a:t>to move forward</a:t>
              </a:r>
            </a:p>
            <a:p>
              <a:pPr marL="342900" indent="-342900">
                <a:buFont typeface="Arial" panose="020B0604020202020204" pitchFamily="34" charset="0"/>
                <a:buChar char="•"/>
              </a:pPr>
              <a:r>
                <a:rPr lang="en-US" sz="2000" dirty="0" smtClean="0"/>
                <a:t>Click        to move back to this slide</a:t>
              </a:r>
            </a:p>
            <a:p>
              <a:pPr algn="ctr"/>
              <a:endParaRPr lang="en-US" dirty="0"/>
            </a:p>
          </p:txBody>
        </p:sp>
        <p:sp>
          <p:nvSpPr>
            <p:cNvPr id="16" name="Action Button: Home 15">
              <a:hlinkClick r:id="" action="ppaction://noaction" highlightClick="1"/>
            </p:cNvPr>
            <p:cNvSpPr/>
            <p:nvPr/>
          </p:nvSpPr>
          <p:spPr bwMode="auto">
            <a:xfrm>
              <a:off x="1593190" y="3288812"/>
              <a:ext cx="154139" cy="237015"/>
            </a:xfrm>
            <a:prstGeom prst="actionButtonHo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
          <p:nvSpPr>
            <p:cNvPr id="18" name="Action Button: Custom 17">
              <a:hlinkClick r:id="" action="ppaction://noaction" highlightClick="1"/>
            </p:cNvPr>
            <p:cNvSpPr/>
            <p:nvPr/>
          </p:nvSpPr>
          <p:spPr bwMode="auto">
            <a:xfrm>
              <a:off x="1558991" y="2370165"/>
              <a:ext cx="137584" cy="180349"/>
            </a:xfrm>
            <a:prstGeom prst="actionButtonBlank">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grpSp>
      <p:sp>
        <p:nvSpPr>
          <p:cNvPr id="2" name="Right Arrow 1"/>
          <p:cNvSpPr/>
          <p:nvPr/>
        </p:nvSpPr>
        <p:spPr bwMode="auto">
          <a:xfrm>
            <a:off x="1365223" y="4277283"/>
            <a:ext cx="246185" cy="18034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Osaka" charset="-128"/>
              <a:cs typeface="Osaka" charset="-128"/>
            </a:endParaRPr>
          </a:p>
        </p:txBody>
      </p:sp>
    </p:spTree>
    <p:extLst>
      <p:ext uri="{BB962C8B-B14F-4D97-AF65-F5344CB8AC3E}">
        <p14:creationId xmlns:p14="http://schemas.microsoft.com/office/powerpoint/2010/main" val="1765216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SteppLab">
      <a:dk1>
        <a:srgbClr val="000000"/>
      </a:dk1>
      <a:lt1>
        <a:srgbClr val="FFFFFF"/>
      </a:lt1>
      <a:dk2>
        <a:srgbClr val="000000"/>
      </a:dk2>
      <a:lt2>
        <a:srgbClr val="808080"/>
      </a:lt2>
      <a:accent1>
        <a:srgbClr val="8682AB"/>
      </a:accent1>
      <a:accent2>
        <a:srgbClr val="002060"/>
      </a:accent2>
      <a:accent3>
        <a:srgbClr val="C9F373"/>
      </a:accent3>
      <a:accent4>
        <a:srgbClr val="000000"/>
      </a:accent4>
      <a:accent5>
        <a:srgbClr val="DAEDEF"/>
      </a:accent5>
      <a:accent6>
        <a:srgbClr val="002060"/>
      </a:accent6>
      <a:hlink>
        <a:srgbClr val="8682AB"/>
      </a:hlink>
      <a:folHlink>
        <a:srgbClr val="C9F373"/>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Osaka" charset="-128"/>
            <a:cs typeface="Osaka"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Osaka" charset="-128"/>
            <a:cs typeface="Osaka"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ArticleTemplate</Template>
  <TotalTime>9283</TotalTime>
  <Words>2606</Words>
  <Application>Microsoft Office PowerPoint</Application>
  <PresentationFormat>Widescreen</PresentationFormat>
  <Paragraphs>321</Paragraphs>
  <Slides>37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Osaka</vt:lpstr>
      <vt:lpstr>Times</vt:lpstr>
      <vt:lpstr>Wingdings</vt:lpstr>
      <vt:lpstr>Blank Presentation</vt:lpstr>
      <vt:lpstr>DIVA Model Overview</vt:lpstr>
      <vt:lpstr>DIVA Model Overview</vt:lpstr>
      <vt:lpstr>PowerPoint Presentation</vt:lpstr>
      <vt:lpstr>PowerPoint Presentation</vt:lpstr>
      <vt:lpstr>PowerPoint Presentation</vt:lpstr>
      <vt:lpstr>PowerPoint Presentation</vt:lpstr>
      <vt:lpstr>PowerPoint Presentation</vt:lpstr>
      <vt:lpstr>DIVA Simulink elements</vt:lpstr>
      <vt:lpstr>PowerPoint Presentation</vt:lpstr>
      <vt:lpstr>Representations in DIVA</vt:lpstr>
      <vt:lpstr>PowerPoint Presentation</vt:lpstr>
      <vt:lpstr>Speech Sound Map </vt:lpstr>
      <vt:lpstr>DIVA target productions</vt:lpstr>
      <vt:lpstr>Speech Sound Map</vt:lpstr>
      <vt:lpstr>Cerebellum</vt:lpstr>
      <vt:lpstr>Cerebellum</vt:lpstr>
      <vt:lpstr>Articulatory, Velocity and Position map in Motor Cortex</vt:lpstr>
      <vt:lpstr>Articulatory, Velocity and Position map in MC</vt:lpstr>
      <vt:lpstr>Articulatory, Velocity and Position map in MC</vt:lpstr>
      <vt:lpstr>Articulatory Velocity and Position Maps </vt:lpstr>
      <vt:lpstr>Articulatory Velocity and Position Maps </vt:lpstr>
      <vt:lpstr>Vocal tract Module</vt:lpstr>
      <vt:lpstr>Vocal Tract Module</vt:lpstr>
      <vt:lpstr>Motor Representation</vt:lpstr>
      <vt:lpstr>Vocal Tract Model ( Maeda)</vt:lpstr>
      <vt:lpstr>Somatosensory/Auditory representation</vt:lpstr>
      <vt:lpstr>Sound Synthesizer</vt:lpstr>
      <vt:lpstr>Auditory Error Map</vt:lpstr>
      <vt:lpstr>Somatosensory Error Map</vt:lpstr>
      <vt:lpstr>Auditory State Map</vt:lpstr>
      <vt:lpstr>Current capabilities in DIVA to include controlled f0</vt:lpstr>
      <vt:lpstr>DIVA : current modifications for controlled f0</vt:lpstr>
      <vt:lpstr>Changes in DIVA when applying new VF model </vt:lpstr>
      <vt:lpstr>Changes in VF model when applying DIVA</vt:lpstr>
      <vt:lpstr>Voice Quality : Utilizing glottal pulse shape</vt:lpstr>
      <vt:lpstr>Vocal Tract utilized : Maeda</vt:lpstr>
      <vt:lpstr>Vocal Tract utilized : Maeda</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DIVA with a Larynx</dc:title>
  <dc:creator>Weerathunge, Weerathunga Arachchige Hasin</dc:creator>
  <cp:lastModifiedBy>Weerathunge, Weerathunga Arachchige Hasin</cp:lastModifiedBy>
  <cp:revision>144</cp:revision>
  <cp:lastPrinted>2020-01-01T22:30:37Z</cp:lastPrinted>
  <dcterms:created xsi:type="dcterms:W3CDTF">2019-11-30T22:35:32Z</dcterms:created>
  <dcterms:modified xsi:type="dcterms:W3CDTF">2020-01-03T02:55:50Z</dcterms:modified>
</cp:coreProperties>
</file>