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5" d="100"/>
          <a:sy n="125" d="100"/>
        </p:scale>
        <p:origin x="-2920" y="-4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173997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84161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80620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85608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89F-BD93-9D4E-A4FC-7C68848AD385}"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18884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52789F-BD93-9D4E-A4FC-7C68848AD385}"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92285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52789F-BD93-9D4E-A4FC-7C68848AD385}" type="datetimeFigureOut">
              <a:rPr lang="en-US" smtClean="0"/>
              <a:t>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13012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52789F-BD93-9D4E-A4FC-7C68848AD385}" type="datetimeFigureOut">
              <a:rPr lang="en-US" smtClean="0"/>
              <a:t>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4018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2789F-BD93-9D4E-A4FC-7C68848AD385}" type="datetimeFigureOut">
              <a:rPr lang="en-US" smtClean="0"/>
              <a:t>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107313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2789F-BD93-9D4E-A4FC-7C68848AD385}"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360917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2789F-BD93-9D4E-A4FC-7C68848AD385}"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352488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6C52789F-BD93-9D4E-A4FC-7C68848AD385}" type="datetimeFigureOut">
              <a:rPr lang="en-US" smtClean="0"/>
              <a:t>2/8/13</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B470A2D-1293-1049-B19E-2735E2F90C91}" type="slidenum">
              <a:rPr lang="en-US" smtClean="0"/>
              <a:t>‹#›</a:t>
            </a:fld>
            <a:endParaRPr lang="en-US"/>
          </a:p>
        </p:txBody>
      </p:sp>
    </p:spTree>
    <p:extLst>
      <p:ext uri="{BB962C8B-B14F-4D97-AF65-F5344CB8AC3E}">
        <p14:creationId xmlns:p14="http://schemas.microsoft.com/office/powerpoint/2010/main" val="361540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3285203" y="972069"/>
            <a:ext cx="3007802" cy="1752263"/>
            <a:chOff x="1936115" y="2932626"/>
            <a:chExt cx="3007802" cy="1752263"/>
          </a:xfrm>
        </p:grpSpPr>
        <p:grpSp>
          <p:nvGrpSpPr>
            <p:cNvPr id="4" name="Group 3"/>
            <p:cNvGrpSpPr/>
            <p:nvPr/>
          </p:nvGrpSpPr>
          <p:grpSpPr>
            <a:xfrm>
              <a:off x="1981300" y="2932626"/>
              <a:ext cx="2962617" cy="1752263"/>
              <a:chOff x="3339220" y="1174077"/>
              <a:chExt cx="2962617" cy="1752263"/>
            </a:xfrm>
          </p:grpSpPr>
          <p:grpSp>
            <p:nvGrpSpPr>
              <p:cNvPr id="5" name="Group 4"/>
              <p:cNvGrpSpPr>
                <a:grpSpLocks noChangeAspect="1"/>
              </p:cNvGrpSpPr>
              <p:nvPr/>
            </p:nvGrpSpPr>
            <p:grpSpPr>
              <a:xfrm>
                <a:off x="3894871" y="1364962"/>
                <a:ext cx="2406966" cy="1129030"/>
                <a:chOff x="9758536" y="2034690"/>
                <a:chExt cx="3438524" cy="1612900"/>
              </a:xfrm>
            </p:grpSpPr>
            <p:grpSp>
              <p:nvGrpSpPr>
                <p:cNvPr id="13" name="Group 9"/>
                <p:cNvGrpSpPr>
                  <a:grpSpLocks/>
                </p:cNvGrpSpPr>
                <p:nvPr/>
              </p:nvGrpSpPr>
              <p:grpSpPr bwMode="auto">
                <a:xfrm>
                  <a:off x="10352260" y="3025290"/>
                  <a:ext cx="1117600" cy="165100"/>
                  <a:chOff x="3688" y="1624"/>
                  <a:chExt cx="840" cy="88"/>
                </a:xfrm>
              </p:grpSpPr>
              <p:sp>
                <p:nvSpPr>
                  <p:cNvPr id="36" name="Rectangle 10" descr="Light upward diagonal"/>
                  <p:cNvSpPr>
                    <a:spLocks noChangeArrowheads="1"/>
                  </p:cNvSpPr>
                  <p:nvPr/>
                </p:nvSpPr>
                <p:spPr bwMode="auto">
                  <a:xfrm>
                    <a:off x="3898" y="1624"/>
                    <a:ext cx="420" cy="88"/>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37" name="Line 11" descr="Light upward diagonal"/>
                  <p:cNvSpPr>
                    <a:spLocks noChangeShapeType="1"/>
                  </p:cNvSpPr>
                  <p:nvPr/>
                </p:nvSpPr>
                <p:spPr bwMode="auto">
                  <a:xfrm>
                    <a:off x="431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38" name="Line 12" descr="Light upward diagonal"/>
                  <p:cNvSpPr>
                    <a:spLocks noChangeShapeType="1"/>
                  </p:cNvSpPr>
                  <p:nvPr/>
                </p:nvSpPr>
                <p:spPr bwMode="auto">
                  <a:xfrm>
                    <a:off x="368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grpSp>
            <p:grpSp>
              <p:nvGrpSpPr>
                <p:cNvPr id="14" name="Group 32"/>
                <p:cNvGrpSpPr>
                  <a:grpSpLocks/>
                </p:cNvGrpSpPr>
                <p:nvPr/>
              </p:nvGrpSpPr>
              <p:grpSpPr bwMode="auto">
                <a:xfrm>
                  <a:off x="9758536" y="2034690"/>
                  <a:ext cx="660400" cy="723900"/>
                  <a:chOff x="3106" y="1168"/>
                  <a:chExt cx="416" cy="312"/>
                </a:xfrm>
              </p:grpSpPr>
              <p:sp>
                <p:nvSpPr>
                  <p:cNvPr id="34" name="Rectangle 3"/>
                  <p:cNvSpPr>
                    <a:spLocks noChangeArrowheads="1"/>
                  </p:cNvSpPr>
                  <p:nvPr/>
                </p:nvSpPr>
                <p:spPr bwMode="auto">
                  <a:xfrm>
                    <a:off x="3136" y="1168"/>
                    <a:ext cx="264" cy="312"/>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35" name="Text Box 23"/>
                  <p:cNvSpPr txBox="1">
                    <a:spLocks noChangeArrowheads="1"/>
                  </p:cNvSpPr>
                  <p:nvPr/>
                </p:nvSpPr>
                <p:spPr bwMode="auto">
                  <a:xfrm>
                    <a:off x="3106" y="1168"/>
                    <a:ext cx="41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Calibri"/>
                        <a:cs typeface="Calibri"/>
                      </a:rPr>
                      <a:t>m</a:t>
                    </a:r>
                    <a:r>
                      <a:rPr lang="en-US" sz="1400" baseline="-25000" dirty="0">
                        <a:latin typeface="Calibri"/>
                        <a:cs typeface="Calibri"/>
                      </a:rPr>
                      <a:t>2</a:t>
                    </a:r>
                  </a:p>
                </p:txBody>
              </p:sp>
            </p:grpSp>
            <p:sp>
              <p:nvSpPr>
                <p:cNvPr id="15" name="Text Box 26"/>
                <p:cNvSpPr txBox="1">
                  <a:spLocks noChangeArrowheads="1"/>
                </p:cNvSpPr>
                <p:nvPr/>
              </p:nvSpPr>
              <p:spPr bwMode="auto">
                <a:xfrm>
                  <a:off x="10618960" y="2441090"/>
                  <a:ext cx="9017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Calibri"/>
                      <a:cs typeface="Calibri"/>
                    </a:rPr>
                    <a:t>k</a:t>
                  </a:r>
                  <a:r>
                    <a:rPr lang="en-US" sz="1400" baseline="-25000">
                      <a:latin typeface="Calibri"/>
                      <a:cs typeface="Calibri"/>
                    </a:rPr>
                    <a:t>2</a:t>
                  </a:r>
                  <a:r>
                    <a:rPr lang="en-US" sz="1400">
                      <a:latin typeface="Calibri"/>
                      <a:cs typeface="Calibri"/>
                    </a:rPr>
                    <a:t>, d</a:t>
                  </a:r>
                  <a:r>
                    <a:rPr lang="en-US" sz="1400" baseline="-25000">
                      <a:latin typeface="Calibri"/>
                      <a:cs typeface="Calibri"/>
                    </a:rPr>
                    <a:t>2</a:t>
                  </a:r>
                </a:p>
              </p:txBody>
            </p:sp>
            <p:grpSp>
              <p:nvGrpSpPr>
                <p:cNvPr id="16" name="Group 42"/>
                <p:cNvGrpSpPr>
                  <a:grpSpLocks/>
                </p:cNvGrpSpPr>
                <p:nvPr/>
              </p:nvGrpSpPr>
              <p:grpSpPr bwMode="auto">
                <a:xfrm>
                  <a:off x="10212560" y="2352190"/>
                  <a:ext cx="1257300" cy="139700"/>
                  <a:chOff x="2952" y="1216"/>
                  <a:chExt cx="936" cy="88"/>
                </a:xfrm>
              </p:grpSpPr>
              <p:sp>
                <p:nvSpPr>
                  <p:cNvPr id="31" name="Rectangle 27" descr="Light upward diagonal"/>
                  <p:cNvSpPr>
                    <a:spLocks noChangeArrowheads="1"/>
                  </p:cNvSpPr>
                  <p:nvPr/>
                </p:nvSpPr>
                <p:spPr bwMode="auto">
                  <a:xfrm>
                    <a:off x="3258" y="1216"/>
                    <a:ext cx="420" cy="88"/>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32" name="Line 28" descr="Light upward diagonal"/>
                  <p:cNvSpPr>
                    <a:spLocks noChangeShapeType="1"/>
                  </p:cNvSpPr>
                  <p:nvPr/>
                </p:nvSpPr>
                <p:spPr bwMode="auto">
                  <a:xfrm>
                    <a:off x="3678" y="1257"/>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33" name="Line 29" descr="Light upward diagonal"/>
                  <p:cNvSpPr>
                    <a:spLocks noChangeShapeType="1"/>
                  </p:cNvSpPr>
                  <p:nvPr/>
                </p:nvSpPr>
                <p:spPr bwMode="auto">
                  <a:xfrm>
                    <a:off x="2952" y="1257"/>
                    <a:ext cx="306"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grpSp>
            <p:sp>
              <p:nvSpPr>
                <p:cNvPr id="17" name="Text Box 30"/>
                <p:cNvSpPr txBox="1">
                  <a:spLocks noChangeArrowheads="1"/>
                </p:cNvSpPr>
                <p:nvPr/>
              </p:nvSpPr>
              <p:spPr bwMode="auto">
                <a:xfrm>
                  <a:off x="10555460" y="3190390"/>
                  <a:ext cx="9017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Calibri"/>
                      <a:cs typeface="Calibri"/>
                    </a:rPr>
                    <a:t>k</a:t>
                  </a:r>
                  <a:r>
                    <a:rPr lang="en-US" sz="1400" baseline="-25000">
                      <a:latin typeface="Calibri"/>
                      <a:cs typeface="Calibri"/>
                    </a:rPr>
                    <a:t>1</a:t>
                  </a:r>
                  <a:r>
                    <a:rPr lang="en-US" sz="1400">
                      <a:latin typeface="Calibri"/>
                      <a:cs typeface="Calibri"/>
                    </a:rPr>
                    <a:t>, d</a:t>
                  </a:r>
                  <a:r>
                    <a:rPr lang="en-US" sz="1400" baseline="-25000">
                      <a:latin typeface="Calibri"/>
                      <a:cs typeface="Calibri"/>
                    </a:rPr>
                    <a:t>1</a:t>
                  </a:r>
                </a:p>
              </p:txBody>
            </p:sp>
            <p:sp>
              <p:nvSpPr>
                <p:cNvPr id="18" name="Rectangle 31"/>
                <p:cNvSpPr>
                  <a:spLocks noChangeArrowheads="1"/>
                </p:cNvSpPr>
                <p:nvPr/>
              </p:nvSpPr>
              <p:spPr bwMode="auto">
                <a:xfrm>
                  <a:off x="13095460" y="2072790"/>
                  <a:ext cx="101600" cy="1574800"/>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19" name="Rectangle 34"/>
                <p:cNvSpPr>
                  <a:spLocks noChangeArrowheads="1"/>
                </p:cNvSpPr>
                <p:nvPr/>
              </p:nvSpPr>
              <p:spPr bwMode="auto">
                <a:xfrm>
                  <a:off x="9920460" y="2834790"/>
                  <a:ext cx="427038" cy="7239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0" name="Text Box 35"/>
                <p:cNvSpPr txBox="1">
                  <a:spLocks noChangeArrowheads="1"/>
                </p:cNvSpPr>
                <p:nvPr/>
              </p:nvSpPr>
              <p:spPr bwMode="auto">
                <a:xfrm>
                  <a:off x="9885223" y="2987190"/>
                  <a:ext cx="6731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Calibri"/>
                      <a:cs typeface="Calibri"/>
                    </a:rPr>
                    <a:t>m</a:t>
                  </a:r>
                  <a:r>
                    <a:rPr lang="en-US" sz="1400" baseline="-25000" dirty="0">
                      <a:latin typeface="Calibri"/>
                      <a:cs typeface="Calibri"/>
                    </a:rPr>
                    <a:t>1</a:t>
                  </a:r>
                </a:p>
              </p:txBody>
            </p:sp>
            <p:sp>
              <p:nvSpPr>
                <p:cNvPr id="21" name="Rectangle 40"/>
                <p:cNvSpPr>
                  <a:spLocks noChangeArrowheads="1"/>
                </p:cNvSpPr>
                <p:nvPr/>
              </p:nvSpPr>
              <p:spPr bwMode="auto">
                <a:xfrm>
                  <a:off x="11469860" y="2288690"/>
                  <a:ext cx="787400" cy="10414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2" name="Text Box 41"/>
                <p:cNvSpPr txBox="1">
                  <a:spLocks noChangeArrowheads="1"/>
                </p:cNvSpPr>
                <p:nvPr/>
              </p:nvSpPr>
              <p:spPr bwMode="auto">
                <a:xfrm>
                  <a:off x="11596860" y="2580790"/>
                  <a:ext cx="6604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err="1">
                      <a:latin typeface="Calibri"/>
                      <a:cs typeface="Calibri"/>
                    </a:rPr>
                    <a:t>m</a:t>
                  </a:r>
                  <a:r>
                    <a:rPr lang="en-US" sz="1400" baseline="-25000" dirty="0" err="1">
                      <a:latin typeface="Calibri"/>
                      <a:cs typeface="Calibri"/>
                    </a:rPr>
                    <a:t>b</a:t>
                  </a:r>
                  <a:endParaRPr lang="en-US" sz="1400" baseline="-25000" dirty="0">
                    <a:latin typeface="Calibri"/>
                    <a:cs typeface="Calibri"/>
                  </a:endParaRPr>
                </a:p>
              </p:txBody>
            </p:sp>
            <p:grpSp>
              <p:nvGrpSpPr>
                <p:cNvPr id="23" name="Group 47"/>
                <p:cNvGrpSpPr>
                  <a:grpSpLocks/>
                </p:cNvGrpSpPr>
                <p:nvPr/>
              </p:nvGrpSpPr>
              <p:grpSpPr bwMode="auto">
                <a:xfrm rot="4333892">
                  <a:off x="9770442" y="2678421"/>
                  <a:ext cx="601662" cy="117475"/>
                  <a:chOff x="3688" y="1624"/>
                  <a:chExt cx="840" cy="88"/>
                </a:xfrm>
              </p:grpSpPr>
              <p:sp>
                <p:nvSpPr>
                  <p:cNvPr id="28" name="Rectangle 48" descr="Light upward diagonal"/>
                  <p:cNvSpPr>
                    <a:spLocks noChangeArrowheads="1"/>
                  </p:cNvSpPr>
                  <p:nvPr/>
                </p:nvSpPr>
                <p:spPr bwMode="auto">
                  <a:xfrm>
                    <a:off x="3898" y="1624"/>
                    <a:ext cx="420" cy="88"/>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9" name="Line 49" descr="Light upward diagonal"/>
                  <p:cNvSpPr>
                    <a:spLocks noChangeShapeType="1"/>
                  </p:cNvSpPr>
                  <p:nvPr/>
                </p:nvSpPr>
                <p:spPr bwMode="auto">
                  <a:xfrm>
                    <a:off x="431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30" name="Line 50" descr="Light upward diagonal"/>
                  <p:cNvSpPr>
                    <a:spLocks noChangeShapeType="1"/>
                  </p:cNvSpPr>
                  <p:nvPr/>
                </p:nvSpPr>
                <p:spPr bwMode="auto">
                  <a:xfrm>
                    <a:off x="368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grpSp>
            <p:sp>
              <p:nvSpPr>
                <p:cNvPr id="24" name="Rectangle 52" descr="Light upward diagonal"/>
                <p:cNvSpPr>
                  <a:spLocks noChangeArrowheads="1"/>
                </p:cNvSpPr>
                <p:nvPr/>
              </p:nvSpPr>
              <p:spPr bwMode="auto">
                <a:xfrm>
                  <a:off x="12409660" y="2682390"/>
                  <a:ext cx="558800" cy="165100"/>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5" name="Line 53" descr="Light upward diagonal"/>
                <p:cNvSpPr>
                  <a:spLocks noChangeShapeType="1"/>
                </p:cNvSpPr>
                <p:nvPr/>
              </p:nvSpPr>
              <p:spPr bwMode="auto">
                <a:xfrm flipV="1">
                  <a:off x="12968460" y="2758590"/>
                  <a:ext cx="13970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26" name="Line 54" descr="Light upward diagonal"/>
                <p:cNvSpPr>
                  <a:spLocks noChangeShapeType="1"/>
                </p:cNvSpPr>
                <p:nvPr/>
              </p:nvSpPr>
              <p:spPr bwMode="auto">
                <a:xfrm>
                  <a:off x="12244560" y="2758590"/>
                  <a:ext cx="16510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27" name="Text Box 55"/>
                <p:cNvSpPr txBox="1">
                  <a:spLocks noChangeArrowheads="1"/>
                </p:cNvSpPr>
                <p:nvPr/>
              </p:nvSpPr>
              <p:spPr bwMode="auto">
                <a:xfrm>
                  <a:off x="12257260" y="2834790"/>
                  <a:ext cx="9017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Calibri"/>
                      <a:cs typeface="Calibri"/>
                    </a:rPr>
                    <a:t>k</a:t>
                  </a:r>
                  <a:r>
                    <a:rPr lang="en-US" sz="1400" baseline="-25000">
                      <a:latin typeface="Calibri"/>
                      <a:cs typeface="Calibri"/>
                    </a:rPr>
                    <a:t>b</a:t>
                  </a:r>
                  <a:r>
                    <a:rPr lang="en-US" sz="1400">
                      <a:latin typeface="Calibri"/>
                      <a:cs typeface="Calibri"/>
                    </a:rPr>
                    <a:t>, d</a:t>
                  </a:r>
                  <a:r>
                    <a:rPr lang="en-US" sz="1400" baseline="-25000">
                      <a:latin typeface="Calibri"/>
                      <a:cs typeface="Calibri"/>
                    </a:rPr>
                    <a:t>b</a:t>
                  </a:r>
                </a:p>
              </p:txBody>
            </p:sp>
          </p:grpSp>
          <p:cxnSp>
            <p:nvCxnSpPr>
              <p:cNvPr id="6" name="Straight Connector 5"/>
              <p:cNvCxnSpPr/>
              <p:nvPr/>
            </p:nvCxnSpPr>
            <p:spPr>
              <a:xfrm>
                <a:off x="3339220" y="1174077"/>
                <a:ext cx="0" cy="1752263"/>
              </a:xfrm>
              <a:prstGeom prst="line">
                <a:avLst/>
              </a:prstGeom>
              <a:ln w="1270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a:off x="2000487" y="3370471"/>
              <a:ext cx="552024" cy="0"/>
            </a:xfrm>
            <a:prstGeom prst="straightConnector1">
              <a:avLst/>
            </a:prstGeom>
            <a:ln w="127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000487" y="3932501"/>
              <a:ext cx="622727" cy="0"/>
            </a:xfrm>
            <a:prstGeom prst="straightConnector1">
              <a:avLst/>
            </a:prstGeom>
            <a:ln w="127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012632" y="3889708"/>
              <a:ext cx="702726" cy="369332"/>
            </a:xfrm>
            <a:prstGeom prst="rect">
              <a:avLst/>
            </a:prstGeom>
            <a:noFill/>
          </p:spPr>
          <p:txBody>
            <a:bodyPr wrap="square" rtlCol="0">
              <a:spAutoFit/>
            </a:bodyPr>
            <a:lstStyle/>
            <a:p>
              <a:pPr algn="ctr"/>
              <a:r>
                <a:rPr lang="en-US" dirty="0" smtClean="0"/>
                <a:t>x</a:t>
              </a:r>
              <a:r>
                <a:rPr lang="en-US" baseline="-25000" dirty="0" smtClean="0"/>
                <a:t>01</a:t>
              </a:r>
              <a:endParaRPr lang="en-US" baseline="-25000" dirty="0"/>
            </a:p>
          </p:txBody>
        </p:sp>
        <p:sp>
          <p:nvSpPr>
            <p:cNvPr id="45" name="TextBox 44"/>
            <p:cNvSpPr txBox="1"/>
            <p:nvPr/>
          </p:nvSpPr>
          <p:spPr>
            <a:xfrm>
              <a:off x="1936115" y="2932626"/>
              <a:ext cx="702726" cy="369332"/>
            </a:xfrm>
            <a:prstGeom prst="rect">
              <a:avLst/>
            </a:prstGeom>
            <a:noFill/>
          </p:spPr>
          <p:txBody>
            <a:bodyPr wrap="square" rtlCol="0">
              <a:spAutoFit/>
            </a:bodyPr>
            <a:lstStyle/>
            <a:p>
              <a:pPr algn="ctr"/>
              <a:r>
                <a:rPr lang="en-US" dirty="0" smtClean="0"/>
                <a:t>x</a:t>
              </a:r>
              <a:r>
                <a:rPr lang="en-US" baseline="-25000" dirty="0" smtClean="0"/>
                <a:t>02</a:t>
              </a:r>
              <a:endParaRPr lang="en-US" baseline="-25000" dirty="0"/>
            </a:p>
          </p:txBody>
        </p:sp>
      </p:grpSp>
      <p:sp>
        <p:nvSpPr>
          <p:cNvPr id="50" name="TextBox 49"/>
          <p:cNvSpPr txBox="1"/>
          <p:nvPr/>
        </p:nvSpPr>
        <p:spPr>
          <a:xfrm>
            <a:off x="1121938" y="64326"/>
            <a:ext cx="4746661" cy="523220"/>
          </a:xfrm>
          <a:prstGeom prst="rect">
            <a:avLst/>
          </a:prstGeom>
          <a:noFill/>
        </p:spPr>
        <p:txBody>
          <a:bodyPr wrap="square" rtlCol="0">
            <a:spAutoFit/>
          </a:bodyPr>
          <a:lstStyle/>
          <a:p>
            <a:pPr algn="ctr"/>
            <a:r>
              <a:rPr lang="en-US" sz="2800" b="1" dirty="0" err="1" smtClean="0"/>
              <a:t>LeTalker</a:t>
            </a:r>
            <a:r>
              <a:rPr lang="en-US" sz="2800" b="1" dirty="0" smtClean="0"/>
              <a:t> </a:t>
            </a:r>
            <a:r>
              <a:rPr lang="en-US" sz="2800" b="1" dirty="0" smtClean="0"/>
              <a:t>1.2 </a:t>
            </a:r>
            <a:r>
              <a:rPr lang="en-US" sz="2800" b="1" dirty="0" smtClean="0"/>
              <a:t>– </a:t>
            </a:r>
            <a:r>
              <a:rPr lang="en-US" i="1" dirty="0" smtClean="0"/>
              <a:t>B. Story, </a:t>
            </a:r>
            <a:r>
              <a:rPr lang="en-US" i="1" dirty="0" smtClean="0"/>
              <a:t>2013</a:t>
            </a:r>
            <a:endParaRPr lang="en-US" i="1" dirty="0"/>
          </a:p>
        </p:txBody>
      </p:sp>
      <p:sp>
        <p:nvSpPr>
          <p:cNvPr id="52" name="TextBox 51"/>
          <p:cNvSpPr txBox="1"/>
          <p:nvPr/>
        </p:nvSpPr>
        <p:spPr>
          <a:xfrm>
            <a:off x="98632" y="527180"/>
            <a:ext cx="2858555" cy="2816155"/>
          </a:xfrm>
          <a:prstGeom prst="rect">
            <a:avLst/>
          </a:prstGeom>
          <a:noFill/>
        </p:spPr>
        <p:txBody>
          <a:bodyPr wrap="square" rtlCol="0">
            <a:spAutoFit/>
          </a:bodyPr>
          <a:lstStyle/>
          <a:p>
            <a:r>
              <a:rPr lang="en-US" sz="1100" b="1" dirty="0" err="1" smtClean="0"/>
              <a:t>LeTalker</a:t>
            </a:r>
            <a:r>
              <a:rPr lang="en-US" sz="1100" dirty="0" smtClean="0"/>
              <a:t> is a </a:t>
            </a:r>
            <a:r>
              <a:rPr lang="en-US" sz="1100" dirty="0" err="1" smtClean="0"/>
              <a:t>Matlab</a:t>
            </a:r>
            <a:r>
              <a:rPr lang="en-US" sz="1100" dirty="0" smtClean="0"/>
              <a:t> version of the three mass vocal fold model originally published by Story and </a:t>
            </a:r>
            <a:r>
              <a:rPr lang="en-US" sz="1100" dirty="0" err="1" smtClean="0"/>
              <a:t>Titze</a:t>
            </a:r>
            <a:r>
              <a:rPr lang="en-US" sz="1100" dirty="0" smtClean="0"/>
              <a:t> (1995) but updated and enhance by </a:t>
            </a:r>
            <a:r>
              <a:rPr lang="en-US" sz="1100" dirty="0" err="1" smtClean="0"/>
              <a:t>Titze</a:t>
            </a:r>
            <a:r>
              <a:rPr lang="en-US" sz="1100" dirty="0" smtClean="0"/>
              <a:t> and Story (2002). The update implements “rules” that allow for transformation of </a:t>
            </a:r>
            <a:r>
              <a:rPr lang="en-US" sz="1100" dirty="0" err="1" smtClean="0"/>
              <a:t>cricothyroid</a:t>
            </a:r>
            <a:r>
              <a:rPr lang="en-US" sz="1100" dirty="0" smtClean="0"/>
              <a:t> and </a:t>
            </a:r>
            <a:r>
              <a:rPr lang="en-US" sz="1100" dirty="0" err="1" smtClean="0"/>
              <a:t>thyroarytenoid</a:t>
            </a:r>
            <a:r>
              <a:rPr lang="en-US" sz="1100" dirty="0" smtClean="0"/>
              <a:t> activation levels to mechanical parameters. Version </a:t>
            </a:r>
            <a:r>
              <a:rPr lang="en-US" sz="1100" dirty="0" smtClean="0"/>
              <a:t>1.2 fixes a few bugs, includes </a:t>
            </a:r>
            <a:r>
              <a:rPr lang="en-US" sz="1100" dirty="0" smtClean="0"/>
              <a:t>an optional noise generator to represent glottal </a:t>
            </a:r>
            <a:r>
              <a:rPr lang="en-US" sz="1100" dirty="0" smtClean="0"/>
              <a:t>turbulence, and for inclusion or removal of both the </a:t>
            </a:r>
            <a:r>
              <a:rPr lang="en-US" sz="1100" dirty="0" err="1" smtClean="0"/>
              <a:t>subglottal</a:t>
            </a:r>
            <a:r>
              <a:rPr lang="en-US" sz="1100" dirty="0" smtClean="0"/>
              <a:t> and </a:t>
            </a:r>
            <a:r>
              <a:rPr lang="en-US" sz="1100" dirty="0" err="1" smtClean="0"/>
              <a:t>supraglottal</a:t>
            </a:r>
            <a:r>
              <a:rPr lang="en-US" sz="1100" dirty="0" smtClean="0"/>
              <a:t> systems.</a:t>
            </a:r>
            <a:endParaRPr lang="en-US" sz="1100" dirty="0" smtClean="0"/>
          </a:p>
          <a:p>
            <a:endParaRPr lang="en-US" sz="1100" dirty="0"/>
          </a:p>
          <a:p>
            <a:r>
              <a:rPr lang="en-US" sz="1100" dirty="0" smtClean="0"/>
              <a:t>The name </a:t>
            </a:r>
            <a:r>
              <a:rPr lang="en-US" sz="1100" b="1" i="1" dirty="0" smtClean="0"/>
              <a:t>“</a:t>
            </a:r>
            <a:r>
              <a:rPr lang="en-US" sz="1100" b="1" i="1" dirty="0" err="1" smtClean="0"/>
              <a:t>LeTalker</a:t>
            </a:r>
            <a:r>
              <a:rPr lang="en-US" sz="1100" b="1" i="1" dirty="0" smtClean="0"/>
              <a:t>”</a:t>
            </a:r>
            <a:r>
              <a:rPr lang="en-US" sz="1100" dirty="0" smtClean="0"/>
              <a:t> derives from the fact that the model is one of a collection of </a:t>
            </a:r>
            <a:r>
              <a:rPr lang="en-US" sz="1200" b="1" dirty="0" smtClean="0"/>
              <a:t>l</a:t>
            </a:r>
            <a:r>
              <a:rPr lang="en-US" sz="1100" dirty="0" smtClean="0"/>
              <a:t>umped-</a:t>
            </a:r>
            <a:r>
              <a:rPr lang="en-US" sz="1200" b="1" dirty="0" smtClean="0"/>
              <a:t>e</a:t>
            </a:r>
            <a:r>
              <a:rPr lang="en-US" sz="1100" dirty="0" smtClean="0"/>
              <a:t>lement models of the vocal folds; hence the “Le” part of </a:t>
            </a:r>
            <a:r>
              <a:rPr lang="en-US" sz="1100" dirty="0" err="1" smtClean="0"/>
              <a:t>LeTalker</a:t>
            </a:r>
            <a:r>
              <a:rPr lang="en-US" sz="1100" dirty="0" smtClean="0"/>
              <a:t>.</a:t>
            </a:r>
            <a:endParaRPr lang="en-US" sz="1100" dirty="0"/>
          </a:p>
        </p:txBody>
      </p:sp>
      <p:sp>
        <p:nvSpPr>
          <p:cNvPr id="54" name="TextBox 53"/>
          <p:cNvSpPr txBox="1"/>
          <p:nvPr/>
        </p:nvSpPr>
        <p:spPr>
          <a:xfrm>
            <a:off x="149432" y="3294788"/>
            <a:ext cx="2319324" cy="5816976"/>
          </a:xfrm>
          <a:prstGeom prst="rect">
            <a:avLst/>
          </a:prstGeom>
          <a:noFill/>
        </p:spPr>
        <p:txBody>
          <a:bodyPr wrap="square" rtlCol="0">
            <a:spAutoFit/>
          </a:bodyPr>
          <a:lstStyle/>
          <a:p>
            <a:r>
              <a:rPr lang="en-US" sz="1200" b="1" dirty="0" smtClean="0"/>
              <a:t>Control Panel</a:t>
            </a:r>
          </a:p>
          <a:p>
            <a:endParaRPr lang="en-US" sz="1200" dirty="0"/>
          </a:p>
          <a:p>
            <a:r>
              <a:rPr lang="en-US" sz="1200" b="1" dirty="0"/>
              <a:t>x</a:t>
            </a:r>
            <a:r>
              <a:rPr lang="en-US" sz="1200" b="1" dirty="0" smtClean="0"/>
              <a:t>02</a:t>
            </a:r>
            <a:r>
              <a:rPr lang="en-US" sz="1200" dirty="0" smtClean="0"/>
              <a:t> = </a:t>
            </a:r>
            <a:r>
              <a:rPr lang="en-US" sz="1200" dirty="0" err="1" smtClean="0"/>
              <a:t>prephonatory</a:t>
            </a:r>
            <a:r>
              <a:rPr lang="en-US" sz="1200" dirty="0" smtClean="0"/>
              <a:t> distance from midline of the upper cover mass</a:t>
            </a:r>
          </a:p>
          <a:p>
            <a:endParaRPr lang="en-US" sz="1200" dirty="0"/>
          </a:p>
          <a:p>
            <a:r>
              <a:rPr lang="en-US" sz="1200" b="1" dirty="0"/>
              <a:t>x</a:t>
            </a:r>
            <a:r>
              <a:rPr lang="en-US" sz="1200" b="1" dirty="0" smtClean="0"/>
              <a:t>01</a:t>
            </a:r>
            <a:r>
              <a:rPr lang="en-US" sz="1200" dirty="0" smtClean="0"/>
              <a:t> = </a:t>
            </a:r>
            <a:r>
              <a:rPr lang="en-US" sz="1200" dirty="0" err="1" smtClean="0"/>
              <a:t>prephonatory</a:t>
            </a:r>
            <a:r>
              <a:rPr lang="en-US" sz="1200" dirty="0" smtClean="0"/>
              <a:t> distance from midline of the lower cover mass</a:t>
            </a:r>
          </a:p>
          <a:p>
            <a:endParaRPr lang="en-US" sz="1200" dirty="0"/>
          </a:p>
          <a:p>
            <a:r>
              <a:rPr lang="en-US" sz="1200" b="1" dirty="0" err="1" smtClean="0"/>
              <a:t>aCT</a:t>
            </a:r>
            <a:r>
              <a:rPr lang="en-US" sz="1200" b="1" dirty="0" smtClean="0"/>
              <a:t> </a:t>
            </a:r>
            <a:r>
              <a:rPr lang="en-US" sz="1200" b="1" dirty="0" err="1" smtClean="0"/>
              <a:t>i</a:t>
            </a:r>
            <a:r>
              <a:rPr lang="en-US" sz="1200" dirty="0" smtClean="0"/>
              <a:t> = initial activation level of the CT muscle; range = [0 1].</a:t>
            </a:r>
          </a:p>
          <a:p>
            <a:endParaRPr lang="en-US" sz="1200" dirty="0"/>
          </a:p>
          <a:p>
            <a:r>
              <a:rPr lang="en-US" sz="1200" b="1" dirty="0" err="1" smtClean="0"/>
              <a:t>aCT</a:t>
            </a:r>
            <a:r>
              <a:rPr lang="en-US" sz="1200" b="1" dirty="0" smtClean="0"/>
              <a:t> </a:t>
            </a:r>
            <a:r>
              <a:rPr lang="en-US" sz="1200" b="1" dirty="0"/>
              <a:t>f</a:t>
            </a:r>
            <a:r>
              <a:rPr lang="en-US" sz="1200" dirty="0" smtClean="0"/>
              <a:t> = final activation level of the CT muscle; range = [0 1].</a:t>
            </a:r>
          </a:p>
          <a:p>
            <a:endParaRPr lang="en-US" sz="1200" dirty="0"/>
          </a:p>
          <a:p>
            <a:r>
              <a:rPr lang="en-US" sz="1200" b="1" dirty="0" err="1" smtClean="0"/>
              <a:t>aTA</a:t>
            </a:r>
            <a:r>
              <a:rPr lang="en-US" sz="1200" b="1" dirty="0" smtClean="0"/>
              <a:t> </a:t>
            </a:r>
            <a:r>
              <a:rPr lang="en-US" sz="1200" b="1" dirty="0" err="1" smtClean="0"/>
              <a:t>i</a:t>
            </a:r>
            <a:r>
              <a:rPr lang="en-US" sz="1200" dirty="0" smtClean="0"/>
              <a:t> = initial activation level of the TA muscle; range = [0 1].</a:t>
            </a:r>
          </a:p>
          <a:p>
            <a:endParaRPr lang="en-US" sz="1200" dirty="0" smtClean="0"/>
          </a:p>
          <a:p>
            <a:r>
              <a:rPr lang="en-US" sz="1200" b="1" dirty="0" err="1" smtClean="0"/>
              <a:t>aTA</a:t>
            </a:r>
            <a:r>
              <a:rPr lang="en-US" sz="1200" b="1" dirty="0" smtClean="0"/>
              <a:t> f </a:t>
            </a:r>
            <a:r>
              <a:rPr lang="en-US" sz="1200" dirty="0" smtClean="0"/>
              <a:t>= final activation level of the TA muscle; range = [0 1].</a:t>
            </a:r>
          </a:p>
          <a:p>
            <a:endParaRPr lang="en-US" sz="1200" dirty="0" smtClean="0"/>
          </a:p>
          <a:p>
            <a:r>
              <a:rPr lang="en-US" sz="1200" b="1" dirty="0" smtClean="0"/>
              <a:t>PL </a:t>
            </a:r>
            <a:r>
              <a:rPr lang="en-US" sz="1200" b="1" dirty="0" err="1" smtClean="0"/>
              <a:t>i</a:t>
            </a:r>
            <a:r>
              <a:rPr lang="en-US" sz="1200" dirty="0" smtClean="0"/>
              <a:t> = initial respiratory pressure; range = [2000 20000].</a:t>
            </a:r>
          </a:p>
          <a:p>
            <a:endParaRPr lang="en-US" sz="1200" dirty="0" smtClean="0"/>
          </a:p>
          <a:p>
            <a:r>
              <a:rPr lang="en-US" sz="1200" b="1" dirty="0" smtClean="0"/>
              <a:t>PL f </a:t>
            </a:r>
            <a:r>
              <a:rPr lang="en-US" sz="1200" dirty="0" smtClean="0"/>
              <a:t>= final respiratory pressure; range = [2000 20000].</a:t>
            </a:r>
          </a:p>
          <a:p>
            <a:endParaRPr lang="en-US" sz="1200" dirty="0"/>
          </a:p>
          <a:p>
            <a:r>
              <a:rPr lang="en-US" sz="1200" b="1" dirty="0" smtClean="0"/>
              <a:t>Flow noise (0 or 1): </a:t>
            </a:r>
            <a:r>
              <a:rPr lang="en-US" sz="1200" dirty="0" smtClean="0"/>
              <a:t>0 switches the noise generator off (default), 1 switches it on. Code for noise generator – lines </a:t>
            </a:r>
            <a:r>
              <a:rPr lang="en-US" sz="1200" dirty="0" smtClean="0"/>
              <a:t>187 </a:t>
            </a:r>
            <a:r>
              <a:rPr lang="en-US" sz="1200" dirty="0" smtClean="0"/>
              <a:t>to </a:t>
            </a:r>
            <a:r>
              <a:rPr lang="en-US" sz="1200" dirty="0" smtClean="0"/>
              <a:t>213 </a:t>
            </a:r>
            <a:r>
              <a:rPr lang="en-US" sz="1200" dirty="0" smtClean="0"/>
              <a:t>in </a:t>
            </a:r>
            <a:r>
              <a:rPr lang="en-US" sz="1200" dirty="0" err="1" smtClean="0"/>
              <a:t>LeTalker.m</a:t>
            </a:r>
            <a:endParaRPr lang="en-US" sz="1200" dirty="0" smtClean="0"/>
          </a:p>
        </p:txBody>
      </p:sp>
      <p:sp>
        <p:nvSpPr>
          <p:cNvPr id="46" name="TextBox 45"/>
          <p:cNvSpPr txBox="1"/>
          <p:nvPr/>
        </p:nvSpPr>
        <p:spPr>
          <a:xfrm>
            <a:off x="3053085" y="7858514"/>
            <a:ext cx="2319324" cy="1015663"/>
          </a:xfrm>
          <a:prstGeom prst="rect">
            <a:avLst/>
          </a:prstGeom>
          <a:noFill/>
        </p:spPr>
        <p:txBody>
          <a:bodyPr wrap="square" rtlCol="0">
            <a:spAutoFit/>
          </a:bodyPr>
          <a:lstStyle/>
          <a:p>
            <a:r>
              <a:rPr lang="en-US" sz="1200" b="1" dirty="0" smtClean="0"/>
              <a:t>vow</a:t>
            </a:r>
            <a:r>
              <a:rPr lang="en-US" sz="1200" dirty="0" smtClean="0"/>
              <a:t> = choice of ten vowels to set the vocal tract shape. Key: 1=/</a:t>
            </a:r>
            <a:r>
              <a:rPr lang="en-US" sz="1200" dirty="0" err="1" smtClean="0"/>
              <a:t>i</a:t>
            </a:r>
            <a:r>
              <a:rPr lang="en-US" sz="1200" dirty="0" smtClean="0"/>
              <a:t>/, 2=/</a:t>
            </a:r>
            <a:r>
              <a:rPr lang="en-US" sz="1200" dirty="0" err="1" smtClean="0"/>
              <a:t>ih</a:t>
            </a:r>
            <a:r>
              <a:rPr lang="en-US" sz="1200" dirty="0" smtClean="0"/>
              <a:t>/, 3=/eh/, 4 = /</a:t>
            </a:r>
            <a:r>
              <a:rPr lang="en-US" sz="1200" dirty="0" err="1" smtClean="0"/>
              <a:t>ae</a:t>
            </a:r>
            <a:r>
              <a:rPr lang="en-US" sz="1200" dirty="0" smtClean="0"/>
              <a:t>/, 5=/uh/, 6=/ah/, 7=/aw/, 8=/oh/, 9=/U/, 10=/u</a:t>
            </a:r>
            <a:r>
              <a:rPr lang="en-US" sz="1200" dirty="0" smtClean="0"/>
              <a:t>/, 0 = uniform tube</a:t>
            </a:r>
            <a:endParaRPr lang="en-US" sz="1200" dirty="0" smtClean="0"/>
          </a:p>
        </p:txBody>
      </p:sp>
      <p:pic>
        <p:nvPicPr>
          <p:cNvPr id="2" name="Picture 1"/>
          <p:cNvPicPr>
            <a:picLocks noChangeAspect="1"/>
          </p:cNvPicPr>
          <p:nvPr/>
        </p:nvPicPr>
        <p:blipFill>
          <a:blip r:embed="rId2"/>
          <a:stretch>
            <a:fillRect/>
          </a:stretch>
        </p:blipFill>
        <p:spPr>
          <a:xfrm>
            <a:off x="2744314" y="3290170"/>
            <a:ext cx="4113686" cy="4003875"/>
          </a:xfrm>
          <a:prstGeom prst="rect">
            <a:avLst/>
          </a:prstGeom>
        </p:spPr>
      </p:pic>
    </p:spTree>
    <p:extLst>
      <p:ext uri="{BB962C8B-B14F-4D97-AF65-F5344CB8AC3E}">
        <p14:creationId xmlns:p14="http://schemas.microsoft.com/office/powerpoint/2010/main" val="40290776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631" y="87633"/>
            <a:ext cx="2455119" cy="8956300"/>
          </a:xfrm>
          <a:prstGeom prst="rect">
            <a:avLst/>
          </a:prstGeom>
          <a:noFill/>
        </p:spPr>
        <p:txBody>
          <a:bodyPr wrap="square" rtlCol="0">
            <a:spAutoFit/>
          </a:bodyPr>
          <a:lstStyle/>
          <a:p>
            <a:r>
              <a:rPr lang="en-US" sz="1200" b="1" dirty="0" smtClean="0"/>
              <a:t>Control Panel cont’d</a:t>
            </a:r>
          </a:p>
          <a:p>
            <a:endParaRPr lang="en-US" sz="1200" dirty="0"/>
          </a:p>
          <a:p>
            <a:r>
              <a:rPr lang="en-US" sz="1200" b="1" dirty="0" smtClean="0"/>
              <a:t>Td</a:t>
            </a:r>
            <a:r>
              <a:rPr lang="en-US" sz="1200" dirty="0" smtClean="0"/>
              <a:t> = duration of simulation. 0.05 seconds is short enough for relatively fast simulation. For listening make </a:t>
            </a:r>
            <a:r>
              <a:rPr lang="en-US" sz="1200" b="1" dirty="0" smtClean="0"/>
              <a:t>Td</a:t>
            </a:r>
            <a:r>
              <a:rPr lang="en-US" sz="1200" dirty="0" smtClean="0"/>
              <a:t> about 0.5 sec or more, but computation time will be longer.</a:t>
            </a:r>
          </a:p>
          <a:p>
            <a:endParaRPr lang="en-US" sz="1200" dirty="0"/>
          </a:p>
          <a:p>
            <a:r>
              <a:rPr lang="en-US" sz="1200" b="1" dirty="0" smtClean="0"/>
              <a:t>VT </a:t>
            </a:r>
            <a:r>
              <a:rPr lang="en-US" sz="1200" b="1" dirty="0" err="1" smtClean="0"/>
              <a:t>atten</a:t>
            </a:r>
            <a:r>
              <a:rPr lang="en-US" sz="1200" b="1" dirty="0" smtClean="0"/>
              <a:t> </a:t>
            </a:r>
            <a:r>
              <a:rPr lang="en-US" sz="1200" dirty="0" smtClean="0"/>
              <a:t>= Attenuation factor for wave propagation in the vocal tract.</a:t>
            </a:r>
          </a:p>
          <a:p>
            <a:endParaRPr lang="en-US" sz="1200" dirty="0"/>
          </a:p>
          <a:p>
            <a:r>
              <a:rPr lang="en-US" sz="1200" b="1" dirty="0" smtClean="0"/>
              <a:t>SUB/SUPRA</a:t>
            </a:r>
            <a:r>
              <a:rPr lang="en-US" sz="1200" dirty="0" smtClean="0"/>
              <a:t> </a:t>
            </a:r>
            <a:r>
              <a:rPr lang="en-US" sz="1200" dirty="0" smtClean="0"/>
              <a:t>= when “1” the </a:t>
            </a:r>
            <a:r>
              <a:rPr lang="en-US" sz="1200" dirty="0" smtClean="0"/>
              <a:t>trachea/vocal tract </a:t>
            </a:r>
            <a:r>
              <a:rPr lang="en-US" sz="1200" dirty="0" smtClean="0"/>
              <a:t>is included in the simulation. If set to “0” the </a:t>
            </a:r>
            <a:r>
              <a:rPr lang="en-US" sz="1200" dirty="0" smtClean="0"/>
              <a:t>sub- and/or supra-glottal </a:t>
            </a:r>
            <a:r>
              <a:rPr lang="en-US" sz="1200" dirty="0" smtClean="0"/>
              <a:t>system is replaced with a constant respiratory pressure (i.e. no wave propagation in the trachea</a:t>
            </a:r>
            <a:r>
              <a:rPr lang="en-US" sz="1200" dirty="0" smtClean="0"/>
              <a:t>) or 0 </a:t>
            </a:r>
            <a:r>
              <a:rPr lang="en-US" sz="1200" smtClean="0"/>
              <a:t>pressure in VT.</a:t>
            </a:r>
            <a:endParaRPr lang="en-US" sz="1200" dirty="0" smtClean="0"/>
          </a:p>
          <a:p>
            <a:endParaRPr lang="en-US" sz="1200" dirty="0" smtClean="0"/>
          </a:p>
          <a:p>
            <a:r>
              <a:rPr lang="en-US" sz="1200" b="1" i="1" dirty="0" smtClean="0">
                <a:solidFill>
                  <a:srgbClr val="FF0000"/>
                </a:solidFill>
              </a:rPr>
              <a:t>Note: </a:t>
            </a:r>
            <a:r>
              <a:rPr lang="en-US" sz="1100" dirty="0" smtClean="0"/>
              <a:t>the parameters below are for modulating muscle activity and respiratory pressure for simulation of vibrato or tremor. These will only be useful if the duration (Td) is set to be at least 0.5 seconds.</a:t>
            </a:r>
            <a:endParaRPr lang="en-US" sz="1100" dirty="0"/>
          </a:p>
          <a:p>
            <a:endParaRPr lang="en-US" sz="1200" dirty="0"/>
          </a:p>
          <a:p>
            <a:r>
              <a:rPr lang="en-US" sz="1200" b="1" dirty="0" smtClean="0"/>
              <a:t>CT mod </a:t>
            </a:r>
            <a:r>
              <a:rPr lang="en-US" sz="1200" b="1" dirty="0" err="1" smtClean="0"/>
              <a:t>freq</a:t>
            </a:r>
            <a:r>
              <a:rPr lang="en-US" sz="1200" b="1" dirty="0" smtClean="0"/>
              <a:t> </a:t>
            </a:r>
            <a:r>
              <a:rPr lang="en-US" sz="1200" dirty="0" smtClean="0"/>
              <a:t>= frequency of modulation of CT muscle activity (to create tremor or vibrato).</a:t>
            </a:r>
          </a:p>
          <a:p>
            <a:endParaRPr lang="en-US" sz="1200" dirty="0"/>
          </a:p>
          <a:p>
            <a:r>
              <a:rPr lang="en-US" sz="1200" b="1" dirty="0" smtClean="0"/>
              <a:t>CT mod </a:t>
            </a:r>
            <a:r>
              <a:rPr lang="en-US" sz="1200" b="1" dirty="0" err="1" smtClean="0"/>
              <a:t>ext</a:t>
            </a:r>
            <a:r>
              <a:rPr lang="en-US" sz="1200" b="1" dirty="0" smtClean="0"/>
              <a:t> </a:t>
            </a:r>
            <a:r>
              <a:rPr lang="en-US" sz="1200" dirty="0" smtClean="0"/>
              <a:t>= extent of the CT muscle modulation; range = [0 1]  </a:t>
            </a:r>
          </a:p>
          <a:p>
            <a:endParaRPr lang="en-US" sz="1200" dirty="0" smtClean="0"/>
          </a:p>
          <a:p>
            <a:r>
              <a:rPr lang="en-US" sz="1200" b="1" dirty="0" smtClean="0"/>
              <a:t>TA mod </a:t>
            </a:r>
            <a:r>
              <a:rPr lang="en-US" sz="1200" b="1" dirty="0" err="1" smtClean="0"/>
              <a:t>freq</a:t>
            </a:r>
            <a:r>
              <a:rPr lang="en-US" sz="1200" b="1" dirty="0" smtClean="0"/>
              <a:t> </a:t>
            </a:r>
            <a:r>
              <a:rPr lang="en-US" sz="1200" dirty="0" smtClean="0"/>
              <a:t>= frequency of modulation of TA muscle activity (to create tremor or vibrato).</a:t>
            </a:r>
          </a:p>
          <a:p>
            <a:endParaRPr lang="en-US" sz="1200" dirty="0" smtClean="0"/>
          </a:p>
          <a:p>
            <a:r>
              <a:rPr lang="en-US" sz="1200" b="1" dirty="0" smtClean="0"/>
              <a:t>TA mod </a:t>
            </a:r>
            <a:r>
              <a:rPr lang="en-US" sz="1200" b="1" dirty="0" err="1" smtClean="0"/>
              <a:t>ext</a:t>
            </a:r>
            <a:r>
              <a:rPr lang="en-US" sz="1200" b="1" dirty="0" smtClean="0"/>
              <a:t> </a:t>
            </a:r>
            <a:r>
              <a:rPr lang="en-US" sz="1200" dirty="0" smtClean="0"/>
              <a:t>= extent of the TA muscle modulation; range = [0 1]  </a:t>
            </a:r>
          </a:p>
          <a:p>
            <a:endParaRPr lang="en-US" sz="1200" dirty="0"/>
          </a:p>
          <a:p>
            <a:r>
              <a:rPr lang="en-US" sz="1200" b="1" dirty="0" smtClean="0"/>
              <a:t>PL mod </a:t>
            </a:r>
            <a:r>
              <a:rPr lang="en-US" sz="1200" b="1" dirty="0" err="1" smtClean="0"/>
              <a:t>freq</a:t>
            </a:r>
            <a:r>
              <a:rPr lang="en-US" sz="1200" b="1" dirty="0" smtClean="0"/>
              <a:t> </a:t>
            </a:r>
            <a:r>
              <a:rPr lang="en-US" sz="1200" dirty="0" smtClean="0"/>
              <a:t>= frequency of modulation of respiratory pressure (to create tremor or vibrato).</a:t>
            </a:r>
          </a:p>
          <a:p>
            <a:endParaRPr lang="en-US" sz="1200" dirty="0" smtClean="0"/>
          </a:p>
          <a:p>
            <a:r>
              <a:rPr lang="en-US" sz="1200" b="1" dirty="0" smtClean="0"/>
              <a:t>PL mod </a:t>
            </a:r>
            <a:r>
              <a:rPr lang="en-US" sz="1200" b="1" dirty="0" err="1" smtClean="0"/>
              <a:t>ext</a:t>
            </a:r>
            <a:r>
              <a:rPr lang="en-US" sz="1200" b="1" dirty="0" smtClean="0"/>
              <a:t> </a:t>
            </a:r>
            <a:r>
              <a:rPr lang="en-US" sz="1200" dirty="0" smtClean="0"/>
              <a:t>= extent of the respiratory pressure modulation; range = [0 1] </a:t>
            </a:r>
          </a:p>
        </p:txBody>
      </p:sp>
      <p:sp>
        <p:nvSpPr>
          <p:cNvPr id="4" name="TextBox 3"/>
          <p:cNvSpPr txBox="1"/>
          <p:nvPr/>
        </p:nvSpPr>
        <p:spPr>
          <a:xfrm>
            <a:off x="3044306" y="5085890"/>
            <a:ext cx="2798680" cy="3139321"/>
          </a:xfrm>
          <a:prstGeom prst="rect">
            <a:avLst/>
          </a:prstGeom>
          <a:noFill/>
        </p:spPr>
        <p:txBody>
          <a:bodyPr wrap="square" rtlCol="0">
            <a:spAutoFit/>
          </a:bodyPr>
          <a:lstStyle/>
          <a:p>
            <a:r>
              <a:rPr lang="en-US" sz="1600" b="1" dirty="0" smtClean="0"/>
              <a:t>Buttons:</a:t>
            </a:r>
          </a:p>
          <a:p>
            <a:endParaRPr lang="en-US" sz="1400" dirty="0"/>
          </a:p>
          <a:p>
            <a:r>
              <a:rPr lang="en-US" sz="1400" b="1" dirty="0" smtClean="0"/>
              <a:t>RUN:</a:t>
            </a:r>
            <a:r>
              <a:rPr lang="en-US" sz="1400" dirty="0" smtClean="0"/>
              <a:t> press when parameters are set as desired. Simulation will be run.</a:t>
            </a:r>
          </a:p>
          <a:p>
            <a:endParaRPr lang="en-US" sz="1400" dirty="0"/>
          </a:p>
          <a:p>
            <a:r>
              <a:rPr lang="en-US" sz="1400" b="1" dirty="0" smtClean="0"/>
              <a:t>Quit:</a:t>
            </a:r>
            <a:r>
              <a:rPr lang="en-US" sz="1400" dirty="0" smtClean="0"/>
              <a:t> Quit the entire program</a:t>
            </a:r>
          </a:p>
          <a:p>
            <a:endParaRPr lang="en-US" sz="1400" dirty="0"/>
          </a:p>
          <a:p>
            <a:r>
              <a:rPr lang="en-US" sz="1400" b="1" dirty="0" smtClean="0"/>
              <a:t>Play Audio</a:t>
            </a:r>
            <a:r>
              <a:rPr lang="en-US" sz="1400" dirty="0" smtClean="0"/>
              <a:t>: Press after running to listen to output sound.</a:t>
            </a:r>
          </a:p>
          <a:p>
            <a:endParaRPr lang="en-US" sz="1400" dirty="0"/>
          </a:p>
          <a:p>
            <a:r>
              <a:rPr lang="en-US" sz="1400" b="1" dirty="0" smtClean="0"/>
              <a:t>Save Audio</a:t>
            </a:r>
            <a:r>
              <a:rPr lang="en-US" sz="1400" dirty="0" smtClean="0"/>
              <a:t>: First type in a file name in the box below button. Then press to save. Creates a *.wav file.</a:t>
            </a:r>
            <a:endParaRPr lang="en-US" sz="1400" dirty="0"/>
          </a:p>
        </p:txBody>
      </p:sp>
      <p:pic>
        <p:nvPicPr>
          <p:cNvPr id="7" name="Picture 6"/>
          <p:cNvPicPr>
            <a:picLocks noChangeAspect="1"/>
          </p:cNvPicPr>
          <p:nvPr/>
        </p:nvPicPr>
        <p:blipFill>
          <a:blip r:embed="rId2"/>
          <a:stretch>
            <a:fillRect/>
          </a:stretch>
        </p:blipFill>
        <p:spPr>
          <a:xfrm>
            <a:off x="2744314" y="382273"/>
            <a:ext cx="4113686" cy="4003875"/>
          </a:xfrm>
          <a:prstGeom prst="rect">
            <a:avLst/>
          </a:prstGeom>
        </p:spPr>
      </p:pic>
    </p:spTree>
    <p:extLst>
      <p:ext uri="{BB962C8B-B14F-4D97-AF65-F5344CB8AC3E}">
        <p14:creationId xmlns:p14="http://schemas.microsoft.com/office/powerpoint/2010/main" val="27723136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90" y="95746"/>
            <a:ext cx="6802790" cy="2308324"/>
          </a:xfrm>
          <a:prstGeom prst="rect">
            <a:avLst/>
          </a:prstGeom>
          <a:noFill/>
        </p:spPr>
        <p:txBody>
          <a:bodyPr wrap="square" rtlCol="0">
            <a:spAutoFit/>
          </a:bodyPr>
          <a:lstStyle/>
          <a:p>
            <a:r>
              <a:rPr lang="en-US" sz="1200" dirty="0" smtClean="0"/>
              <a:t>The </a:t>
            </a:r>
            <a:r>
              <a:rPr lang="en-US" sz="1200" b="1" dirty="0" smtClean="0"/>
              <a:t>default parameters </a:t>
            </a:r>
            <a:r>
              <a:rPr lang="en-US" sz="1200" dirty="0" smtClean="0"/>
              <a:t>(shown in the screenshots on previous pages) will produce vocal fold vibration. </a:t>
            </a:r>
          </a:p>
          <a:p>
            <a:endParaRPr lang="en-US" sz="1200" dirty="0"/>
          </a:p>
          <a:p>
            <a:r>
              <a:rPr lang="en-US" sz="1200" dirty="0" smtClean="0"/>
              <a:t>There are three </a:t>
            </a:r>
            <a:r>
              <a:rPr lang="en-US" sz="1200" dirty="0" err="1" smtClean="0"/>
              <a:t>Matlab</a:t>
            </a:r>
            <a:r>
              <a:rPr lang="en-US" sz="1200" dirty="0" smtClean="0"/>
              <a:t> structures that store information and data during simulations.</a:t>
            </a:r>
          </a:p>
          <a:p>
            <a:endParaRPr lang="en-US" sz="1200" dirty="0"/>
          </a:p>
          <a:p>
            <a:endParaRPr lang="en-US" sz="1200" dirty="0" smtClean="0"/>
          </a:p>
          <a:p>
            <a:pPr marL="228600" indent="-228600">
              <a:buAutoNum type="arabicPeriod"/>
            </a:pPr>
            <a:r>
              <a:rPr lang="en-US" sz="1200" dirty="0" smtClean="0"/>
              <a:t>“q” contains information gathered from the GUI</a:t>
            </a:r>
          </a:p>
          <a:p>
            <a:pPr marL="228600" indent="-228600">
              <a:buAutoNum type="arabicPeriod"/>
            </a:pPr>
            <a:r>
              <a:rPr lang="en-US" sz="1200" dirty="0" smtClean="0"/>
              <a:t>“p” contains all input parameter values</a:t>
            </a:r>
          </a:p>
          <a:p>
            <a:pPr marL="228600" indent="-228600">
              <a:buAutoNum type="arabicPeriod"/>
            </a:pPr>
            <a:r>
              <a:rPr lang="en-US" sz="1200" dirty="0" smtClean="0"/>
              <a:t>“r” contains waveforms generated by the simulation</a:t>
            </a:r>
          </a:p>
          <a:p>
            <a:pPr marL="228600" indent="-228600">
              <a:buAutoNum type="arabicPeriod"/>
            </a:pPr>
            <a:endParaRPr lang="en-US" sz="1200" dirty="0"/>
          </a:p>
          <a:p>
            <a:r>
              <a:rPr lang="en-US" sz="1200" dirty="0" smtClean="0"/>
              <a:t>Any or all can be save to a </a:t>
            </a:r>
            <a:r>
              <a:rPr lang="en-US" sz="1200" dirty="0" err="1" smtClean="0"/>
              <a:t>Matlab</a:t>
            </a:r>
            <a:r>
              <a:rPr lang="en-US" sz="1200" dirty="0" smtClean="0"/>
              <a:t> file like:</a:t>
            </a:r>
          </a:p>
          <a:p>
            <a:endParaRPr lang="en-US" sz="1200" dirty="0"/>
          </a:p>
          <a:p>
            <a:r>
              <a:rPr lang="en-US" sz="1200" dirty="0" smtClean="0"/>
              <a:t>&gt;&gt;save </a:t>
            </a:r>
            <a:r>
              <a:rPr lang="en-US" sz="1200" dirty="0" err="1" smtClean="0"/>
              <a:t>DataFile.mat</a:t>
            </a:r>
            <a:r>
              <a:rPr lang="en-US" sz="1200" dirty="0" smtClean="0"/>
              <a:t> q r p</a:t>
            </a:r>
          </a:p>
        </p:txBody>
      </p:sp>
      <p:sp>
        <p:nvSpPr>
          <p:cNvPr id="4" name="TextBox 3"/>
          <p:cNvSpPr txBox="1"/>
          <p:nvPr/>
        </p:nvSpPr>
        <p:spPr>
          <a:xfrm>
            <a:off x="197450" y="3212080"/>
            <a:ext cx="6470383" cy="830997"/>
          </a:xfrm>
          <a:prstGeom prst="rect">
            <a:avLst/>
          </a:prstGeom>
          <a:noFill/>
        </p:spPr>
        <p:txBody>
          <a:bodyPr wrap="square" rtlCol="0">
            <a:spAutoFit/>
          </a:bodyPr>
          <a:lstStyle/>
          <a:p>
            <a:r>
              <a:rPr lang="en-US" sz="1200" b="1" dirty="0" smtClean="0"/>
              <a:t>Adding the Noise Generator:</a:t>
            </a:r>
            <a:r>
              <a:rPr lang="en-US" sz="1200" dirty="0" smtClean="0"/>
              <a:t> The parameters shown in the screenshot below will produce a case where glottal noise will be apparent in the waveforms and audible when listened </a:t>
            </a:r>
            <a:r>
              <a:rPr lang="en-US" sz="1200" dirty="0" smtClean="0"/>
              <a:t>to (however, th</a:t>
            </a:r>
            <a:r>
              <a:rPr lang="en-US" sz="1200" dirty="0" smtClean="0"/>
              <a:t>e vocal folds will not vibrate with these parameters</a:t>
            </a:r>
            <a:r>
              <a:rPr lang="en-US" sz="1200" dirty="0" smtClean="0"/>
              <a:t>.</a:t>
            </a:r>
            <a:endParaRPr lang="en-US" sz="1200" dirty="0"/>
          </a:p>
          <a:p>
            <a:endParaRPr lang="en-US" sz="1200" dirty="0"/>
          </a:p>
        </p:txBody>
      </p:sp>
      <p:pic>
        <p:nvPicPr>
          <p:cNvPr id="3" name="Picture 2"/>
          <p:cNvPicPr>
            <a:picLocks noChangeAspect="1"/>
          </p:cNvPicPr>
          <p:nvPr/>
        </p:nvPicPr>
        <p:blipFill>
          <a:blip r:embed="rId2"/>
          <a:stretch>
            <a:fillRect/>
          </a:stretch>
        </p:blipFill>
        <p:spPr>
          <a:xfrm>
            <a:off x="916940" y="3977942"/>
            <a:ext cx="5128260" cy="4843921"/>
          </a:xfrm>
          <a:prstGeom prst="rect">
            <a:avLst/>
          </a:prstGeom>
        </p:spPr>
      </p:pic>
    </p:spTree>
    <p:extLst>
      <p:ext uri="{BB962C8B-B14F-4D97-AF65-F5344CB8AC3E}">
        <p14:creationId xmlns:p14="http://schemas.microsoft.com/office/powerpoint/2010/main" val="40725137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20" y="130294"/>
            <a:ext cx="5110480" cy="369332"/>
          </a:xfrm>
          <a:prstGeom prst="rect">
            <a:avLst/>
          </a:prstGeom>
          <a:noFill/>
        </p:spPr>
        <p:txBody>
          <a:bodyPr wrap="square" rtlCol="0">
            <a:spAutoFit/>
          </a:bodyPr>
          <a:lstStyle/>
          <a:p>
            <a:r>
              <a:rPr lang="en-US" b="1" dirty="0" smtClean="0"/>
              <a:t>Animation Feature</a:t>
            </a:r>
            <a:endParaRPr lang="en-US" b="1" dirty="0"/>
          </a:p>
        </p:txBody>
      </p:sp>
      <p:sp>
        <p:nvSpPr>
          <p:cNvPr id="3" name="TextBox 2"/>
          <p:cNvSpPr txBox="1"/>
          <p:nvPr/>
        </p:nvSpPr>
        <p:spPr>
          <a:xfrm>
            <a:off x="325120" y="762000"/>
            <a:ext cx="6065520" cy="2862322"/>
          </a:xfrm>
          <a:prstGeom prst="rect">
            <a:avLst/>
          </a:prstGeom>
          <a:noFill/>
        </p:spPr>
        <p:txBody>
          <a:bodyPr wrap="square" rtlCol="0">
            <a:spAutoFit/>
          </a:bodyPr>
          <a:lstStyle/>
          <a:p>
            <a:r>
              <a:rPr lang="en-US" sz="1200" dirty="0" smtClean="0"/>
              <a:t>Version 1.1 also contains an m-file that animates the motion of the vocal fold masses in the coronal plane. </a:t>
            </a:r>
          </a:p>
          <a:p>
            <a:endParaRPr lang="en-US" sz="1200" dirty="0"/>
          </a:p>
          <a:p>
            <a:r>
              <a:rPr lang="en-US" sz="1200" dirty="0" smtClean="0"/>
              <a:t>To use it, you must run a case with </a:t>
            </a:r>
            <a:r>
              <a:rPr lang="en-US" sz="1200" dirty="0" err="1" smtClean="0"/>
              <a:t>LeTalkerGUI</a:t>
            </a:r>
            <a:r>
              <a:rPr lang="en-US" sz="1200" dirty="0" smtClean="0"/>
              <a:t> first. Then type this at the command line:</a:t>
            </a:r>
          </a:p>
          <a:p>
            <a:endParaRPr lang="en-US" sz="1200" dirty="0"/>
          </a:p>
          <a:p>
            <a:r>
              <a:rPr lang="en-US" sz="1200" b="1" dirty="0"/>
              <a:t>&gt;&gt;M = Animate_3mass(r,10</a:t>
            </a:r>
            <a:r>
              <a:rPr lang="en-US" sz="1200" b="1" dirty="0" smtClean="0"/>
              <a:t>);</a:t>
            </a:r>
          </a:p>
          <a:p>
            <a:endParaRPr lang="en-US" sz="1200" dirty="0"/>
          </a:p>
          <a:p>
            <a:r>
              <a:rPr lang="en-US" sz="1200" dirty="0" smtClean="0"/>
              <a:t>You should see an animation that looks like the screenshot below.</a:t>
            </a:r>
          </a:p>
          <a:p>
            <a:endParaRPr lang="en-US" sz="1200" dirty="0"/>
          </a:p>
          <a:p>
            <a:r>
              <a:rPr lang="en-US" sz="1200" dirty="0" smtClean="0"/>
              <a:t>In the command, the “r” is the r structure that contains all waveforms. The “10” is a skip factor so that the animation doesn’t generate every sample point as a frame. It can be set to any number that is 1 or greater. Setting this value to 1, however, will be a very slow animation. </a:t>
            </a:r>
          </a:p>
          <a:p>
            <a:endParaRPr lang="en-US" sz="1200" dirty="0"/>
          </a:p>
          <a:p>
            <a:r>
              <a:rPr lang="en-US" sz="1200" dirty="0" smtClean="0"/>
              <a:t>The returned variable “M” is a </a:t>
            </a:r>
            <a:r>
              <a:rPr lang="en-US" sz="1200" dirty="0" err="1" smtClean="0"/>
              <a:t>Matlab</a:t>
            </a:r>
            <a:r>
              <a:rPr lang="en-US" sz="1200" dirty="0" smtClean="0"/>
              <a:t> movie structure that can be replayed with the “movie” command (see help movie for instructions) or written to a movie format such as </a:t>
            </a:r>
            <a:r>
              <a:rPr lang="en-US" sz="1200" dirty="0" err="1" smtClean="0"/>
              <a:t>avi</a:t>
            </a:r>
            <a:r>
              <a:rPr lang="en-US" sz="1200" dirty="0" smtClean="0"/>
              <a:t> or mpg.</a:t>
            </a:r>
            <a:endParaRPr lang="en-US" sz="1200" dirty="0"/>
          </a:p>
        </p:txBody>
      </p:sp>
      <p:pic>
        <p:nvPicPr>
          <p:cNvPr id="4" name="Picture 3" descr="animation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311" y="4088456"/>
            <a:ext cx="4239297" cy="4332400"/>
          </a:xfrm>
          <a:prstGeom prst="rect">
            <a:avLst/>
          </a:prstGeom>
        </p:spPr>
      </p:pic>
    </p:spTree>
    <p:extLst>
      <p:ext uri="{BB962C8B-B14F-4D97-AF65-F5344CB8AC3E}">
        <p14:creationId xmlns:p14="http://schemas.microsoft.com/office/powerpoint/2010/main" val="18876867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TotalTime>
  <Words>987</Words>
  <Application>Microsoft Macintosh PowerPoint</Application>
  <PresentationFormat>On-screen Show (4:3)</PresentationFormat>
  <Paragraphs>87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Story</dc:creator>
  <cp:lastModifiedBy>Brad Story</cp:lastModifiedBy>
  <cp:revision>33</cp:revision>
  <cp:lastPrinted>2011-10-31T16:12:14Z</cp:lastPrinted>
  <dcterms:created xsi:type="dcterms:W3CDTF">2011-10-27T03:21:00Z</dcterms:created>
  <dcterms:modified xsi:type="dcterms:W3CDTF">2013-02-08T16:48:33Z</dcterms:modified>
</cp:coreProperties>
</file>