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5" r:id="rId2"/>
    <p:sldId id="279" r:id="rId3"/>
    <p:sldId id="280" r:id="rId4"/>
    <p:sldId id="281" r:id="rId5"/>
    <p:sldId id="282" r:id="rId6"/>
    <p:sldId id="284" r:id="rId7"/>
    <p:sldId id="285" r:id="rId8"/>
    <p:sldId id="301" r:id="rId9"/>
    <p:sldId id="302" r:id="rId10"/>
  </p:sldIdLst>
  <p:sldSz cx="9144000" cy="6858000" type="screen4x3"/>
  <p:notesSz cx="6985000" cy="92837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chel Broviak" initials="RB" lastIdx="4" clrIdx="0"/>
  <p:cmAuthor id="1" name="Susie Kukkonen" initials="S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E42"/>
    <a:srgbClr val="FFC425"/>
    <a:srgbClr val="0093D0"/>
    <a:srgbClr val="00A94F"/>
    <a:srgbClr val="8ACC9C"/>
    <a:srgbClr val="0774A5"/>
    <a:srgbClr val="D2F4FE"/>
    <a:srgbClr val="35A5D9"/>
    <a:srgbClr val="008FCD"/>
    <a:srgbClr val="BF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15620"/>
    <p:restoredTop sz="94750" autoAdjust="0"/>
  </p:normalViewPr>
  <p:slideViewPr>
    <p:cSldViewPr snapToObject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E9696FCF-71D4-4B75-B128-CD6D5CDAEB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44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12AB83-0ED5-44B5-9341-F33C7B2F9C7F}" type="slidenum">
              <a:rPr lang="en-US"/>
              <a:pPr/>
              <a:t>1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80448F-4851-4343-B91E-D0872BFCED11}" type="slidenum">
              <a:rPr lang="en-US"/>
              <a:pPr/>
              <a:t>2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641850" cy="3481388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758"/>
            <a:ext cx="5122333" cy="417605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CE7BE-98D1-4F84-A668-930E7A728E71}" type="slidenum">
              <a:rPr lang="en-US"/>
              <a:pPr/>
              <a:t>3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641850" cy="3481388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758"/>
            <a:ext cx="5122333" cy="417605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B3A7A1-D4A3-4DA5-B822-900E9F57E638}" type="slidenum">
              <a:rPr lang="en-US"/>
              <a:pPr/>
              <a:t>4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641850" cy="3481388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758"/>
            <a:ext cx="5122333" cy="417605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1D192-A502-4FA0-88BE-0DBA4C540A78}" type="slidenum">
              <a:rPr lang="en-US"/>
              <a:pPr/>
              <a:t>5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6BAA71-A584-4597-A538-CD436E7E3B57}" type="slidenum">
              <a:rPr lang="en-US"/>
              <a:pPr/>
              <a:t>6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EFF15A-6BCB-4372-AB4D-0DF2BFAC171D}" type="slidenum">
              <a:rPr lang="en-US"/>
              <a:pPr/>
              <a:t>7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641850" cy="3481388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4" y="4409758"/>
            <a:ext cx="5122333" cy="417605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DD3F6F-78D5-4879-A08B-AB5E0D566FC1}" type="slidenum">
              <a:rPr lang="en-US"/>
              <a:pPr/>
              <a:t>8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EB86B-1512-4FCD-8878-0B7A53B31ED7}" type="slidenum">
              <a:rPr lang="en-US"/>
              <a:pPr/>
              <a:t>9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16" name="Picture 20" descr="Everything DiSC Workplace 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153988"/>
            <a:ext cx="232251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227013" y="1004888"/>
            <a:ext cx="8764587" cy="14700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30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55588" y="2649538"/>
            <a:ext cx="6096000" cy="1066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55317" name="Group 21"/>
          <p:cNvGrpSpPr>
            <a:grpSpLocks/>
          </p:cNvGrpSpPr>
          <p:nvPr/>
        </p:nvGrpSpPr>
        <p:grpSpPr bwMode="auto">
          <a:xfrm>
            <a:off x="-3175" y="4257675"/>
            <a:ext cx="9147175" cy="2600325"/>
            <a:chOff x="-2" y="2682"/>
            <a:chExt cx="5762" cy="1638"/>
          </a:xfrm>
        </p:grpSpPr>
        <p:pic>
          <p:nvPicPr>
            <p:cNvPr id="55311" name="Picture 15" descr="Everything DiSC Swoosh 20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639"/>
            <a:stretch>
              <a:fillRect/>
            </a:stretch>
          </p:blipFill>
          <p:spPr bwMode="auto">
            <a:xfrm>
              <a:off x="-2" y="2682"/>
              <a:ext cx="5762" cy="1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313" name="Picture 17" descr="Inscape Logo Horz Whit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" y="4109"/>
              <a:ext cx="806" cy="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6477000" y="5330825"/>
            <a:ext cx="25908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/>
          <a:p>
            <a:r>
              <a:rPr lang="en-US" sz="1800"/>
              <a:t>Your Company</a:t>
            </a:r>
          </a:p>
          <a:p>
            <a:r>
              <a:rPr lang="en-US" sz="1600"/>
              <a:t>123 Main Street</a:t>
            </a:r>
          </a:p>
          <a:p>
            <a:r>
              <a:rPr lang="en-US" sz="1600"/>
              <a:t>Smithville, MN 54321</a:t>
            </a:r>
          </a:p>
          <a:p>
            <a:r>
              <a:rPr lang="en-US" sz="1600"/>
              <a:t>612.123.9876</a:t>
            </a:r>
          </a:p>
          <a:p>
            <a:r>
              <a:rPr lang="en-US" sz="1800"/>
              <a:t>www.yourcompany.com</a:t>
            </a:r>
            <a:endParaRPr lang="en-US" sz="1800">
              <a:latin typeface="Times New Roman" pitchFamily="18" charset="0"/>
            </a:endParaRPr>
          </a:p>
        </p:txBody>
      </p:sp>
      <p:pic>
        <p:nvPicPr>
          <p:cNvPr id="9" name="Picture 8" descr="your logo her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738563"/>
            <a:ext cx="1966913" cy="52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PI BETA 2.1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FCBFF6-1EDD-40B7-A380-1956CFA32C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4500" y="0"/>
            <a:ext cx="22542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" y="0"/>
            <a:ext cx="6613525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PI BETA 2.1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0AF74C-37AB-4D75-92CE-0401A20508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1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PI BETA 2.1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884DCB-A21B-44AF-AD63-CBBB814C9A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7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PI BETA 2.1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6C5BD3-59E8-46C5-B46A-E6CA07C40F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6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" y="1066800"/>
            <a:ext cx="4405313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066800"/>
            <a:ext cx="44053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PI BETA 2.1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6E63D8-00B5-4343-81C5-7F562AD12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5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PI BETA 2.1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771AC3-1F6F-4400-9C11-1BC2815A32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3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PI BETA 2.1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04539A-4539-4ACC-BA12-490DB27B02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0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PI BETA 2.1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A44310-40BF-4BB0-9AFA-668A48B832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1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PI BETA 2.1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D3DB71-0421-4DB4-AB37-451D5E68C2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5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PI BETA 2.1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EB4289-46E4-41D0-89C1-124573ED50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7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Everything DiSC Swoosh 20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70"/>
          <a:stretch>
            <a:fillRect/>
          </a:stretch>
        </p:blipFill>
        <p:spPr bwMode="auto">
          <a:xfrm>
            <a:off x="3175" y="6410325"/>
            <a:ext cx="91408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gradFill rotWithShape="1">
            <a:gsLst>
              <a:gs pos="0">
                <a:srgbClr val="0093D0">
                  <a:gamma/>
                  <a:tint val="34902"/>
                  <a:invGamma/>
                </a:srgbClr>
              </a:gs>
              <a:gs pos="100000">
                <a:srgbClr val="0093D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40" name="Picture 16" descr="Everything DiSC-Reversed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28600"/>
            <a:ext cx="1544638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914400"/>
            <a:ext cx="9144000" cy="76200"/>
          </a:xfrm>
          <a:prstGeom prst="rect">
            <a:avLst/>
          </a:prstGeom>
          <a:solidFill>
            <a:srgbClr val="FFD20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525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r>
              <a:rPr lang="en-US" smtClean="0"/>
              <a:t>PI BETA 2.1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fld id="{F9C551A4-CAA3-44AB-A504-9C07EF0D9D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" y="0"/>
            <a:ext cx="74390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" y="1066800"/>
            <a:ext cx="896302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013" y="1004888"/>
            <a:ext cx="8153400" cy="1470025"/>
          </a:xfrm>
        </p:spPr>
        <p:txBody>
          <a:bodyPr/>
          <a:lstStyle/>
          <a:p>
            <a:r>
              <a:rPr lang="en-US" b="1" i="1"/>
              <a:t>EVERYTHING DiSC WORKPLACE</a:t>
            </a:r>
            <a:r>
              <a:rPr lang="en-US" sz="1600" b="1" i="1"/>
              <a:t> </a:t>
            </a:r>
            <a:r>
              <a:rPr lang="en-US" sz="2400" b="1" baseline="50000"/>
              <a:t>®</a:t>
            </a:r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6457950" y="666750"/>
            <a:ext cx="1371600" cy="319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8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A31B0-F745-4B95-992C-B8994D9396BB}" type="slidenum">
              <a:rPr lang="en-US"/>
              <a:pPr/>
              <a:t>2</a:t>
            </a:fld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You See Yourself</a:t>
            </a:r>
            <a:endParaRPr lang="en-US" baseline="30000"/>
          </a:p>
        </p:txBody>
      </p:sp>
      <p:pic>
        <p:nvPicPr>
          <p:cNvPr id="130051" name="Picture 3" descr="Group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52299" r="27699" b="23250"/>
          <a:stretch>
            <a:fillRect/>
          </a:stretch>
        </p:blipFill>
        <p:spPr bwMode="auto">
          <a:xfrm>
            <a:off x="3282950" y="2646363"/>
            <a:ext cx="2760663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052" name="Group 4"/>
          <p:cNvGrpSpPr>
            <a:grpSpLocks/>
          </p:cNvGrpSpPr>
          <p:nvPr/>
        </p:nvGrpSpPr>
        <p:grpSpPr bwMode="auto">
          <a:xfrm>
            <a:off x="3349625" y="2760663"/>
            <a:ext cx="2773363" cy="1444625"/>
            <a:chOff x="2060" y="1656"/>
            <a:chExt cx="1747" cy="910"/>
          </a:xfrm>
        </p:grpSpPr>
        <p:pic>
          <p:nvPicPr>
            <p:cNvPr id="130053" name="Picture 5" descr="only thoughtful remain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0" y="1656"/>
              <a:ext cx="1543" cy="91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miter lim="800000"/>
              <a:headEnd/>
              <a:tailEnd/>
            </a:ln>
          </p:spPr>
        </p:pic>
        <p:sp>
          <p:nvSpPr>
            <p:cNvPr id="130054" name="Rectangle 6"/>
            <p:cNvSpPr>
              <a:spLocks noChangeArrowheads="1"/>
            </p:cNvSpPr>
            <p:nvPr/>
          </p:nvSpPr>
          <p:spPr bwMode="auto">
            <a:xfrm>
              <a:off x="3603" y="1953"/>
              <a:ext cx="204" cy="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3200400" y="2646363"/>
            <a:ext cx="2689225" cy="1708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056" name="Group 8"/>
          <p:cNvGrpSpPr>
            <a:grpSpLocks/>
          </p:cNvGrpSpPr>
          <p:nvPr/>
        </p:nvGrpSpPr>
        <p:grpSpPr bwMode="auto">
          <a:xfrm>
            <a:off x="3270250" y="4249738"/>
            <a:ext cx="2633663" cy="2347912"/>
            <a:chOff x="2060" y="2677"/>
            <a:chExt cx="1659" cy="1479"/>
          </a:xfrm>
        </p:grpSpPr>
        <p:pic>
          <p:nvPicPr>
            <p:cNvPr id="130057" name="Picture 9" descr="thoughful_clust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8" y="3288"/>
              <a:ext cx="1399" cy="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058" name="Rectangle 10"/>
            <p:cNvSpPr>
              <a:spLocks noChangeArrowheads="1"/>
            </p:cNvSpPr>
            <p:nvPr/>
          </p:nvSpPr>
          <p:spPr bwMode="auto">
            <a:xfrm>
              <a:off x="2060" y="2677"/>
              <a:ext cx="1659" cy="1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0059" name="Group 11"/>
          <p:cNvGrpSpPr>
            <a:grpSpLocks/>
          </p:cNvGrpSpPr>
          <p:nvPr/>
        </p:nvGrpSpPr>
        <p:grpSpPr bwMode="auto">
          <a:xfrm>
            <a:off x="3270250" y="473075"/>
            <a:ext cx="2852738" cy="2346325"/>
            <a:chOff x="2060" y="82"/>
            <a:chExt cx="1797" cy="1478"/>
          </a:xfrm>
        </p:grpSpPr>
        <p:pic>
          <p:nvPicPr>
            <p:cNvPr id="130060" name="Picture 12" descr="active_clust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" y="82"/>
              <a:ext cx="1480" cy="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061" name="Rectangle 13"/>
            <p:cNvSpPr>
              <a:spLocks noChangeArrowheads="1"/>
            </p:cNvSpPr>
            <p:nvPr/>
          </p:nvSpPr>
          <p:spPr bwMode="auto">
            <a:xfrm>
              <a:off x="2060" y="1504"/>
              <a:ext cx="1797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062" name="Rectangle 14"/>
          <p:cNvSpPr>
            <a:spLocks noChangeArrowheads="1"/>
          </p:cNvSpPr>
          <p:nvPr/>
        </p:nvSpPr>
        <p:spPr bwMode="auto">
          <a:xfrm>
            <a:off x="3344863" y="2117725"/>
            <a:ext cx="2454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4D9E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Tahoma" pitchFamily="34" charset="0"/>
              </a:rPr>
              <a:t>Active</a:t>
            </a:r>
          </a:p>
        </p:txBody>
      </p:sp>
      <p:sp>
        <p:nvSpPr>
          <p:cNvPr id="130063" name="Rectangle 15"/>
          <p:cNvSpPr>
            <a:spLocks noChangeArrowheads="1"/>
          </p:cNvSpPr>
          <p:nvPr/>
        </p:nvSpPr>
        <p:spPr bwMode="auto">
          <a:xfrm>
            <a:off x="3344863" y="4632325"/>
            <a:ext cx="2454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4D9E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Tahoma" pitchFamily="34" charset="0"/>
              </a:rPr>
              <a:t>Thoughtful</a:t>
            </a:r>
            <a:endParaRPr lang="en-US" sz="2800">
              <a:latin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6C5C10-88A3-4606-99A4-0A2E488BD499}" type="slidenum">
              <a:rPr lang="en-US"/>
              <a:pPr/>
              <a:t>3</a:t>
            </a:fld>
            <a:endParaRPr lang="en-US"/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5959475" y="3717925"/>
            <a:ext cx="2117725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Tahoma" pitchFamily="34" charset="0"/>
              </a:rPr>
              <a:t>Accepting</a:t>
            </a:r>
            <a:endParaRPr lang="en-US" sz="2800">
              <a:latin typeface="Tahoma" pitchFamily="34" charset="0"/>
            </a:endParaRP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914400" y="3717925"/>
            <a:ext cx="25146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Tahoma" pitchFamily="34" charset="0"/>
              </a:rPr>
              <a:t>Questioning</a:t>
            </a:r>
            <a:endParaRPr lang="en-US" sz="2800">
              <a:latin typeface="Tahoma" pitchFamily="34" charset="0"/>
            </a:endParaRPr>
          </a:p>
        </p:txBody>
      </p:sp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5273675" y="1812925"/>
            <a:ext cx="3657600" cy="2881313"/>
            <a:chOff x="3322" y="1142"/>
            <a:chExt cx="2304" cy="1815"/>
          </a:xfrm>
        </p:grpSpPr>
        <p:sp>
          <p:nvSpPr>
            <p:cNvPr id="132101" name="Rectangle 5"/>
            <p:cNvSpPr>
              <a:spLocks noChangeArrowheads="1"/>
            </p:cNvSpPr>
            <p:nvPr/>
          </p:nvSpPr>
          <p:spPr bwMode="auto">
            <a:xfrm>
              <a:off x="3322" y="1142"/>
              <a:ext cx="56" cy="1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2102" name="Picture 6" descr="accepting grou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0" y="1584"/>
              <a:ext cx="1336" cy="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2103" name="Group 7"/>
          <p:cNvGrpSpPr>
            <a:grpSpLocks/>
          </p:cNvGrpSpPr>
          <p:nvPr/>
        </p:nvGrpSpPr>
        <p:grpSpPr bwMode="auto">
          <a:xfrm>
            <a:off x="-115888" y="2073275"/>
            <a:ext cx="3636963" cy="2620963"/>
            <a:chOff x="-73" y="1306"/>
            <a:chExt cx="2291" cy="1651"/>
          </a:xfrm>
        </p:grpSpPr>
        <p:sp>
          <p:nvSpPr>
            <p:cNvPr id="132104" name="Rectangle 8"/>
            <p:cNvSpPr>
              <a:spLocks noChangeArrowheads="1"/>
            </p:cNvSpPr>
            <p:nvPr/>
          </p:nvSpPr>
          <p:spPr bwMode="auto">
            <a:xfrm>
              <a:off x="2088" y="1306"/>
              <a:ext cx="130" cy="1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2105" name="Picture 9" descr="questioning grou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3" y="1584"/>
              <a:ext cx="1405" cy="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2106" name="Picture 10" descr="Group cop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52299" r="27699" b="23250"/>
          <a:stretch>
            <a:fillRect/>
          </a:stretch>
        </p:blipFill>
        <p:spPr bwMode="auto">
          <a:xfrm>
            <a:off x="3282950" y="2476500"/>
            <a:ext cx="2760663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107" name="Picture 11" descr="only accepting group remai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2554288"/>
            <a:ext cx="2687638" cy="152876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32108" name="Rectangle 12"/>
          <p:cNvSpPr>
            <a:spLocks noChangeArrowheads="1"/>
          </p:cNvSpPr>
          <p:nvPr/>
        </p:nvSpPr>
        <p:spPr bwMode="auto">
          <a:xfrm>
            <a:off x="3276600" y="2554288"/>
            <a:ext cx="2819400" cy="163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You See Yourself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3674B7-93BD-4884-9821-EBC50F00FA7A}" type="slidenum">
              <a:rPr lang="en-US"/>
              <a:pPr/>
              <a:t>4</a:t>
            </a:fld>
            <a:endParaRPr lang="en-US"/>
          </a:p>
        </p:txBody>
      </p:sp>
      <p:pic>
        <p:nvPicPr>
          <p:cNvPr id="134146" name="Picture 2" descr="Group cop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1" t="52299" r="27699" b="23250"/>
          <a:stretch>
            <a:fillRect/>
          </a:stretch>
        </p:blipFill>
        <p:spPr bwMode="auto">
          <a:xfrm>
            <a:off x="3282950" y="2476500"/>
            <a:ext cx="2760663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4147" name="Group 3"/>
          <p:cNvGrpSpPr>
            <a:grpSpLocks/>
          </p:cNvGrpSpPr>
          <p:nvPr/>
        </p:nvGrpSpPr>
        <p:grpSpPr bwMode="auto">
          <a:xfrm>
            <a:off x="887413" y="1231900"/>
            <a:ext cx="5514975" cy="2859088"/>
            <a:chOff x="559" y="776"/>
            <a:chExt cx="3474" cy="1801"/>
          </a:xfrm>
        </p:grpSpPr>
        <p:pic>
          <p:nvPicPr>
            <p:cNvPr id="134148" name="Picture 4" descr="just 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" y="776"/>
              <a:ext cx="898" cy="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149" name="Picture 5" descr="isc left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CFCFE"/>
                </a:clrFrom>
                <a:clrTo>
                  <a:srgbClr val="FCFC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8" y="1408"/>
              <a:ext cx="2315" cy="1169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134150" name="Group 6"/>
          <p:cNvGrpSpPr>
            <a:grpSpLocks/>
          </p:cNvGrpSpPr>
          <p:nvPr/>
        </p:nvGrpSpPr>
        <p:grpSpPr bwMode="auto">
          <a:xfrm>
            <a:off x="2727325" y="1231900"/>
            <a:ext cx="5643563" cy="2862263"/>
            <a:chOff x="1718" y="776"/>
            <a:chExt cx="3555" cy="1803"/>
          </a:xfrm>
        </p:grpSpPr>
        <p:pic>
          <p:nvPicPr>
            <p:cNvPr id="134151" name="Picture 7" descr="just i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6" y="776"/>
              <a:ext cx="927" cy="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152" name="Picture 8" descr="sc left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8" y="1410"/>
              <a:ext cx="2315" cy="1169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134153" name="Group 9"/>
          <p:cNvGrpSpPr>
            <a:grpSpLocks/>
          </p:cNvGrpSpPr>
          <p:nvPr/>
        </p:nvGrpSpPr>
        <p:grpSpPr bwMode="auto">
          <a:xfrm>
            <a:off x="2722563" y="2239963"/>
            <a:ext cx="5475287" cy="3944937"/>
            <a:chOff x="1715" y="1411"/>
            <a:chExt cx="3449" cy="2485"/>
          </a:xfrm>
        </p:grpSpPr>
        <p:pic>
          <p:nvPicPr>
            <p:cNvPr id="134154" name="Picture 10" descr="just 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6" y="3110"/>
              <a:ext cx="818" cy="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155" name="Picture 11" descr="c left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5" y="1411"/>
              <a:ext cx="2315" cy="1169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134156" name="Group 12"/>
          <p:cNvGrpSpPr>
            <a:grpSpLocks/>
          </p:cNvGrpSpPr>
          <p:nvPr/>
        </p:nvGrpSpPr>
        <p:grpSpPr bwMode="auto">
          <a:xfrm>
            <a:off x="887413" y="2239963"/>
            <a:ext cx="5514975" cy="3941762"/>
            <a:chOff x="559" y="1411"/>
            <a:chExt cx="3474" cy="2483"/>
          </a:xfrm>
        </p:grpSpPr>
        <p:pic>
          <p:nvPicPr>
            <p:cNvPr id="134157" name="Picture 13" descr="just c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" y="3110"/>
              <a:ext cx="777" cy="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158" name="Rectangle 14"/>
            <p:cNvSpPr>
              <a:spLocks noChangeArrowheads="1"/>
            </p:cNvSpPr>
            <p:nvPr/>
          </p:nvSpPr>
          <p:spPr bwMode="auto">
            <a:xfrm>
              <a:off x="1748" y="1411"/>
              <a:ext cx="2285" cy="1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4159" name="AutoShape 15"/>
          <p:cNvSpPr>
            <a:spLocks/>
          </p:cNvSpPr>
          <p:nvPr/>
        </p:nvSpPr>
        <p:spPr bwMode="auto">
          <a:xfrm rot="-2699892">
            <a:off x="2636838" y="3687763"/>
            <a:ext cx="411162" cy="2027237"/>
          </a:xfrm>
          <a:prstGeom prst="leftBrace">
            <a:avLst>
              <a:gd name="adj1" fmla="val 58413"/>
              <a:gd name="adj2" fmla="val 50000"/>
            </a:avLst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60" name="AutoShape 16"/>
          <p:cNvSpPr>
            <a:spLocks/>
          </p:cNvSpPr>
          <p:nvPr/>
        </p:nvSpPr>
        <p:spPr bwMode="auto">
          <a:xfrm rot="-8048150">
            <a:off x="6142038" y="3733800"/>
            <a:ext cx="411162" cy="2027238"/>
          </a:xfrm>
          <a:prstGeom prst="leftBrace">
            <a:avLst>
              <a:gd name="adj1" fmla="val 58413"/>
              <a:gd name="adj2" fmla="val 50000"/>
            </a:avLst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61" name="AutoShape 17"/>
          <p:cNvSpPr>
            <a:spLocks/>
          </p:cNvSpPr>
          <p:nvPr/>
        </p:nvSpPr>
        <p:spPr bwMode="auto">
          <a:xfrm rot="2751850">
            <a:off x="2667000" y="1100138"/>
            <a:ext cx="411163" cy="2027237"/>
          </a:xfrm>
          <a:prstGeom prst="leftBrace">
            <a:avLst>
              <a:gd name="adj1" fmla="val 58413"/>
              <a:gd name="adj2" fmla="val 50000"/>
            </a:avLst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62" name="AutoShape 18"/>
          <p:cNvSpPr>
            <a:spLocks/>
          </p:cNvSpPr>
          <p:nvPr/>
        </p:nvSpPr>
        <p:spPr bwMode="auto">
          <a:xfrm rot="8151850">
            <a:off x="6019800" y="1117600"/>
            <a:ext cx="411163" cy="2027238"/>
          </a:xfrm>
          <a:prstGeom prst="leftBrace">
            <a:avLst>
              <a:gd name="adj1" fmla="val 58413"/>
              <a:gd name="adj2" fmla="val 50000"/>
            </a:avLst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63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You See Yourself</a:t>
            </a:r>
          </a:p>
        </p:txBody>
      </p:sp>
      <p:sp>
        <p:nvSpPr>
          <p:cNvPr id="134164" name="Rectangle 20"/>
          <p:cNvSpPr>
            <a:spLocks noChangeArrowheads="1"/>
          </p:cNvSpPr>
          <p:nvPr/>
        </p:nvSpPr>
        <p:spPr bwMode="auto">
          <a:xfrm>
            <a:off x="3332163" y="1219200"/>
            <a:ext cx="247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4D9E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>
                <a:latin typeface="Tahoma" pitchFamily="34" charset="0"/>
              </a:rPr>
              <a:t>Active </a:t>
            </a:r>
          </a:p>
        </p:txBody>
      </p:sp>
      <p:sp>
        <p:nvSpPr>
          <p:cNvPr id="134165" name="Rectangle 21"/>
          <p:cNvSpPr>
            <a:spLocks noChangeArrowheads="1"/>
          </p:cNvSpPr>
          <p:nvPr/>
        </p:nvSpPr>
        <p:spPr bwMode="auto">
          <a:xfrm>
            <a:off x="908050" y="3144838"/>
            <a:ext cx="23749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>
                <a:latin typeface="Tahoma" pitchFamily="34" charset="0"/>
              </a:rPr>
              <a:t>Questioning</a:t>
            </a:r>
            <a:endParaRPr lang="en-US">
              <a:latin typeface="Tahoma" pitchFamily="34" charset="0"/>
            </a:endParaRPr>
          </a:p>
        </p:txBody>
      </p:sp>
      <p:sp>
        <p:nvSpPr>
          <p:cNvPr id="134166" name="Rectangle 22"/>
          <p:cNvSpPr>
            <a:spLocks noChangeArrowheads="1"/>
          </p:cNvSpPr>
          <p:nvPr/>
        </p:nvSpPr>
        <p:spPr bwMode="auto">
          <a:xfrm>
            <a:off x="5957888" y="3155950"/>
            <a:ext cx="20002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>
                <a:latin typeface="Tahoma" pitchFamily="34" charset="0"/>
              </a:rPr>
              <a:t>Accepting</a:t>
            </a:r>
            <a:endParaRPr lang="en-US">
              <a:latin typeface="Tahoma" pitchFamily="34" charset="0"/>
            </a:endParaRPr>
          </a:p>
        </p:txBody>
      </p:sp>
      <p:sp>
        <p:nvSpPr>
          <p:cNvPr id="134167" name="Rectangle 23"/>
          <p:cNvSpPr>
            <a:spLocks noChangeArrowheads="1"/>
          </p:cNvSpPr>
          <p:nvPr/>
        </p:nvSpPr>
        <p:spPr bwMode="auto">
          <a:xfrm>
            <a:off x="3332163" y="5334000"/>
            <a:ext cx="247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4D9E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>
                <a:latin typeface="Tahoma" pitchFamily="34" charset="0"/>
              </a:rPr>
              <a:t>Thoughtful</a:t>
            </a:r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3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500"/>
                                        <p:tgtEl>
                                          <p:spTgt spid="13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9" grpId="0" animBg="1"/>
      <p:bldP spid="134160" grpId="0" animBg="1"/>
      <p:bldP spid="134161" grpId="0" animBg="1"/>
      <p:bldP spid="1341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69B8B5-EBD7-4059-B6B8-98451870F113}" type="slidenum">
              <a:rPr lang="en-US"/>
              <a:pPr/>
              <a:t>5</a:t>
            </a:fld>
            <a:endParaRPr lang="en-US"/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3314700" y="2257425"/>
            <a:ext cx="2514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7010400" y="5916613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934200" cy="914400"/>
          </a:xfrm>
        </p:spPr>
        <p:txBody>
          <a:bodyPr/>
          <a:lstStyle/>
          <a:p>
            <a:r>
              <a:rPr lang="en-US" sz="3800"/>
              <a:t>Group Discussion 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152400" y="1325563"/>
            <a:ext cx="7239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Why did you answer the way you did?</a:t>
            </a: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5645150" y="2406650"/>
            <a:ext cx="3346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Give examples</a:t>
            </a:r>
          </a:p>
        </p:txBody>
      </p:sp>
      <p:sp>
        <p:nvSpPr>
          <p:cNvPr id="136199" name="Oval 7"/>
          <p:cNvSpPr>
            <a:spLocks noChangeArrowheads="1"/>
          </p:cNvSpPr>
          <p:nvPr/>
        </p:nvSpPr>
        <p:spPr bwMode="auto">
          <a:xfrm>
            <a:off x="5376863" y="2554288"/>
            <a:ext cx="228600" cy="228600"/>
          </a:xfrm>
          <a:prstGeom prst="ellipse">
            <a:avLst/>
          </a:prstGeom>
          <a:solidFill>
            <a:srgbClr val="AEDC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5645150" y="3397250"/>
            <a:ext cx="3346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Record responses on your flipchart</a:t>
            </a:r>
          </a:p>
        </p:txBody>
      </p:sp>
      <p:sp>
        <p:nvSpPr>
          <p:cNvPr id="136201" name="Oval 9"/>
          <p:cNvSpPr>
            <a:spLocks noChangeArrowheads="1"/>
          </p:cNvSpPr>
          <p:nvPr/>
        </p:nvSpPr>
        <p:spPr bwMode="auto">
          <a:xfrm>
            <a:off x="5376863" y="3538538"/>
            <a:ext cx="228600" cy="228600"/>
          </a:xfrm>
          <a:prstGeom prst="ellipse">
            <a:avLst/>
          </a:prstGeom>
          <a:solidFill>
            <a:srgbClr val="AEDC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6202" name="Picture 10" descr="smallgroupdiscu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0" r="1199" b="32114"/>
          <a:stretch>
            <a:fillRect/>
          </a:stretch>
        </p:blipFill>
        <p:spPr bwMode="auto">
          <a:xfrm>
            <a:off x="0" y="2286000"/>
            <a:ext cx="4570412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F6779D-1E5F-4839-B28A-0157892EADA2}" type="slidenum">
              <a:rPr lang="en-US"/>
              <a:pPr/>
              <a:t>6</a:t>
            </a:fld>
            <a:endParaRPr lang="en-US"/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1027113" y="2771775"/>
            <a:ext cx="40100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Identify your style and explore the priorities that drive you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1027113" y="1065213"/>
            <a:ext cx="401002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Learn about DiSC</a:t>
            </a:r>
            <a:r>
              <a:rPr lang="en-US" sz="2800" baseline="30000">
                <a:cs typeface="Arial" charset="0"/>
              </a:rPr>
              <a:t>®</a:t>
            </a:r>
            <a:r>
              <a:rPr lang="en-US" sz="2800"/>
              <a:t> and the Everything DiSC Workplace</a:t>
            </a:r>
            <a:r>
              <a:rPr lang="en-US" sz="2800" baseline="30000"/>
              <a:t>®</a:t>
            </a:r>
            <a:r>
              <a:rPr lang="en-US" sz="2800"/>
              <a:t> Map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1027113" y="4648200"/>
            <a:ext cx="392588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Discover similarities and differences among the DiSC styles</a:t>
            </a:r>
          </a:p>
        </p:txBody>
      </p:sp>
      <p:grpSp>
        <p:nvGrpSpPr>
          <p:cNvPr id="140294" name="Group 6"/>
          <p:cNvGrpSpPr>
            <a:grpSpLocks/>
          </p:cNvGrpSpPr>
          <p:nvPr/>
        </p:nvGrpSpPr>
        <p:grpSpPr bwMode="auto">
          <a:xfrm>
            <a:off x="0" y="1195388"/>
            <a:ext cx="914400" cy="228600"/>
            <a:chOff x="0" y="754"/>
            <a:chExt cx="576" cy="144"/>
          </a:xfrm>
        </p:grpSpPr>
        <p:sp>
          <p:nvSpPr>
            <p:cNvPr id="140295" name="Oval 7"/>
            <p:cNvSpPr>
              <a:spLocks noChangeArrowheads="1"/>
            </p:cNvSpPr>
            <p:nvPr/>
          </p:nvSpPr>
          <p:spPr bwMode="auto">
            <a:xfrm>
              <a:off x="0" y="754"/>
              <a:ext cx="144" cy="144"/>
            </a:xfrm>
            <a:prstGeom prst="ellipse">
              <a:avLst/>
            </a:prstGeom>
            <a:solidFill>
              <a:srgbClr val="35A5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6" name="Oval 8"/>
            <p:cNvSpPr>
              <a:spLocks noChangeArrowheads="1"/>
            </p:cNvSpPr>
            <p:nvPr/>
          </p:nvSpPr>
          <p:spPr bwMode="auto">
            <a:xfrm>
              <a:off x="432" y="754"/>
              <a:ext cx="144" cy="144"/>
            </a:xfrm>
            <a:prstGeom prst="ellipse">
              <a:avLst/>
            </a:prstGeom>
            <a:solidFill>
              <a:srgbClr val="95D0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7" name="Oval 9"/>
            <p:cNvSpPr>
              <a:spLocks noChangeArrowheads="1"/>
            </p:cNvSpPr>
            <p:nvPr/>
          </p:nvSpPr>
          <p:spPr bwMode="auto">
            <a:xfrm>
              <a:off x="216" y="754"/>
              <a:ext cx="144" cy="144"/>
            </a:xfrm>
            <a:prstGeom prst="ellipse">
              <a:avLst/>
            </a:prstGeom>
            <a:solidFill>
              <a:srgbClr val="0774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298" name="Group 10"/>
          <p:cNvGrpSpPr>
            <a:grpSpLocks/>
          </p:cNvGrpSpPr>
          <p:nvPr/>
        </p:nvGrpSpPr>
        <p:grpSpPr bwMode="auto">
          <a:xfrm>
            <a:off x="0" y="4792663"/>
            <a:ext cx="914400" cy="228600"/>
            <a:chOff x="0" y="754"/>
            <a:chExt cx="576" cy="144"/>
          </a:xfrm>
        </p:grpSpPr>
        <p:sp>
          <p:nvSpPr>
            <p:cNvPr id="140299" name="Oval 11"/>
            <p:cNvSpPr>
              <a:spLocks noChangeArrowheads="1"/>
            </p:cNvSpPr>
            <p:nvPr/>
          </p:nvSpPr>
          <p:spPr bwMode="auto">
            <a:xfrm>
              <a:off x="0" y="754"/>
              <a:ext cx="144" cy="144"/>
            </a:xfrm>
            <a:prstGeom prst="ellipse">
              <a:avLst/>
            </a:prstGeom>
            <a:solidFill>
              <a:srgbClr val="35A5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0" name="Oval 12"/>
            <p:cNvSpPr>
              <a:spLocks noChangeArrowheads="1"/>
            </p:cNvSpPr>
            <p:nvPr/>
          </p:nvSpPr>
          <p:spPr bwMode="auto">
            <a:xfrm>
              <a:off x="432" y="754"/>
              <a:ext cx="144" cy="144"/>
            </a:xfrm>
            <a:prstGeom prst="ellipse">
              <a:avLst/>
            </a:prstGeom>
            <a:solidFill>
              <a:srgbClr val="95D0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1" name="Oval 13"/>
            <p:cNvSpPr>
              <a:spLocks noChangeArrowheads="1"/>
            </p:cNvSpPr>
            <p:nvPr/>
          </p:nvSpPr>
          <p:spPr bwMode="auto">
            <a:xfrm>
              <a:off x="216" y="754"/>
              <a:ext cx="144" cy="144"/>
            </a:xfrm>
            <a:prstGeom prst="ellipse">
              <a:avLst/>
            </a:prstGeom>
            <a:solidFill>
              <a:srgbClr val="0774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302" name="Group 14"/>
          <p:cNvGrpSpPr>
            <a:grpSpLocks/>
          </p:cNvGrpSpPr>
          <p:nvPr/>
        </p:nvGrpSpPr>
        <p:grpSpPr bwMode="auto">
          <a:xfrm>
            <a:off x="0" y="2916238"/>
            <a:ext cx="914400" cy="228600"/>
            <a:chOff x="0" y="754"/>
            <a:chExt cx="576" cy="144"/>
          </a:xfrm>
        </p:grpSpPr>
        <p:sp>
          <p:nvSpPr>
            <p:cNvPr id="140303" name="Oval 15"/>
            <p:cNvSpPr>
              <a:spLocks noChangeArrowheads="1"/>
            </p:cNvSpPr>
            <p:nvPr/>
          </p:nvSpPr>
          <p:spPr bwMode="auto">
            <a:xfrm>
              <a:off x="0" y="754"/>
              <a:ext cx="144" cy="144"/>
            </a:xfrm>
            <a:prstGeom prst="ellipse">
              <a:avLst/>
            </a:prstGeom>
            <a:solidFill>
              <a:srgbClr val="35A5D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4" name="Oval 16"/>
            <p:cNvSpPr>
              <a:spLocks noChangeArrowheads="1"/>
            </p:cNvSpPr>
            <p:nvPr/>
          </p:nvSpPr>
          <p:spPr bwMode="auto">
            <a:xfrm>
              <a:off x="432" y="754"/>
              <a:ext cx="144" cy="144"/>
            </a:xfrm>
            <a:prstGeom prst="ellipse">
              <a:avLst/>
            </a:prstGeom>
            <a:solidFill>
              <a:srgbClr val="95D0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5" name="Oval 17"/>
            <p:cNvSpPr>
              <a:spLocks noChangeArrowheads="1"/>
            </p:cNvSpPr>
            <p:nvPr/>
          </p:nvSpPr>
          <p:spPr bwMode="auto">
            <a:xfrm>
              <a:off x="216" y="754"/>
              <a:ext cx="144" cy="144"/>
            </a:xfrm>
            <a:prstGeom prst="ellipse">
              <a:avLst/>
            </a:prstGeom>
            <a:solidFill>
              <a:srgbClr val="0774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40306" name="Picture 18" descr="medical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2" t="4781" b="5344"/>
          <a:stretch>
            <a:fillRect/>
          </a:stretch>
        </p:blipFill>
        <p:spPr bwMode="auto">
          <a:xfrm>
            <a:off x="6954838" y="3525838"/>
            <a:ext cx="1884362" cy="2762250"/>
          </a:xfrm>
          <a:prstGeom prst="rect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307" name="Picture 19" descr="MPj0406829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0" t="11139" r="8327"/>
          <a:stretch>
            <a:fillRect/>
          </a:stretch>
        </p:blipFill>
        <p:spPr bwMode="auto">
          <a:xfrm>
            <a:off x="5181600" y="3322638"/>
            <a:ext cx="1676400" cy="27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308" name="Picture 20" descr="5690204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2" t="5460" r="14201" b="4195"/>
          <a:stretch>
            <a:fillRect/>
          </a:stretch>
        </p:blipFill>
        <p:spPr bwMode="auto">
          <a:xfrm>
            <a:off x="6248400" y="1046163"/>
            <a:ext cx="2592388" cy="215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CE1C18-D0B0-4BE8-90D3-F488656FCFC3}" type="slidenum">
              <a:rPr lang="en-US"/>
              <a:pPr/>
              <a:t>7</a:t>
            </a:fld>
            <a:endParaRPr lang="en-US"/>
          </a:p>
        </p:txBody>
      </p:sp>
      <p:sp>
        <p:nvSpPr>
          <p:cNvPr id="142338" name="Oval 2"/>
          <p:cNvSpPr>
            <a:spLocks noChangeArrowheads="1"/>
          </p:cNvSpPr>
          <p:nvPr/>
        </p:nvSpPr>
        <p:spPr bwMode="auto">
          <a:xfrm>
            <a:off x="785813" y="990600"/>
            <a:ext cx="1728787" cy="1728788"/>
          </a:xfrm>
          <a:prstGeom prst="ellipse">
            <a:avLst/>
          </a:prstGeom>
          <a:solidFill>
            <a:srgbClr val="00A94F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39" name="Oval 3"/>
          <p:cNvSpPr>
            <a:spLocks noChangeArrowheads="1"/>
          </p:cNvSpPr>
          <p:nvPr/>
        </p:nvSpPr>
        <p:spPr bwMode="auto">
          <a:xfrm>
            <a:off x="6629400" y="990600"/>
            <a:ext cx="1728788" cy="1728788"/>
          </a:xfrm>
          <a:prstGeom prst="ellipse">
            <a:avLst/>
          </a:prstGeom>
          <a:solidFill>
            <a:srgbClr val="EF3E4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0" name="Oval 4"/>
          <p:cNvSpPr>
            <a:spLocks noChangeArrowheads="1"/>
          </p:cNvSpPr>
          <p:nvPr/>
        </p:nvSpPr>
        <p:spPr bwMode="auto">
          <a:xfrm>
            <a:off x="785813" y="4598988"/>
            <a:ext cx="1728787" cy="1728787"/>
          </a:xfrm>
          <a:prstGeom prst="ellipse">
            <a:avLst/>
          </a:prstGeom>
          <a:solidFill>
            <a:srgbClr val="FFC42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1" name="Oval 5"/>
          <p:cNvSpPr>
            <a:spLocks noChangeArrowheads="1"/>
          </p:cNvSpPr>
          <p:nvPr/>
        </p:nvSpPr>
        <p:spPr bwMode="auto">
          <a:xfrm>
            <a:off x="6626225" y="4629150"/>
            <a:ext cx="1728788" cy="1728788"/>
          </a:xfrm>
          <a:prstGeom prst="ellipse">
            <a:avLst/>
          </a:prstGeom>
          <a:solidFill>
            <a:srgbClr val="0093D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2342" name="Picture 6" descr="just 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31900"/>
            <a:ext cx="1425575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343" name="Picture 7" descr="just 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75" y="1231900"/>
            <a:ext cx="1471613" cy="123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344" name="Picture 8" descr="just 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827588"/>
            <a:ext cx="12985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345" name="Picture 9" descr="just 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4876800"/>
            <a:ext cx="1233487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34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Discovering DiSC</a:t>
            </a:r>
            <a:r>
              <a:rPr lang="en-US" baseline="30000"/>
              <a:t>®</a:t>
            </a:r>
          </a:p>
        </p:txBody>
      </p:sp>
      <p:sp>
        <p:nvSpPr>
          <p:cNvPr id="142347" name="Text Box 11"/>
          <p:cNvSpPr txBox="1">
            <a:spLocks noChangeArrowheads="1"/>
          </p:cNvSpPr>
          <p:nvPr/>
        </p:nvSpPr>
        <p:spPr bwMode="auto">
          <a:xfrm>
            <a:off x="1036638" y="1209675"/>
            <a:ext cx="1219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b="1" dirty="0"/>
              <a:t>D</a:t>
            </a:r>
          </a:p>
        </p:txBody>
      </p:sp>
      <p:sp>
        <p:nvSpPr>
          <p:cNvPr id="142348" name="Text Box 12"/>
          <p:cNvSpPr txBox="1">
            <a:spLocks noChangeArrowheads="1"/>
          </p:cNvSpPr>
          <p:nvPr/>
        </p:nvSpPr>
        <p:spPr bwMode="auto">
          <a:xfrm>
            <a:off x="6878638" y="1206500"/>
            <a:ext cx="1219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b="1" dirty="0" err="1"/>
              <a:t>i</a:t>
            </a:r>
            <a:endParaRPr lang="en-US" sz="8000" b="1" dirty="0"/>
          </a:p>
        </p:txBody>
      </p:sp>
      <p:sp>
        <p:nvSpPr>
          <p:cNvPr id="142349" name="Text Box 13"/>
          <p:cNvSpPr txBox="1">
            <a:spLocks noChangeArrowheads="1"/>
          </p:cNvSpPr>
          <p:nvPr/>
        </p:nvSpPr>
        <p:spPr bwMode="auto">
          <a:xfrm>
            <a:off x="6873875" y="4810125"/>
            <a:ext cx="1219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b="1"/>
              <a:t>S</a:t>
            </a:r>
          </a:p>
        </p:txBody>
      </p:sp>
      <p:sp>
        <p:nvSpPr>
          <p:cNvPr id="142350" name="Text Box 14"/>
          <p:cNvSpPr txBox="1">
            <a:spLocks noChangeArrowheads="1"/>
          </p:cNvSpPr>
          <p:nvPr/>
        </p:nvSpPr>
        <p:spPr bwMode="auto">
          <a:xfrm>
            <a:off x="1031875" y="4786313"/>
            <a:ext cx="1219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b="1" dirty="0"/>
              <a:t>C</a:t>
            </a:r>
          </a:p>
        </p:txBody>
      </p:sp>
      <p:sp>
        <p:nvSpPr>
          <p:cNvPr id="142351" name="Rectangle 15"/>
          <p:cNvSpPr>
            <a:spLocks noChangeArrowheads="1"/>
          </p:cNvSpPr>
          <p:nvPr/>
        </p:nvSpPr>
        <p:spPr bwMode="auto">
          <a:xfrm>
            <a:off x="3340100" y="1279525"/>
            <a:ext cx="246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4D9E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>
                <a:latin typeface="Tahoma" pitchFamily="34" charset="0"/>
              </a:rPr>
              <a:t>Active </a:t>
            </a:r>
          </a:p>
        </p:txBody>
      </p: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914400" y="3336925"/>
            <a:ext cx="2362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>
                <a:latin typeface="Tahoma" pitchFamily="34" charset="0"/>
              </a:rPr>
              <a:t>Questioning</a:t>
            </a:r>
            <a:endParaRPr lang="en-US">
              <a:latin typeface="Tahoma" pitchFamily="34" charset="0"/>
            </a:endParaRPr>
          </a:p>
        </p:txBody>
      </p:sp>
      <p:sp>
        <p:nvSpPr>
          <p:cNvPr id="142353" name="Rectangle 17"/>
          <p:cNvSpPr>
            <a:spLocks noChangeArrowheads="1"/>
          </p:cNvSpPr>
          <p:nvPr/>
        </p:nvSpPr>
        <p:spPr bwMode="auto">
          <a:xfrm>
            <a:off x="5962650" y="3336925"/>
            <a:ext cx="19907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Tahoma" pitchFamily="34" charset="0"/>
              </a:rPr>
              <a:t>Accepting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142354" name="Rectangle 18"/>
          <p:cNvSpPr>
            <a:spLocks noChangeArrowheads="1"/>
          </p:cNvSpPr>
          <p:nvPr/>
        </p:nvSpPr>
        <p:spPr bwMode="auto">
          <a:xfrm>
            <a:off x="3340100" y="5546725"/>
            <a:ext cx="246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4D9E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>
                <a:latin typeface="Tahoma" pitchFamily="34" charset="0"/>
              </a:rPr>
              <a:t>Thoughtful</a:t>
            </a:r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53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8936E-6 L 0.1783 0.09461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4719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6.52325E-7 L -0.17725 0.09507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72" y="474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34097E-6 L -0.17673 -0.10803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-5413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1536E-6 L 0.17882 -0.10456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1" y="-52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nimBg="1"/>
      <p:bldP spid="142338" grpId="1" animBg="1"/>
      <p:bldP spid="142339" grpId="0" animBg="1"/>
      <p:bldP spid="142339" grpId="1" animBg="1"/>
      <p:bldP spid="142340" grpId="0" animBg="1"/>
      <p:bldP spid="142340" grpId="1" animBg="1"/>
      <p:bldP spid="142341" grpId="0" animBg="1"/>
      <p:bldP spid="142341" grpId="1" animBg="1"/>
      <p:bldP spid="142347" grpId="0"/>
      <p:bldP spid="142347" grpId="1"/>
      <p:bldP spid="142348" grpId="0"/>
      <p:bldP spid="142348" grpId="1"/>
      <p:bldP spid="142349" grpId="0"/>
      <p:bldP spid="142349" grpId="1"/>
      <p:bldP spid="142350" grpId="0"/>
      <p:bldP spid="14235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19824"/>
            <a:ext cx="4197965" cy="5104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8496" name="Text Box 16"/>
          <p:cNvSpPr txBox="1">
            <a:spLocks noChangeArrowheads="1"/>
          </p:cNvSpPr>
          <p:nvPr/>
        </p:nvSpPr>
        <p:spPr bwMode="auto">
          <a:xfrm>
            <a:off x="228600" y="1143000"/>
            <a:ext cx="44529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1" dirty="0"/>
              <a:t>Everything DiSC</a:t>
            </a:r>
            <a:r>
              <a:rPr lang="en-US" sz="2800" b="1" dirty="0"/>
              <a:t> </a:t>
            </a:r>
            <a:r>
              <a:rPr lang="en-US" sz="2800" b="1" i="1" dirty="0"/>
              <a:t>Workplace</a:t>
            </a:r>
            <a:r>
              <a:rPr lang="en-US" sz="2800" b="1" i="1" baseline="30000" dirty="0">
                <a:cs typeface="Arial" charset="0"/>
              </a:rPr>
              <a:t>®</a:t>
            </a:r>
            <a:r>
              <a:rPr lang="en-US" sz="2800" b="1" i="1" dirty="0"/>
              <a:t> Profile 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00E26A-247F-4B5C-9FBA-EBD587CD4A37}" type="slidenum">
              <a:rPr lang="en-US"/>
              <a:pPr/>
              <a:t>8</a:t>
            </a:fld>
            <a:endParaRPr lang="en-US"/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423863" y="2362200"/>
            <a:ext cx="40719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700" dirty="0"/>
              <a:t>Page 2           Introduction to DiSC</a:t>
            </a:r>
            <a:r>
              <a:rPr lang="en-US" sz="2800" i="1" baseline="30000" dirty="0"/>
              <a:t>®</a:t>
            </a:r>
            <a:r>
              <a:rPr lang="en-US" sz="2700" dirty="0"/>
              <a:t> 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3314700" y="2257425"/>
            <a:ext cx="2514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84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Cornerstone Principles 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781800" y="1676400"/>
            <a:ext cx="1679369" cy="2209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3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F379D3-FC1C-41EC-8210-BD5F7C30A9ED}" type="slidenum">
              <a:rPr lang="en-US"/>
              <a:pPr/>
              <a:t>9</a:t>
            </a:fld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DiSC</a:t>
            </a:r>
            <a:r>
              <a:rPr lang="en-US" baseline="30000">
                <a:solidFill>
                  <a:schemeClr val="tx1"/>
                </a:solidFill>
              </a:rPr>
              <a:t>®</a:t>
            </a:r>
            <a:r>
              <a:rPr lang="en-US"/>
              <a:t> Style 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182880" y="1188720"/>
            <a:ext cx="3328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i="1" dirty="0"/>
              <a:t>Profile Page 3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77834"/>
            <a:ext cx="4192326" cy="5056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10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4e8afc9219fdc894ae56414a7f625145f82946"/>
</p:tagLst>
</file>

<file path=ppt/theme/theme1.xml><?xml version="1.0" encoding="utf-8"?>
<a:theme xmlns:a="http://schemas.openxmlformats.org/drawingml/2006/main" name="Module 1_PPT">
  <a:themeElements>
    <a:clrScheme name="Everything DiSC Workplace PPT template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Everything DiSC Workplace PPT 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verything DiSC Workplace PPT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verything DiSC Workplace PPT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verything DiSC Workplace PPT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verything DiSC Workplace PPT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verything DiSC Workplace PPT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verything DiSC Workplace PPT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verything DiSC Workplace PPT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120</Words>
  <Application>Microsoft Office PowerPoint</Application>
  <PresentationFormat>On-screen Show (4:3)</PresentationFormat>
  <Paragraphs>51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Module 1_PPT</vt:lpstr>
      <vt:lpstr>EVERYTHING DiSC WORKPLACE ®</vt:lpstr>
      <vt:lpstr>How You See Yourself</vt:lpstr>
      <vt:lpstr>How You See Yourself</vt:lpstr>
      <vt:lpstr>How You See Yourself</vt:lpstr>
      <vt:lpstr>Group Discussion </vt:lpstr>
      <vt:lpstr>Goals</vt:lpstr>
      <vt:lpstr>Discovering DiSC®</vt:lpstr>
      <vt:lpstr>Cornerstone Principles </vt:lpstr>
      <vt:lpstr>Your DiSC® Style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Your DiSC® Style</dc:title>
  <dc:creator>Greta Pagel</dc:creator>
  <cp:lastModifiedBy>Jidana James</cp:lastModifiedBy>
  <cp:revision>19</cp:revision>
  <cp:lastPrinted>2012-06-06T15:21:02Z</cp:lastPrinted>
  <dcterms:created xsi:type="dcterms:W3CDTF">2012-08-01T15:44:34Z</dcterms:created>
  <dcterms:modified xsi:type="dcterms:W3CDTF">2012-09-14T17:32:04Z</dcterms:modified>
</cp:coreProperties>
</file>