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37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5636-55C0-3EBB-220A-DB1D7844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CC081-42E5-0D42-428E-5DEA3581B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23C82-7430-533F-0EA6-4549F490D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/>
              <a:t>Closing:</a:t>
            </a:r>
            <a:endParaRPr lang="en-ZA"/>
          </a:p>
          <a:p>
            <a:r>
              <a:rPr lang="en-ZA"/>
              <a:t>So in a nutshell, our approach blends sound theory, modern tools, and real-world insight to make sure learning actually sticks. It’s flexible</a:t>
            </a:r>
            <a:r>
              <a:rPr lang="en-ZA" b="0"/>
              <a:t>, </a:t>
            </a:r>
            <a:r>
              <a:rPr lang="en-ZA"/>
              <a:t>inclusive</a:t>
            </a:r>
            <a:r>
              <a:rPr lang="en-ZA" b="0"/>
              <a:t>, and </a:t>
            </a:r>
            <a:r>
              <a:rPr lang="en-ZA"/>
              <a:t>always evolving ... just like the workplaces we design for.</a:t>
            </a:r>
          </a:p>
          <a:p>
            <a:endParaRPr lang="en-Z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continue …</a:t>
            </a:r>
          </a:p>
          <a:p>
            <a:endParaRPr lang="en-ZA"/>
          </a:p>
          <a:p>
            <a:endParaRPr lang="en-ZA"/>
          </a:p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4B01E-2F85-B89D-5138-E6A0DDAD3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56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A436-B0DF-134E-0791-94570200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55">
            <a:extLst>
              <a:ext uri="{FF2B5EF4-FFF2-40B4-BE49-F238E27FC236}">
                <a16:creationId xmlns:a16="http://schemas.microsoft.com/office/drawing/2014/main" id="{EC477B75-3B10-4BF0-1929-65F4A504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4" y="3405071"/>
            <a:ext cx="8218133" cy="1260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rgbClr val="FFC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endParaRPr lang="en-ZA" sz="1400" b="1" kern="100">
              <a:effectLst/>
              <a:latin typeface="Montserrat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C9476E5-9F58-9639-F5C8-ADC81E3F4B67}"/>
              </a:ext>
            </a:extLst>
          </p:cNvPr>
          <p:cNvSpPr/>
          <p:nvPr/>
        </p:nvSpPr>
        <p:spPr>
          <a:xfrm>
            <a:off x="4923621" y="3724838"/>
            <a:ext cx="853184" cy="8531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995C290-05C4-58C2-5B14-9E7B4E01621D}"/>
              </a:ext>
            </a:extLst>
          </p:cNvPr>
          <p:cNvSpPr/>
          <p:nvPr/>
        </p:nvSpPr>
        <p:spPr>
          <a:xfrm>
            <a:off x="2381562" y="3724838"/>
            <a:ext cx="853184" cy="8531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BAF1CF-203A-E944-8F54-E66D1714EEAE}"/>
              </a:ext>
            </a:extLst>
          </p:cNvPr>
          <p:cNvSpPr/>
          <p:nvPr/>
        </p:nvSpPr>
        <p:spPr>
          <a:xfrm>
            <a:off x="7578081" y="3724838"/>
            <a:ext cx="853184" cy="8531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Rounded Rectangle 55">
            <a:extLst>
              <a:ext uri="{FF2B5EF4-FFF2-40B4-BE49-F238E27FC236}">
                <a16:creationId xmlns:a16="http://schemas.microsoft.com/office/drawing/2014/main" id="{02593DB4-CE3F-4611-0AFC-29ED270D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5" y="1843427"/>
            <a:ext cx="8218132" cy="1260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rgbClr val="FF66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endParaRPr lang="en-ZA" sz="1400" b="1" kern="100">
              <a:effectLst/>
              <a:latin typeface="Montserrat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885C4-8841-A0F2-B491-BC191523A22B}"/>
              </a:ext>
            </a:extLst>
          </p:cNvPr>
          <p:cNvSpPr txBox="1"/>
          <p:nvPr/>
        </p:nvSpPr>
        <p:spPr>
          <a:xfrm>
            <a:off x="8468281" y="4036398"/>
            <a:ext cx="157471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latin typeface="Lato" panose="020F0502020204030203" pitchFamily="34" charset="0"/>
                <a:ea typeface="Aptos" panose="020B0004020202020204" pitchFamily="34" charset="0"/>
                <a:cs typeface="Times New Roman"/>
              </a:rPr>
              <a:t>Kinaesthetic</a:t>
            </a: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9DC7E-0828-F161-826C-5792D264C6F5}"/>
              </a:ext>
            </a:extLst>
          </p:cNvPr>
          <p:cNvSpPr txBox="1"/>
          <p:nvPr/>
        </p:nvSpPr>
        <p:spPr>
          <a:xfrm>
            <a:off x="5831600" y="4030443"/>
            <a:ext cx="14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CADA3-1257-973F-394D-E36205DC6BD0}"/>
              </a:ext>
            </a:extLst>
          </p:cNvPr>
          <p:cNvSpPr txBox="1"/>
          <p:nvPr/>
        </p:nvSpPr>
        <p:spPr>
          <a:xfrm>
            <a:off x="3253727" y="4032269"/>
            <a:ext cx="1314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B5A3C-6DA9-CC15-ED9E-BFB33428E553}"/>
              </a:ext>
            </a:extLst>
          </p:cNvPr>
          <p:cNvSpPr txBox="1"/>
          <p:nvPr/>
        </p:nvSpPr>
        <p:spPr>
          <a:xfrm>
            <a:off x="3258645" y="2326062"/>
            <a:ext cx="160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Taxonomies.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37E6E-B5B0-46F9-DDDE-54443F2EA9E2}"/>
              </a:ext>
            </a:extLst>
          </p:cNvPr>
          <p:cNvSpPr txBox="1"/>
          <p:nvPr/>
        </p:nvSpPr>
        <p:spPr>
          <a:xfrm>
            <a:off x="5789109" y="2336960"/>
            <a:ext cx="12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Pedagogies.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3567C-9D28-CA56-7EB5-BD00F4E00F34}"/>
              </a:ext>
            </a:extLst>
          </p:cNvPr>
          <p:cNvSpPr txBox="1"/>
          <p:nvPr/>
        </p:nvSpPr>
        <p:spPr>
          <a:xfrm>
            <a:off x="8455977" y="2336960"/>
            <a:ext cx="145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Instructional Design Models.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59" name="Rounded Rectangle 55">
            <a:extLst>
              <a:ext uri="{FF2B5EF4-FFF2-40B4-BE49-F238E27FC236}">
                <a16:creationId xmlns:a16="http://schemas.microsoft.com/office/drawing/2014/main" id="{2426917E-C7D5-C82A-EB2F-138588B8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4" y="1172552"/>
            <a:ext cx="8218132" cy="302955"/>
          </a:xfrm>
          <a:prstGeom prst="roundRect">
            <a:avLst>
              <a:gd name="adj" fmla="val 50000"/>
            </a:avLst>
          </a:prstGeom>
          <a:solidFill>
            <a:srgbClr val="F30000"/>
          </a:solidFill>
          <a:ln>
            <a:solidFill>
              <a:srgbClr val="FF0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EDUCATIONALLY SOUND LEARNING PRINCIPLES</a:t>
            </a:r>
            <a:endParaRPr lang="en-ZA" sz="1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1" name="Rounded Rectangle 55">
            <a:extLst>
              <a:ext uri="{FF2B5EF4-FFF2-40B4-BE49-F238E27FC236}">
                <a16:creationId xmlns:a16="http://schemas.microsoft.com/office/drawing/2014/main" id="{6C1664F3-5380-8723-8579-696CD6B8F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046" y="1695600"/>
            <a:ext cx="4788000" cy="302955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 Overlay Methodology</a:t>
            </a:r>
          </a:p>
        </p:txBody>
      </p:sp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0D31FAB9-73BB-7B5F-1C45-CE5F6B56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37" y="3258983"/>
            <a:ext cx="4788000" cy="302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Diverse, Learner-</a:t>
            </a:r>
            <a:r>
              <a:rPr lang="en-ZA" sz="1400" b="1" kern="10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Centered</a:t>
            </a:r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Activities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868323-47D1-7032-AEAD-88953ACBDC22}"/>
              </a:ext>
            </a:extLst>
          </p:cNvPr>
          <p:cNvGrpSpPr/>
          <p:nvPr/>
        </p:nvGrpSpPr>
        <p:grpSpPr>
          <a:xfrm>
            <a:off x="1976453" y="4820574"/>
            <a:ext cx="8218133" cy="1415899"/>
            <a:chOff x="1976453" y="4820574"/>
            <a:chExt cx="8218133" cy="1415899"/>
          </a:xfrm>
        </p:grpSpPr>
        <p:sp>
          <p:nvSpPr>
            <p:cNvPr id="98" name="Rounded Rectangle 55">
              <a:extLst>
                <a:ext uri="{FF2B5EF4-FFF2-40B4-BE49-F238E27FC236}">
                  <a16:creationId xmlns:a16="http://schemas.microsoft.com/office/drawing/2014/main" id="{A03460CA-A0AC-AC09-6ABB-FC05DCE5F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53" y="4976473"/>
              <a:ext cx="8218133" cy="12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endParaRPr lang="en-ZA" sz="1400" b="1" kern="100">
                <a:effectLst/>
                <a:latin typeface="Montserrat" pitchFamily="2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ounded Rectangle 55">
              <a:extLst>
                <a:ext uri="{FF2B5EF4-FFF2-40B4-BE49-F238E27FC236}">
                  <a16:creationId xmlns:a16="http://schemas.microsoft.com/office/drawing/2014/main" id="{5486ECAD-327D-06DD-668D-0B1168E73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046" y="4820574"/>
              <a:ext cx="4788000" cy="30295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ZA" sz="1400" b="1" kern="100" dirty="0">
                  <a:solidFill>
                    <a:schemeClr val="bg1"/>
                  </a:solidFill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Assessment and Continuous Improvement</a:t>
              </a:r>
            </a:p>
          </p:txBody>
        </p:sp>
      </p:grpSp>
      <p:pic>
        <p:nvPicPr>
          <p:cNvPr id="76" name="Picture 75" descr="A white eye with rays of light&#10;&#10;AI-generated content may be incorrect.">
            <a:extLst>
              <a:ext uri="{FF2B5EF4-FFF2-40B4-BE49-F238E27FC236}">
                <a16:creationId xmlns:a16="http://schemas.microsoft.com/office/drawing/2014/main" id="{42B5BF5A-53E9-C30D-2D6A-8481587D1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17" y="3914226"/>
            <a:ext cx="648000" cy="420632"/>
          </a:xfrm>
          <a:prstGeom prst="rect">
            <a:avLst/>
          </a:prstGeom>
        </p:spPr>
      </p:pic>
      <p:pic>
        <p:nvPicPr>
          <p:cNvPr id="78" name="Picture 77" descr="A white ear with a black background&#10;&#10;AI-generated content may be incorrect.">
            <a:extLst>
              <a:ext uri="{FF2B5EF4-FFF2-40B4-BE49-F238E27FC236}">
                <a16:creationId xmlns:a16="http://schemas.microsoft.com/office/drawing/2014/main" id="{74C4BF98-9782-07FC-76A9-8CBDC7D87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17" y="3888304"/>
            <a:ext cx="468846" cy="516721"/>
          </a:xfrm>
          <a:prstGeom prst="rect">
            <a:avLst/>
          </a:prstGeom>
        </p:spPr>
      </p:pic>
      <p:pic>
        <p:nvPicPr>
          <p:cNvPr id="82" name="Picture 81" descr="A hand pointing at a finger&#10;&#10;AI-generated content may be incorrect.">
            <a:extLst>
              <a:ext uri="{FF2B5EF4-FFF2-40B4-BE49-F238E27FC236}">
                <a16:creationId xmlns:a16="http://schemas.microsoft.com/office/drawing/2014/main" id="{70EE6A1B-3B0C-1642-DE98-3C49F5763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10" y="3862416"/>
            <a:ext cx="454318" cy="5231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E72CAEBD-3D3E-7329-CD6D-25A167B9B9D1}"/>
              </a:ext>
            </a:extLst>
          </p:cNvPr>
          <p:cNvSpPr/>
          <p:nvPr/>
        </p:nvSpPr>
        <p:spPr>
          <a:xfrm>
            <a:off x="4935925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0" name="Picture 99" descr="A hand pointing at a checklist&#10;&#10;AI-generated content may be incorrect.">
            <a:extLst>
              <a:ext uri="{FF2B5EF4-FFF2-40B4-BE49-F238E27FC236}">
                <a16:creationId xmlns:a16="http://schemas.microsoft.com/office/drawing/2014/main" id="{1CFC204C-9B47-5465-FAE9-71AAF7B09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7" y="2341400"/>
            <a:ext cx="549634" cy="581404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215ED46D-A9C1-6072-9861-23559F2F2797}"/>
              </a:ext>
            </a:extLst>
          </p:cNvPr>
          <p:cNvSpPr/>
          <p:nvPr/>
        </p:nvSpPr>
        <p:spPr>
          <a:xfrm>
            <a:off x="2405461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B906891-7530-5890-8B1E-1383E0D98E43}"/>
              </a:ext>
            </a:extLst>
          </p:cNvPr>
          <p:cNvSpPr/>
          <p:nvPr/>
        </p:nvSpPr>
        <p:spPr>
          <a:xfrm>
            <a:off x="7578081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0" name="Picture 89" descr="A black and white logo&#10;&#10;AI-generated content may be incorrect.">
            <a:extLst>
              <a:ext uri="{FF2B5EF4-FFF2-40B4-BE49-F238E27FC236}">
                <a16:creationId xmlns:a16="http://schemas.microsoft.com/office/drawing/2014/main" id="{F2A5DE35-CCD0-64B7-94BD-192641C72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30" y="2311062"/>
            <a:ext cx="569045" cy="456785"/>
          </a:xfrm>
          <a:prstGeom prst="rect">
            <a:avLst/>
          </a:prstGeom>
        </p:spPr>
      </p:pic>
      <p:pic>
        <p:nvPicPr>
          <p:cNvPr id="92" name="Picture 91" descr="A white pyramid with black background&#10;&#10;AI-generated content may be incorrect.">
            <a:extLst>
              <a:ext uri="{FF2B5EF4-FFF2-40B4-BE49-F238E27FC236}">
                <a16:creationId xmlns:a16="http://schemas.microsoft.com/office/drawing/2014/main" id="{BD7F2EB5-5179-7A98-D7BA-F0ACF5BE4B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20" y="2269791"/>
            <a:ext cx="568005" cy="5680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E2F8F36-0662-BEE9-1D67-72AE2411162F}"/>
              </a:ext>
            </a:extLst>
          </p:cNvPr>
          <p:cNvGrpSpPr/>
          <p:nvPr/>
        </p:nvGrpSpPr>
        <p:grpSpPr>
          <a:xfrm>
            <a:off x="2623602" y="5285670"/>
            <a:ext cx="2890613" cy="853184"/>
            <a:chOff x="2623602" y="5285670"/>
            <a:chExt cx="2890613" cy="8531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32A72C-7606-B4D6-405D-F23472B43E3F}"/>
                </a:ext>
              </a:extLst>
            </p:cNvPr>
            <p:cNvSpPr txBox="1"/>
            <p:nvPr/>
          </p:nvSpPr>
          <p:spPr>
            <a:xfrm>
              <a:off x="3506635" y="5462962"/>
              <a:ext cx="2007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Analyse assessment data to identify learning gaps.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2FD75EC-AD13-2F05-26AC-B51E247F8474}"/>
                </a:ext>
              </a:extLst>
            </p:cNvPr>
            <p:cNvSpPr/>
            <p:nvPr/>
          </p:nvSpPr>
          <p:spPr>
            <a:xfrm>
              <a:off x="2623602" y="5285670"/>
              <a:ext cx="853184" cy="8531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9" name="Picture 108" descr="A white line drawing of a computer screen&#10;&#10;AI-generated content may be incorrect.">
              <a:extLst>
                <a:ext uri="{FF2B5EF4-FFF2-40B4-BE49-F238E27FC236}">
                  <a16:creationId xmlns:a16="http://schemas.microsoft.com/office/drawing/2014/main" id="{F51DC1FB-427A-1CC1-026E-100B6EA8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908" y="5428070"/>
              <a:ext cx="553938" cy="55393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FF5878-EB56-5978-5D99-AAB0B908A4B1}"/>
              </a:ext>
            </a:extLst>
          </p:cNvPr>
          <p:cNvGrpSpPr/>
          <p:nvPr/>
        </p:nvGrpSpPr>
        <p:grpSpPr>
          <a:xfrm>
            <a:off x="6319795" y="5285670"/>
            <a:ext cx="3590465" cy="853184"/>
            <a:chOff x="6319795" y="5285670"/>
            <a:chExt cx="3590465" cy="8531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1DDC-1336-C055-33CE-4EE54C325D01}"/>
                </a:ext>
              </a:extLst>
            </p:cNvPr>
            <p:cNvSpPr txBox="1"/>
            <p:nvPr/>
          </p:nvSpPr>
          <p:spPr>
            <a:xfrm>
              <a:off x="7182707" y="5481430"/>
              <a:ext cx="2727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</a:t>
              </a: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efine content for continuous educational effectiveness.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57E8792-A03F-D8F2-4834-EF5FA5BEFA5C}"/>
                </a:ext>
              </a:extLst>
            </p:cNvPr>
            <p:cNvSpPr/>
            <p:nvPr/>
          </p:nvSpPr>
          <p:spPr>
            <a:xfrm>
              <a:off x="6319795" y="5285670"/>
              <a:ext cx="853184" cy="8531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11" name="Picture 110" descr="A white line drawing of a gear with arrows&#10;&#10;AI-generated content may be incorrect.">
              <a:extLst>
                <a:ext uri="{FF2B5EF4-FFF2-40B4-BE49-F238E27FC236}">
                  <a16:creationId xmlns:a16="http://schemas.microsoft.com/office/drawing/2014/main" id="{9D308B8C-D13C-E1E2-0928-D5DA39DAF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858" y="5410563"/>
              <a:ext cx="599421" cy="62876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46ED67-B33C-47AF-A7BE-70F8A78BADCD}"/>
              </a:ext>
            </a:extLst>
          </p:cNvPr>
          <p:cNvSpPr txBox="1"/>
          <p:nvPr/>
        </p:nvSpPr>
        <p:spPr>
          <a:xfrm>
            <a:off x="692986" y="225434"/>
            <a:ext cx="1008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>
                <a:solidFill>
                  <a:schemeClr val="tx2"/>
                </a:solidFill>
                <a:latin typeface="+mj-lt"/>
              </a:rPr>
              <a:t>THE BOILER ROOM</a:t>
            </a:r>
            <a:endParaRPr lang="en-GB" sz="28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8" name="Picture 17" descr="A red object with holes&#10;&#10;AI-generated content may be incorrect.">
            <a:extLst>
              <a:ext uri="{FF2B5EF4-FFF2-40B4-BE49-F238E27FC236}">
                <a16:creationId xmlns:a16="http://schemas.microsoft.com/office/drawing/2014/main" id="{CACD020B-DCE2-8B9C-E059-DA36DAC57A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27699" r="38353" b="28714"/>
          <a:stretch/>
        </p:blipFill>
        <p:spPr>
          <a:xfrm>
            <a:off x="170153" y="192864"/>
            <a:ext cx="536092" cy="55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133F5A-7471-5EBC-C7DA-A6F82B86BC04}"/>
              </a:ext>
            </a:extLst>
          </p:cNvPr>
          <p:cNvSpPr txBox="1"/>
          <p:nvPr/>
        </p:nvSpPr>
        <p:spPr>
          <a:xfrm>
            <a:off x="692986" y="609705"/>
            <a:ext cx="75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Focus on Education</a:t>
            </a:r>
            <a:endParaRPr lang="en-GB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9E25EA93-BC18-8D0E-0E22-01DB437D86F3}"/>
              </a:ext>
            </a:extLst>
          </p:cNvPr>
          <p:cNvSpPr/>
          <p:nvPr/>
        </p:nvSpPr>
        <p:spPr>
          <a:xfrm>
            <a:off x="-60976" y="4700735"/>
            <a:ext cx="2158141" cy="2158141"/>
          </a:xfrm>
          <a:prstGeom prst="mathPlus">
            <a:avLst>
              <a:gd name="adj1" fmla="val 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87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73</TotalTime>
  <Words>100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Lato</vt:lpstr>
      <vt:lpstr>Lato Light</vt:lpstr>
      <vt:lpstr>Lato Medium</vt:lpstr>
      <vt:lpstr>Montserrat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24</cp:revision>
  <dcterms:created xsi:type="dcterms:W3CDTF">2024-10-28T11:29:22Z</dcterms:created>
  <dcterms:modified xsi:type="dcterms:W3CDTF">2025-05-13T07:59:09Z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57493E85-CA1A-407C-9B5A-84F7FE372E19</vt:lpwstr>
  </property>
  <property fmtid="{D5CDD505-2E9C-101B-9397-08002B2CF9AE}" pid="8" name="ArticulateProjectFull">
    <vt:lpwstr>C:\Users\2022PC-2\Desktop\TBR_Marketing_Presentation_Office\11.ppta</vt:lpwstr>
  </property>
</Properties>
</file>