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Lst>
  <p:notesMasterIdLst>
    <p:notesMasterId r:id="rId6"/>
  </p:notesMasterIdLst>
  <p:handoutMasterIdLst>
    <p:handoutMasterId r:id="rId7"/>
  </p:handoutMasterIdLst>
  <p:sldIdLst>
    <p:sldId id="296" r:id="rId5"/>
  </p:sldIdLst>
  <p:sldSz cx="12192000" cy="6858000"/>
  <p:notesSz cx="6858000" cy="9144000"/>
  <p:custDataLst>
    <p:tags r:id="rId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BDBDB"/>
    <a:srgbClr val="FFFFFF"/>
    <a:srgbClr val="EFEFEF"/>
    <a:srgbClr val="F9F9F9"/>
    <a:srgbClr val="F2F2F2"/>
    <a:srgbClr val="FF6600"/>
    <a:srgbClr val="090909"/>
    <a:srgbClr val="FF9966"/>
    <a:srgbClr val="FFCC66"/>
    <a:srgbClr val="E5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57877" autoAdjust="0"/>
  </p:normalViewPr>
  <p:slideViewPr>
    <p:cSldViewPr snapToGrid="0">
      <p:cViewPr varScale="1">
        <p:scale>
          <a:sx n="65" d="100"/>
          <a:sy n="65" d="100"/>
        </p:scale>
        <p:origin x="2316"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tags" Target="../tags/tag9.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E659E9-5F18-8D82-C98E-06148BB2331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a:extLst>
              <a:ext uri="{FF2B5EF4-FFF2-40B4-BE49-F238E27FC236}">
                <a16:creationId xmlns:a16="http://schemas.microsoft.com/office/drawing/2014/main" id="{D38F69F0-CD4B-E5BE-1F0B-5E3F523B6B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259F591-994A-4B09-AA2F-219AFF5BE6F7}" type="datetimeFigureOut">
              <a:rPr lang="en-ZA" smtClean="0"/>
              <a:t>2025/05/13</a:t>
            </a:fld>
            <a:endParaRPr lang="en-ZA"/>
          </a:p>
        </p:txBody>
      </p:sp>
      <p:sp>
        <p:nvSpPr>
          <p:cNvPr id="4" name="Footer Placeholder 3">
            <a:extLst>
              <a:ext uri="{FF2B5EF4-FFF2-40B4-BE49-F238E27FC236}">
                <a16:creationId xmlns:a16="http://schemas.microsoft.com/office/drawing/2014/main" id="{E1CFE02C-3091-548D-C06F-6180F758FE5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56673EE0-9E4C-83E9-AF7E-979CF43CFC3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0506EF1-7C25-4A18-AA7F-A82678EF5FA2}" type="slidenum">
              <a:rPr lang="en-ZA" smtClean="0"/>
              <a:t>‹#›</a:t>
            </a:fld>
            <a:endParaRPr lang="en-ZA"/>
          </a:p>
        </p:txBody>
      </p:sp>
    </p:spTree>
    <p:custDataLst>
      <p:tags r:id="rId2"/>
    </p:custDataLst>
    <p:extLst>
      <p:ext uri="{BB962C8B-B14F-4D97-AF65-F5344CB8AC3E}">
        <p14:creationId xmlns:p14="http://schemas.microsoft.com/office/powerpoint/2010/main" val="31011154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9334F2-6471-46BC-B252-17E5D54CEF97}" type="datetimeFigureOut">
              <a:rPr lang="en-ZA" smtClean="0"/>
              <a:t>2025/05/13</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DB3E83-3676-4916-9D72-2EB3EDE26CED}" type="slidenum">
              <a:rPr lang="en-ZA" smtClean="0"/>
              <a:t>‹#›</a:t>
            </a:fld>
            <a:endParaRPr lang="en-ZA"/>
          </a:p>
        </p:txBody>
      </p:sp>
    </p:spTree>
    <p:extLst>
      <p:ext uri="{BB962C8B-B14F-4D97-AF65-F5344CB8AC3E}">
        <p14:creationId xmlns:p14="http://schemas.microsoft.com/office/powerpoint/2010/main" val="40580813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FBD65-D86C-E2C4-C18D-72D1CB61EA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5EB77F-93E8-7573-44D3-46CC54119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06CB33-9AEB-7EB1-6F5A-6C703F706D9B}"/>
              </a:ext>
            </a:extLst>
          </p:cNvPr>
          <p:cNvSpPr>
            <a:spLocks noGrp="1"/>
          </p:cNvSpPr>
          <p:nvPr>
            <p:ph type="body" idx="1"/>
          </p:nvPr>
        </p:nvSpPr>
        <p:spPr/>
        <p:txBody>
          <a:bodyPr/>
          <a:lstStyle/>
          <a:p>
            <a:r>
              <a:rPr lang="en-ZA" b="1" dirty="0">
                <a:solidFill>
                  <a:srgbClr val="022169"/>
                </a:solidFill>
                <a:latin typeface="Montserrat"/>
              </a:rPr>
              <a:t>INTRODUCTION </a:t>
            </a:r>
            <a:r>
              <a:rPr lang="en-ZA" dirty="0">
                <a:solidFill>
                  <a:srgbClr val="022169"/>
                </a:solidFill>
                <a:latin typeface="Montserrat"/>
              </a:rPr>
              <a:t>to TBR and Team – Key Stakeholders</a:t>
            </a:r>
            <a:br>
              <a:rPr lang="en-ZA" dirty="0">
                <a:latin typeface="Montserrat"/>
              </a:rPr>
            </a:br>
            <a:r>
              <a:rPr lang="en-ZA" b="1" dirty="0">
                <a:solidFill>
                  <a:srgbClr val="022169"/>
                </a:solidFill>
                <a:latin typeface="Montserrat"/>
              </a:rPr>
              <a:t>Mark</a:t>
            </a:r>
            <a:r>
              <a:rPr lang="en-ZA" b="0" i="0" dirty="0">
                <a:solidFill>
                  <a:srgbClr val="022169"/>
                </a:solidFill>
                <a:effectLst/>
                <a:latin typeface="Montserrat"/>
              </a:rPr>
              <a:t> is the founder of The Boiler Room in South Africa and Australia, a leading 3D animation and Industry 4.0 production company with over </a:t>
            </a:r>
            <a:r>
              <a:rPr lang="en-ZA" dirty="0">
                <a:solidFill>
                  <a:srgbClr val="022169"/>
                </a:solidFill>
                <a:latin typeface="Montserrat"/>
              </a:rPr>
              <a:t>25</a:t>
            </a:r>
            <a:r>
              <a:rPr lang="en-ZA" b="0" i="0" dirty="0">
                <a:solidFill>
                  <a:srgbClr val="022169"/>
                </a:solidFill>
                <a:effectLst/>
                <a:latin typeface="Montserrat"/>
              </a:rPr>
              <a:t> years of innovation in eLearning, AR, and VR.</a:t>
            </a:r>
          </a:p>
          <a:p>
            <a:r>
              <a:rPr lang="en-ZA" b="0" i="0" dirty="0">
                <a:solidFill>
                  <a:srgbClr val="022169"/>
                </a:solidFill>
                <a:effectLst/>
                <a:latin typeface="Montserrat"/>
              </a:rPr>
              <a:t>He worked in TV animation and special effects before introducing 3D animation to South Africa and lecturing at major universities. </a:t>
            </a:r>
          </a:p>
          <a:p>
            <a:endParaRPr lang="en-ZA" dirty="0">
              <a:solidFill>
                <a:srgbClr val="022169"/>
              </a:solidFill>
              <a:latin typeface="Montserrat"/>
            </a:endParaRPr>
          </a:p>
          <a:p>
            <a:r>
              <a:rPr lang="en-GB" b="1" dirty="0"/>
              <a:t>Meet Lelanie – Our Executive in Learning Innovation</a:t>
            </a:r>
            <a:br>
              <a:rPr lang="en-GB" dirty="0"/>
            </a:br>
            <a:r>
              <a:rPr lang="en-GB" dirty="0"/>
              <a:t>Lelanie is a registered Research Psychologist with more than 20 years of local and international experience across education, psychology, and digital learning. She’s passionate about digital pedagogies, instructional design, and how tech can enhance education. </a:t>
            </a:r>
          </a:p>
          <a:p>
            <a:r>
              <a:rPr lang="en-GB" dirty="0"/>
              <a:t>Currently completing her PhD in Educational Psychology and Instructional Design, she’s also a published academic and co-author of three IT textbooks. Lelanie brings both academic depth and real-world insight to every learning solution.</a:t>
            </a:r>
            <a:br>
              <a:rPr lang="en-ZA" dirty="0">
                <a:latin typeface="Montserrat"/>
              </a:rPr>
            </a:br>
            <a:br>
              <a:rPr lang="en-ZA" dirty="0">
                <a:latin typeface="Montserrat"/>
              </a:rPr>
            </a:br>
            <a:r>
              <a:rPr lang="en-GB" b="1" dirty="0"/>
              <a:t>Meet Stephan – Head of Production</a:t>
            </a:r>
            <a:br>
              <a:rPr lang="en-GB" dirty="0"/>
            </a:br>
            <a:r>
              <a:rPr lang="en-ZA" dirty="0"/>
              <a:t>To add info here.</a:t>
            </a:r>
            <a:endParaRPr lang="en-ZA" b="1" dirty="0">
              <a:solidFill>
                <a:srgbClr val="022169"/>
              </a:solidFill>
              <a:latin typeface="Montserrat"/>
            </a:endParaRPr>
          </a:p>
          <a:p>
            <a:endParaRPr lang="en-ZA" b="1" dirty="0">
              <a:solidFill>
                <a:srgbClr val="022169"/>
              </a:solidFill>
              <a:latin typeface="Montserrat"/>
            </a:endParaRPr>
          </a:p>
          <a:p>
            <a:pPr>
              <a:buNone/>
            </a:pPr>
            <a:r>
              <a:rPr lang="en-ZA" b="0" i="1" u="sng" dirty="0">
                <a:solidFill>
                  <a:srgbClr val="022169"/>
                </a:solidFill>
                <a:latin typeface="Montserrat"/>
              </a:rPr>
              <a:t>Handing over to meet others ….</a:t>
            </a:r>
          </a:p>
          <a:p>
            <a:pPr>
              <a:buNone/>
            </a:pPr>
            <a:endParaRPr lang="en-ZA" b="1" dirty="0">
              <a:solidFill>
                <a:srgbClr val="022169"/>
              </a:solidFill>
              <a:latin typeface="Montserrat"/>
            </a:endParaRPr>
          </a:p>
          <a:p>
            <a:pPr>
              <a:buNone/>
            </a:pPr>
            <a:r>
              <a:rPr lang="en-ZA" b="1" dirty="0">
                <a:solidFill>
                  <a:srgbClr val="022169"/>
                </a:solidFill>
                <a:latin typeface="Montserrat"/>
              </a:rPr>
              <a:t>OPTION 1:</a:t>
            </a:r>
            <a:br>
              <a:rPr lang="en-ZA" b="1" dirty="0">
                <a:solidFill>
                  <a:srgbClr val="022169"/>
                </a:solidFill>
                <a:latin typeface="Montserrat"/>
              </a:rPr>
            </a:br>
            <a:r>
              <a:rPr lang="en-GB" b="1" dirty="0"/>
              <a:t>“That’s a little bit about us—now we’d love to hear from you!”</a:t>
            </a:r>
            <a:br>
              <a:rPr lang="en-GB" dirty="0"/>
            </a:br>
            <a:r>
              <a:rPr lang="en-GB" dirty="0"/>
              <a:t>“Could we take a moment to meet your team? It would be great to know who’s joining us today, what roles you play, and how you might be involved in the project. It helps us better understand your perspective as we move forward.”</a:t>
            </a:r>
            <a:br>
              <a:rPr lang="en-GB" dirty="0"/>
            </a:br>
            <a:br>
              <a:rPr lang="en-GB" dirty="0"/>
            </a:br>
            <a:r>
              <a:rPr lang="en-GB" b="1" dirty="0"/>
              <a:t>OPTION 2</a:t>
            </a:r>
          </a:p>
          <a:p>
            <a:pPr>
              <a:buNone/>
            </a:pPr>
            <a:r>
              <a:rPr lang="en-GB" i="1" dirty="0"/>
              <a:t>If the group is large, you can guide it like this:</a:t>
            </a:r>
          </a:p>
          <a:p>
            <a:pPr>
              <a:buNone/>
            </a:pPr>
            <a:r>
              <a:rPr lang="en-GB" b="1" dirty="0"/>
              <a:t>“Maybe we can go around quickly—just your name, role, and anything specific you're hoping to get out of this project or session.”</a:t>
            </a:r>
            <a:endParaRPr lang="en-GB" dirty="0"/>
          </a:p>
          <a:p>
            <a:r>
              <a:rPr lang="en-GB" dirty="0"/>
              <a:t>This keeps it light and time-efficient while still making space for personal introductions and relationship-building.</a:t>
            </a:r>
          </a:p>
          <a:p>
            <a:endParaRPr lang="en-ZA" b="1" dirty="0">
              <a:solidFill>
                <a:srgbClr val="022169"/>
              </a:solidFill>
              <a:latin typeface="Montserrat"/>
            </a:endParaRPr>
          </a:p>
        </p:txBody>
      </p:sp>
      <p:sp>
        <p:nvSpPr>
          <p:cNvPr id="4" name="Slide Number Placeholder 3">
            <a:extLst>
              <a:ext uri="{FF2B5EF4-FFF2-40B4-BE49-F238E27FC236}">
                <a16:creationId xmlns:a16="http://schemas.microsoft.com/office/drawing/2014/main" id="{D43BC834-C9A3-7F99-95A9-2C0F54E5C61A}"/>
              </a:ext>
            </a:extLst>
          </p:cNvPr>
          <p:cNvSpPr>
            <a:spLocks noGrp="1"/>
          </p:cNvSpPr>
          <p:nvPr>
            <p:ph type="sldNum" sz="quarter" idx="5"/>
          </p:nvPr>
        </p:nvSpPr>
        <p:spPr/>
        <p:txBody>
          <a:bodyPr/>
          <a:lstStyle/>
          <a:p>
            <a:fld id="{04DB3E83-3676-4916-9D72-2EB3EDE26CED}" type="slidenum">
              <a:rPr lang="en-ZA" smtClean="0"/>
              <a:t>1</a:t>
            </a:fld>
            <a:endParaRPr lang="en-ZA"/>
          </a:p>
        </p:txBody>
      </p:sp>
    </p:spTree>
    <p:extLst>
      <p:ext uri="{BB962C8B-B14F-4D97-AF65-F5344CB8AC3E}">
        <p14:creationId xmlns:p14="http://schemas.microsoft.com/office/powerpoint/2010/main" val="1364291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49DF4-03D2-5BEC-3152-3A3A36EF29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B88DC40-6D1E-8CC9-5B26-BF34086E7D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6E1F56D-8909-0CFF-73D1-7DA9A25242D0}"/>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1ED3000A-6AD9-0AAC-F6B5-D37AAEA449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ADAEAF9-BD62-65DF-571B-C61CD663DECA}"/>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116087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Full Gradient">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55021-37EA-D594-44A0-99FD5F2073D5}"/>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3" name="Footer Placeholder 2">
            <a:extLst>
              <a:ext uri="{FF2B5EF4-FFF2-40B4-BE49-F238E27FC236}">
                <a16:creationId xmlns:a16="http://schemas.microsoft.com/office/drawing/2014/main" id="{5849A5A1-E801-29E9-254B-02D9E9CD01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347A22-76EA-8970-D6AB-FBA15D718699}"/>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2491020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580E4-5BA0-945A-7467-4A0D1DE05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71B045B-D431-EEE3-592D-E18250C60F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D7811E2-C58E-AB29-8B11-AC6EF99723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F70701-50A8-948D-BAE0-22E415FC4419}"/>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6" name="Footer Placeholder 5">
            <a:extLst>
              <a:ext uri="{FF2B5EF4-FFF2-40B4-BE49-F238E27FC236}">
                <a16:creationId xmlns:a16="http://schemas.microsoft.com/office/drawing/2014/main" id="{9A0958BC-115A-1BDE-ECCA-CDCE58F2784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FD6EB-6277-D71D-716A-2A59163AC500}"/>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3864211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D9F10-167F-AED9-5337-44DF1DBD5E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FF608C0-E77B-F00F-4908-C5CFCBA780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7ECA537-516D-3D51-6041-27265506C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05E83E-40A3-4F30-FD43-A5AA6002B698}"/>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6" name="Footer Placeholder 5">
            <a:extLst>
              <a:ext uri="{FF2B5EF4-FFF2-40B4-BE49-F238E27FC236}">
                <a16:creationId xmlns:a16="http://schemas.microsoft.com/office/drawing/2014/main" id="{2E17D289-EDFB-B2CC-E7F7-0A4E9681C67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D3DBB3-ED87-BDFC-2B3E-732058F38F8A}"/>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41863265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E06E2-FCB2-1829-78E0-F300F4A02C1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4B7A9B5-FB8E-346E-1A0B-7ACD88A912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123919-10A2-86F0-7AA6-B1A3C28DFEE4}"/>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D6C0F41F-ECE3-B9F5-199B-9FC2C4C6DA1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2B8E15E-D460-564B-589E-73E81EE68E08}"/>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35218431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CF6574-31B0-DF86-964A-6D330F08189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478F5C2-B1A4-C85F-F03D-1A220AD43A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8B90B0-F8CA-7CF6-ED51-7FEB3ED65A50}"/>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44BB34CE-AD7B-0CDB-8A83-1C01C4ADC81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D1650DE-9D1B-62EF-F589-5BD48F8654D5}"/>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385067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046B2-7DF0-01D9-BD08-50A3C818B94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9B60C0-CD1E-2B5B-4081-9F2CD6A79B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095EBE-062F-3D78-E176-4A366204D918}"/>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D8CF5D16-4AE2-84BB-871D-133E0AD8725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D8190B-01DA-4611-1681-664525E0DB3D}"/>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774811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D6588-8DA8-3327-14CD-CDC4B97635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6E13E6B-CD1C-B9AB-76E1-0564DDDD945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45956-FBDB-01E5-C65F-7AE87645D2C6}"/>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A99B991C-80BB-7060-D6A8-B15653E0C7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D1C07B-C885-8F72-97D1-B1CEC680DB45}"/>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2475150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19BB4-AD36-050F-19AA-DC02DB7224A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BA9F448-FF8D-69FB-7230-A8B0B5A29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A9612617-3882-80D9-3C9F-D7A1322F4E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B7CC954-AA3C-0C88-6EE8-3766E1D58927}"/>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6" name="Footer Placeholder 5">
            <a:extLst>
              <a:ext uri="{FF2B5EF4-FFF2-40B4-BE49-F238E27FC236}">
                <a16:creationId xmlns:a16="http://schemas.microsoft.com/office/drawing/2014/main" id="{DB6F3008-FC86-5048-4416-CE702F71141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040C833-D120-B102-2F18-78498AEA18A5}"/>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194846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ACE3-B83B-94F2-F90A-50E8F640FB8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0967496-FDC4-1F11-3E32-701A4C4850E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1A41CE-0B33-B6B3-4B0A-00AF1219D6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96BE3C7-7286-C84F-1099-25B6A2B7C85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1EC8F2-2A88-44C6-FDB5-02BAD419BA9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2BC5E01-03CB-47C4-3625-8859C6F053E7}"/>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8" name="Footer Placeholder 7">
            <a:extLst>
              <a:ext uri="{FF2B5EF4-FFF2-40B4-BE49-F238E27FC236}">
                <a16:creationId xmlns:a16="http://schemas.microsoft.com/office/drawing/2014/main" id="{3E2E6B9C-7BC0-5613-07FB-3661F3320B6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C7D3E3B-4DCD-08AB-A6D4-18E77202D906}"/>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17442175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6A7CA-C15F-B76D-D1B2-2AC4C4053FA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9459B6C-485E-2783-833C-4F603292789D}"/>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4" name="Footer Placeholder 3">
            <a:extLst>
              <a:ext uri="{FF2B5EF4-FFF2-40B4-BE49-F238E27FC236}">
                <a16:creationId xmlns:a16="http://schemas.microsoft.com/office/drawing/2014/main" id="{D4B87296-C4E8-9CD1-CEE3-98E6591E35E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8F1F6D6-9524-0675-BED2-8A40589E9B9D}"/>
              </a:ext>
            </a:extLst>
          </p:cNvPr>
          <p:cNvSpPr>
            <a:spLocks noGrp="1"/>
          </p:cNvSpPr>
          <p:nvPr>
            <p:ph type="sldNum" sz="quarter" idx="12"/>
          </p:nvPr>
        </p:nvSpPr>
        <p:spPr/>
        <p:txBody>
          <a:bodyPr/>
          <a:lstStyle/>
          <a:p>
            <a:fld id="{BD105295-74A9-4FB3-85A2-2CEAA3F4BB6E}" type="slidenum">
              <a:rPr lang="en-GB" smtClean="0"/>
              <a:t>‹#›</a:t>
            </a:fld>
            <a:endParaRPr lang="en-GB"/>
          </a:p>
        </p:txBody>
      </p:sp>
    </p:spTree>
    <p:extLst>
      <p:ext uri="{BB962C8B-B14F-4D97-AF65-F5344CB8AC3E}">
        <p14:creationId xmlns:p14="http://schemas.microsoft.com/office/powerpoint/2010/main" val="1046563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55021-37EA-D594-44A0-99FD5F2073D5}"/>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3" name="Footer Placeholder 2">
            <a:extLst>
              <a:ext uri="{FF2B5EF4-FFF2-40B4-BE49-F238E27FC236}">
                <a16:creationId xmlns:a16="http://schemas.microsoft.com/office/drawing/2014/main" id="{5849A5A1-E801-29E9-254B-02D9E9CD01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347A22-76EA-8970-D6AB-FBA15D718699}"/>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1998387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2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55021-37EA-D594-44A0-99FD5F2073D5}"/>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3" name="Footer Placeholder 2">
            <a:extLst>
              <a:ext uri="{FF2B5EF4-FFF2-40B4-BE49-F238E27FC236}">
                <a16:creationId xmlns:a16="http://schemas.microsoft.com/office/drawing/2014/main" id="{5849A5A1-E801-29E9-254B-02D9E9CD01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347A22-76EA-8970-D6AB-FBA15D718699}"/>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27497100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555021-37EA-D594-44A0-99FD5F2073D5}"/>
              </a:ext>
            </a:extLst>
          </p:cNvPr>
          <p:cNvSpPr>
            <a:spLocks noGrp="1"/>
          </p:cNvSpPr>
          <p:nvPr>
            <p:ph type="dt" sz="half" idx="10"/>
          </p:nvPr>
        </p:nvSpPr>
        <p:spPr/>
        <p:txBody>
          <a:bodyPr/>
          <a:lstStyle/>
          <a:p>
            <a:fld id="{62CF8481-B15C-451A-9B41-BB3ECD5086B6}" type="datetimeFigureOut">
              <a:rPr lang="en-GB" smtClean="0"/>
              <a:t>13/05/2025</a:t>
            </a:fld>
            <a:endParaRPr lang="en-GB"/>
          </a:p>
        </p:txBody>
      </p:sp>
      <p:sp>
        <p:nvSpPr>
          <p:cNvPr id="3" name="Footer Placeholder 2">
            <a:extLst>
              <a:ext uri="{FF2B5EF4-FFF2-40B4-BE49-F238E27FC236}">
                <a16:creationId xmlns:a16="http://schemas.microsoft.com/office/drawing/2014/main" id="{5849A5A1-E801-29E9-254B-02D9E9CD015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2347A22-76EA-8970-D6AB-FBA15D718699}"/>
              </a:ext>
            </a:extLst>
          </p:cNvPr>
          <p:cNvSpPr>
            <a:spLocks noGrp="1"/>
          </p:cNvSpPr>
          <p:nvPr>
            <p:ph type="sldNum" sz="quarter" idx="12"/>
          </p:nvPr>
        </p:nvSpPr>
        <p:spPr/>
        <p:txBody>
          <a:bodyPr/>
          <a:lstStyle/>
          <a:p>
            <a:fld id="{BD105295-74A9-4FB3-85A2-2CEAA3F4BB6E}" type="slidenum">
              <a:rPr lang="en-GB" smtClean="0"/>
              <a:t>‹#›</a:t>
            </a:fld>
            <a:endParaRPr lang="en-GB"/>
          </a:p>
        </p:txBody>
      </p:sp>
    </p:spTree>
    <p:custDataLst>
      <p:tags r:id="rId1"/>
    </p:custDataLst>
    <p:extLst>
      <p:ext uri="{BB962C8B-B14F-4D97-AF65-F5344CB8AC3E}">
        <p14:creationId xmlns:p14="http://schemas.microsoft.com/office/powerpoint/2010/main" val="156917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D69E88-025B-5FDA-34F8-272110DAE71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7D88725-AF36-1E90-ECDA-60EF8087F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75C5A1-6197-C94D-00F5-D68FE9EBB5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CF8481-B15C-451A-9B41-BB3ECD5086B6}" type="datetimeFigureOut">
              <a:rPr lang="en-GB" smtClean="0"/>
              <a:t>13/05/2025</a:t>
            </a:fld>
            <a:endParaRPr lang="en-GB"/>
          </a:p>
        </p:txBody>
      </p:sp>
      <p:sp>
        <p:nvSpPr>
          <p:cNvPr id="5" name="Footer Placeholder 4">
            <a:extLst>
              <a:ext uri="{FF2B5EF4-FFF2-40B4-BE49-F238E27FC236}">
                <a16:creationId xmlns:a16="http://schemas.microsoft.com/office/drawing/2014/main" id="{D02F89EA-1533-B1E8-A9C5-4B787F61CF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D7FED34-E8F7-EA0B-4C1A-8B2F93C578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105295-74A9-4FB3-85A2-2CEAA3F4BB6E}" type="slidenum">
              <a:rPr lang="en-GB" smtClean="0"/>
              <a:t>‹#›</a:t>
            </a:fld>
            <a:endParaRPr lang="en-GB"/>
          </a:p>
        </p:txBody>
      </p:sp>
    </p:spTree>
    <p:custDataLst>
      <p:tags r:id="rId16"/>
    </p:custDataLst>
    <p:extLst>
      <p:ext uri="{BB962C8B-B14F-4D97-AF65-F5344CB8AC3E}">
        <p14:creationId xmlns:p14="http://schemas.microsoft.com/office/powerpoint/2010/main" val="14902284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5" r:id="rId8"/>
    <p:sldLayoutId id="2147483744" r:id="rId9"/>
    <p:sldLayoutId id="2147483746" r:id="rId10"/>
    <p:sldLayoutId id="2147483740" r:id="rId11"/>
    <p:sldLayoutId id="2147483741" r:id="rId12"/>
    <p:sldLayoutId id="2147483742" r:id="rId13"/>
    <p:sldLayoutId id="2147483743" r:id="rId14"/>
  </p:sldLayoutIdLst>
  <p:txStyles>
    <p:titleStyle>
      <a:lvl1pPr algn="l" defTabSz="914400" rtl="0" eaLnBrk="1" latinLnBrk="0" hangingPunct="1">
        <a:lnSpc>
          <a:spcPct val="9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9.xml"/><Relationship Id="rId1" Type="http://schemas.openxmlformats.org/officeDocument/2006/relationships/tags" Target="../tags/tag10.xml"/><Relationship Id="rId6" Type="http://schemas.microsoft.com/office/2007/relationships/hdphoto" Target="../media/hdphoto1.wdp"/><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6.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5FFE7A-1EC1-7CF3-3043-834306E2D6EF}"/>
            </a:ext>
          </a:extLst>
        </p:cNvPr>
        <p:cNvGrpSpPr/>
        <p:nvPr/>
      </p:nvGrpSpPr>
      <p:grpSpPr>
        <a:xfrm>
          <a:off x="0" y="0"/>
          <a:ext cx="0" cy="0"/>
          <a:chOff x="0" y="0"/>
          <a:chExt cx="0" cy="0"/>
        </a:xfrm>
      </p:grpSpPr>
      <p:grpSp>
        <p:nvGrpSpPr>
          <p:cNvPr id="20" name="Group 19">
            <a:extLst>
              <a:ext uri="{FF2B5EF4-FFF2-40B4-BE49-F238E27FC236}">
                <a16:creationId xmlns:a16="http://schemas.microsoft.com/office/drawing/2014/main" id="{0F0929A2-6971-5540-9838-F75A6C7F5CB8}"/>
              </a:ext>
            </a:extLst>
          </p:cNvPr>
          <p:cNvGrpSpPr/>
          <p:nvPr/>
        </p:nvGrpSpPr>
        <p:grpSpPr>
          <a:xfrm>
            <a:off x="4851287" y="1434293"/>
            <a:ext cx="2399741" cy="4289656"/>
            <a:chOff x="1189353" y="2511337"/>
            <a:chExt cx="1268776" cy="2268000"/>
          </a:xfrm>
        </p:grpSpPr>
        <p:sp>
          <p:nvSpPr>
            <p:cNvPr id="21" name="Hexagon 20">
              <a:extLst>
                <a:ext uri="{FF2B5EF4-FFF2-40B4-BE49-F238E27FC236}">
                  <a16:creationId xmlns:a16="http://schemas.microsoft.com/office/drawing/2014/main" id="{00D9B6E1-594D-FBD2-62F8-33DB5DEFD2DC}"/>
                </a:ext>
              </a:extLst>
            </p:cNvPr>
            <p:cNvSpPr/>
            <p:nvPr/>
          </p:nvSpPr>
          <p:spPr>
            <a:xfrm rot="16200000" flipH="1">
              <a:off x="689741" y="3011737"/>
              <a:ext cx="2268000" cy="1267200"/>
            </a:xfrm>
            <a:prstGeom prst="hexagon">
              <a:avLst/>
            </a:prstGeom>
            <a:solidFill>
              <a:schemeClr val="bg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61">
              <a:extLst>
                <a:ext uri="{FF2B5EF4-FFF2-40B4-BE49-F238E27FC236}">
                  <a16:creationId xmlns:a16="http://schemas.microsoft.com/office/drawing/2014/main" id="{5E4F5FAA-1ADF-0B6D-EDBA-A999FF56840D}"/>
                </a:ext>
              </a:extLst>
            </p:cNvPr>
            <p:cNvSpPr>
              <a:spLocks/>
            </p:cNvSpPr>
            <p:nvPr/>
          </p:nvSpPr>
          <p:spPr bwMode="auto">
            <a:xfrm>
              <a:off x="1189353" y="3982798"/>
              <a:ext cx="1268776" cy="796539"/>
            </a:xfrm>
            <a:custGeom>
              <a:avLst/>
              <a:gdLst>
                <a:gd name="T0" fmla="*/ 516 w 1031"/>
                <a:gd name="T1" fmla="*/ 739 h 739"/>
                <a:gd name="T2" fmla="*/ 1031 w 1031"/>
                <a:gd name="T3" fmla="*/ 441 h 739"/>
                <a:gd name="T4" fmla="*/ 1031 w 1031"/>
                <a:gd name="T5" fmla="*/ 0 h 739"/>
                <a:gd name="T6" fmla="*/ 0 w 1031"/>
                <a:gd name="T7" fmla="*/ 0 h 739"/>
                <a:gd name="T8" fmla="*/ 0 w 1031"/>
                <a:gd name="T9" fmla="*/ 441 h 739"/>
                <a:gd name="T10" fmla="*/ 516 w 1031"/>
                <a:gd name="T11" fmla="*/ 739 h 739"/>
              </a:gdLst>
              <a:ahLst/>
              <a:cxnLst>
                <a:cxn ang="0">
                  <a:pos x="T0" y="T1"/>
                </a:cxn>
                <a:cxn ang="0">
                  <a:pos x="T2" y="T3"/>
                </a:cxn>
                <a:cxn ang="0">
                  <a:pos x="T4" y="T5"/>
                </a:cxn>
                <a:cxn ang="0">
                  <a:pos x="T6" y="T7"/>
                </a:cxn>
                <a:cxn ang="0">
                  <a:pos x="T8" y="T9"/>
                </a:cxn>
                <a:cxn ang="0">
                  <a:pos x="T10" y="T11"/>
                </a:cxn>
              </a:cxnLst>
              <a:rect l="0" t="0" r="r" b="b"/>
              <a:pathLst>
                <a:path w="1031" h="739">
                  <a:moveTo>
                    <a:pt x="516" y="739"/>
                  </a:moveTo>
                  <a:lnTo>
                    <a:pt x="1031" y="441"/>
                  </a:lnTo>
                  <a:lnTo>
                    <a:pt x="1031" y="0"/>
                  </a:lnTo>
                  <a:lnTo>
                    <a:pt x="0" y="0"/>
                  </a:lnTo>
                  <a:lnTo>
                    <a:pt x="0" y="441"/>
                  </a:lnTo>
                  <a:lnTo>
                    <a:pt x="516" y="739"/>
                  </a:lnTo>
                  <a:close/>
                </a:path>
              </a:pathLst>
            </a:cu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24" name="Group 23">
            <a:extLst>
              <a:ext uri="{FF2B5EF4-FFF2-40B4-BE49-F238E27FC236}">
                <a16:creationId xmlns:a16="http://schemas.microsoft.com/office/drawing/2014/main" id="{637829CC-F64D-F9FB-7E59-D2E47A323170}"/>
              </a:ext>
            </a:extLst>
          </p:cNvPr>
          <p:cNvGrpSpPr/>
          <p:nvPr/>
        </p:nvGrpSpPr>
        <p:grpSpPr>
          <a:xfrm>
            <a:off x="8330131" y="1444021"/>
            <a:ext cx="2399741" cy="4289656"/>
            <a:chOff x="1189353" y="2511337"/>
            <a:chExt cx="1268776" cy="2268000"/>
          </a:xfrm>
        </p:grpSpPr>
        <p:sp>
          <p:nvSpPr>
            <p:cNvPr id="25" name="Hexagon 24">
              <a:extLst>
                <a:ext uri="{FF2B5EF4-FFF2-40B4-BE49-F238E27FC236}">
                  <a16:creationId xmlns:a16="http://schemas.microsoft.com/office/drawing/2014/main" id="{5A0EE743-28F9-673B-4C3B-35C0C89F128B}"/>
                </a:ext>
              </a:extLst>
            </p:cNvPr>
            <p:cNvSpPr/>
            <p:nvPr/>
          </p:nvSpPr>
          <p:spPr>
            <a:xfrm rot="16200000" flipH="1">
              <a:off x="689741" y="3011737"/>
              <a:ext cx="2268000" cy="1267200"/>
            </a:xfrm>
            <a:prstGeom prst="hexagon">
              <a:avLst/>
            </a:prstGeom>
            <a:solidFill>
              <a:schemeClr val="bg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1">
              <a:extLst>
                <a:ext uri="{FF2B5EF4-FFF2-40B4-BE49-F238E27FC236}">
                  <a16:creationId xmlns:a16="http://schemas.microsoft.com/office/drawing/2014/main" id="{76DC7A98-1435-DE04-14CA-FC5F4330FB80}"/>
                </a:ext>
              </a:extLst>
            </p:cNvPr>
            <p:cNvSpPr>
              <a:spLocks/>
            </p:cNvSpPr>
            <p:nvPr/>
          </p:nvSpPr>
          <p:spPr bwMode="auto">
            <a:xfrm>
              <a:off x="1189353" y="3982798"/>
              <a:ext cx="1268776" cy="796539"/>
            </a:xfrm>
            <a:custGeom>
              <a:avLst/>
              <a:gdLst>
                <a:gd name="T0" fmla="*/ 516 w 1031"/>
                <a:gd name="T1" fmla="*/ 739 h 739"/>
                <a:gd name="T2" fmla="*/ 1031 w 1031"/>
                <a:gd name="T3" fmla="*/ 441 h 739"/>
                <a:gd name="T4" fmla="*/ 1031 w 1031"/>
                <a:gd name="T5" fmla="*/ 0 h 739"/>
                <a:gd name="T6" fmla="*/ 0 w 1031"/>
                <a:gd name="T7" fmla="*/ 0 h 739"/>
                <a:gd name="T8" fmla="*/ 0 w 1031"/>
                <a:gd name="T9" fmla="*/ 441 h 739"/>
                <a:gd name="T10" fmla="*/ 516 w 1031"/>
                <a:gd name="T11" fmla="*/ 739 h 739"/>
              </a:gdLst>
              <a:ahLst/>
              <a:cxnLst>
                <a:cxn ang="0">
                  <a:pos x="T0" y="T1"/>
                </a:cxn>
                <a:cxn ang="0">
                  <a:pos x="T2" y="T3"/>
                </a:cxn>
                <a:cxn ang="0">
                  <a:pos x="T4" y="T5"/>
                </a:cxn>
                <a:cxn ang="0">
                  <a:pos x="T6" y="T7"/>
                </a:cxn>
                <a:cxn ang="0">
                  <a:pos x="T8" y="T9"/>
                </a:cxn>
                <a:cxn ang="0">
                  <a:pos x="T10" y="T11"/>
                </a:cxn>
              </a:cxnLst>
              <a:rect l="0" t="0" r="r" b="b"/>
              <a:pathLst>
                <a:path w="1031" h="739">
                  <a:moveTo>
                    <a:pt x="516" y="739"/>
                  </a:moveTo>
                  <a:lnTo>
                    <a:pt x="1031" y="441"/>
                  </a:lnTo>
                  <a:lnTo>
                    <a:pt x="1031" y="0"/>
                  </a:lnTo>
                  <a:lnTo>
                    <a:pt x="0" y="0"/>
                  </a:lnTo>
                  <a:lnTo>
                    <a:pt x="0" y="441"/>
                  </a:lnTo>
                  <a:lnTo>
                    <a:pt x="516" y="739"/>
                  </a:lnTo>
                  <a:close/>
                </a:path>
              </a:pathLst>
            </a:cu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 name="Group 8">
            <a:extLst>
              <a:ext uri="{FF2B5EF4-FFF2-40B4-BE49-F238E27FC236}">
                <a16:creationId xmlns:a16="http://schemas.microsoft.com/office/drawing/2014/main" id="{539A98BF-1DAB-2176-7E96-E2F46554CD84}"/>
              </a:ext>
            </a:extLst>
          </p:cNvPr>
          <p:cNvGrpSpPr/>
          <p:nvPr/>
        </p:nvGrpSpPr>
        <p:grpSpPr>
          <a:xfrm>
            <a:off x="1372443" y="1444021"/>
            <a:ext cx="2399741" cy="4289656"/>
            <a:chOff x="1189353" y="2511337"/>
            <a:chExt cx="1268776" cy="2268000"/>
          </a:xfrm>
        </p:grpSpPr>
        <p:sp>
          <p:nvSpPr>
            <p:cNvPr id="15" name="Hexagon 14">
              <a:extLst>
                <a:ext uri="{FF2B5EF4-FFF2-40B4-BE49-F238E27FC236}">
                  <a16:creationId xmlns:a16="http://schemas.microsoft.com/office/drawing/2014/main" id="{0C7E2A88-047C-F981-37B0-1AD3319018F7}"/>
                </a:ext>
              </a:extLst>
            </p:cNvPr>
            <p:cNvSpPr/>
            <p:nvPr/>
          </p:nvSpPr>
          <p:spPr>
            <a:xfrm rot="16200000" flipH="1">
              <a:off x="689741" y="3011737"/>
              <a:ext cx="2268000" cy="1267200"/>
            </a:xfrm>
            <a:prstGeom prst="hexagon">
              <a:avLst/>
            </a:prstGeom>
            <a:solidFill>
              <a:schemeClr val="bg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1">
              <a:extLst>
                <a:ext uri="{FF2B5EF4-FFF2-40B4-BE49-F238E27FC236}">
                  <a16:creationId xmlns:a16="http://schemas.microsoft.com/office/drawing/2014/main" id="{A737B1A5-C68C-7FC8-DC38-B01FAAB111D5}"/>
                </a:ext>
              </a:extLst>
            </p:cNvPr>
            <p:cNvSpPr>
              <a:spLocks/>
            </p:cNvSpPr>
            <p:nvPr/>
          </p:nvSpPr>
          <p:spPr bwMode="auto">
            <a:xfrm>
              <a:off x="1189353" y="3982798"/>
              <a:ext cx="1268776" cy="796539"/>
            </a:xfrm>
            <a:custGeom>
              <a:avLst/>
              <a:gdLst>
                <a:gd name="T0" fmla="*/ 516 w 1031"/>
                <a:gd name="T1" fmla="*/ 739 h 739"/>
                <a:gd name="T2" fmla="*/ 1031 w 1031"/>
                <a:gd name="T3" fmla="*/ 441 h 739"/>
                <a:gd name="T4" fmla="*/ 1031 w 1031"/>
                <a:gd name="T5" fmla="*/ 0 h 739"/>
                <a:gd name="T6" fmla="*/ 0 w 1031"/>
                <a:gd name="T7" fmla="*/ 0 h 739"/>
                <a:gd name="T8" fmla="*/ 0 w 1031"/>
                <a:gd name="T9" fmla="*/ 441 h 739"/>
                <a:gd name="T10" fmla="*/ 516 w 1031"/>
                <a:gd name="T11" fmla="*/ 739 h 739"/>
              </a:gdLst>
              <a:ahLst/>
              <a:cxnLst>
                <a:cxn ang="0">
                  <a:pos x="T0" y="T1"/>
                </a:cxn>
                <a:cxn ang="0">
                  <a:pos x="T2" y="T3"/>
                </a:cxn>
                <a:cxn ang="0">
                  <a:pos x="T4" y="T5"/>
                </a:cxn>
                <a:cxn ang="0">
                  <a:pos x="T6" y="T7"/>
                </a:cxn>
                <a:cxn ang="0">
                  <a:pos x="T8" y="T9"/>
                </a:cxn>
                <a:cxn ang="0">
                  <a:pos x="T10" y="T11"/>
                </a:cxn>
              </a:cxnLst>
              <a:rect l="0" t="0" r="r" b="b"/>
              <a:pathLst>
                <a:path w="1031" h="739">
                  <a:moveTo>
                    <a:pt x="516" y="739"/>
                  </a:moveTo>
                  <a:lnTo>
                    <a:pt x="1031" y="441"/>
                  </a:lnTo>
                  <a:lnTo>
                    <a:pt x="1031" y="0"/>
                  </a:lnTo>
                  <a:lnTo>
                    <a:pt x="0" y="0"/>
                  </a:lnTo>
                  <a:lnTo>
                    <a:pt x="0" y="441"/>
                  </a:lnTo>
                  <a:lnTo>
                    <a:pt x="516" y="739"/>
                  </a:lnTo>
                  <a:close/>
                </a:path>
              </a:pathLst>
            </a:custGeom>
            <a:gradFill flip="none" rotWithShape="1">
              <a:gsLst>
                <a:gs pos="0">
                  <a:srgbClr val="FF0000">
                    <a:shade val="30000"/>
                    <a:satMod val="115000"/>
                  </a:srgbClr>
                </a:gs>
                <a:gs pos="50000">
                  <a:srgbClr val="FF0000">
                    <a:shade val="67500"/>
                    <a:satMod val="115000"/>
                  </a:srgbClr>
                </a:gs>
                <a:gs pos="100000">
                  <a:srgbClr val="FF0000">
                    <a:shade val="100000"/>
                    <a:satMod val="115000"/>
                  </a:srgbClr>
                </a:gs>
              </a:gsLst>
              <a:lin ang="16200000" scaled="1"/>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6" name="Oval 5">
            <a:extLst>
              <a:ext uri="{FF2B5EF4-FFF2-40B4-BE49-F238E27FC236}">
                <a16:creationId xmlns:a16="http://schemas.microsoft.com/office/drawing/2014/main" id="{62148EC8-8980-028D-4B7C-2B9BB21D1687}"/>
              </a:ext>
            </a:extLst>
          </p:cNvPr>
          <p:cNvSpPr>
            <a:spLocks noEditPoints="1"/>
          </p:cNvSpPr>
          <p:nvPr/>
        </p:nvSpPr>
        <p:spPr bwMode="auto">
          <a:xfrm>
            <a:off x="1478152" y="1882490"/>
            <a:ext cx="2188322" cy="2191256"/>
          </a:xfrm>
          <a:prstGeom prst="ellipse">
            <a:avLst/>
          </a:prstGeom>
          <a:solidFill>
            <a:schemeClr val="bg1">
              <a:alpha val="70000"/>
            </a:schemeClr>
          </a:solidFill>
          <a:ln>
            <a:noFill/>
          </a:ln>
        </p:spPr>
        <p:txBody>
          <a:bodyPr vert="horz" wrap="square" lIns="0" tIns="0" rIns="0" bIns="0" numCol="1" anchor="ctr" anchorCtr="0" compatLnSpc="1">
            <a:prstTxWarp prst="textNoShape">
              <a:avLst/>
            </a:prstTxWarp>
          </a:bodyPr>
          <a:lstStyle/>
          <a:p>
            <a:pPr algn="ctr"/>
            <a:endParaRPr lang="en-US" sz="1600" b="1"/>
          </a:p>
        </p:txBody>
      </p:sp>
      <p:sp>
        <p:nvSpPr>
          <p:cNvPr id="5" name="Oval 4">
            <a:extLst>
              <a:ext uri="{FF2B5EF4-FFF2-40B4-BE49-F238E27FC236}">
                <a16:creationId xmlns:a16="http://schemas.microsoft.com/office/drawing/2014/main" id="{0240525A-51B9-AF7D-6C3D-DAB91FD0A3D2}"/>
              </a:ext>
            </a:extLst>
          </p:cNvPr>
          <p:cNvSpPr>
            <a:spLocks noEditPoints="1"/>
          </p:cNvSpPr>
          <p:nvPr/>
        </p:nvSpPr>
        <p:spPr bwMode="auto">
          <a:xfrm>
            <a:off x="8435840" y="1882490"/>
            <a:ext cx="2188322" cy="2191256"/>
          </a:xfrm>
          <a:prstGeom prst="ellipse">
            <a:avLst/>
          </a:prstGeom>
          <a:solidFill>
            <a:schemeClr val="bg1">
              <a:alpha val="70000"/>
            </a:schemeClr>
          </a:solidFill>
          <a:ln>
            <a:noFill/>
          </a:ln>
        </p:spPr>
        <p:txBody>
          <a:bodyPr vert="horz" wrap="square" lIns="0" tIns="0" rIns="0" bIns="0" numCol="1" anchor="ctr" anchorCtr="0" compatLnSpc="1">
            <a:prstTxWarp prst="textNoShape">
              <a:avLst/>
            </a:prstTxWarp>
          </a:bodyPr>
          <a:lstStyle/>
          <a:p>
            <a:pPr algn="ctr"/>
            <a:endParaRPr lang="en-US" sz="1600" b="1"/>
          </a:p>
        </p:txBody>
      </p:sp>
      <p:sp>
        <p:nvSpPr>
          <p:cNvPr id="3" name="Oval 2">
            <a:extLst>
              <a:ext uri="{FF2B5EF4-FFF2-40B4-BE49-F238E27FC236}">
                <a16:creationId xmlns:a16="http://schemas.microsoft.com/office/drawing/2014/main" id="{4C0AA513-00C1-766A-CBC5-617CF263ADB8}"/>
              </a:ext>
            </a:extLst>
          </p:cNvPr>
          <p:cNvSpPr>
            <a:spLocks noEditPoints="1"/>
          </p:cNvSpPr>
          <p:nvPr/>
        </p:nvSpPr>
        <p:spPr bwMode="auto">
          <a:xfrm>
            <a:off x="4956996" y="1872442"/>
            <a:ext cx="2188322" cy="2232000"/>
          </a:xfrm>
          <a:prstGeom prst="ellipse">
            <a:avLst/>
          </a:prstGeom>
          <a:solidFill>
            <a:schemeClr val="bg1">
              <a:alpha val="70000"/>
            </a:schemeClr>
          </a:solidFill>
          <a:ln>
            <a:noFill/>
          </a:ln>
        </p:spPr>
        <p:txBody>
          <a:bodyPr vert="horz" wrap="square" lIns="0" tIns="0" rIns="0" bIns="0" numCol="1" anchor="ctr" anchorCtr="0" compatLnSpc="1">
            <a:prstTxWarp prst="textNoShape">
              <a:avLst/>
            </a:prstTxWarp>
          </a:bodyPr>
          <a:lstStyle/>
          <a:p>
            <a:pPr algn="ctr"/>
            <a:endParaRPr lang="en-US" sz="1600" b="1"/>
          </a:p>
        </p:txBody>
      </p:sp>
      <p:sp>
        <p:nvSpPr>
          <p:cNvPr id="10" name="TextBox 9">
            <a:extLst>
              <a:ext uri="{FF2B5EF4-FFF2-40B4-BE49-F238E27FC236}">
                <a16:creationId xmlns:a16="http://schemas.microsoft.com/office/drawing/2014/main" id="{B7513185-61B5-D2B9-71C1-4F60ADA62407}"/>
              </a:ext>
            </a:extLst>
          </p:cNvPr>
          <p:cNvSpPr txBox="1"/>
          <p:nvPr/>
        </p:nvSpPr>
        <p:spPr>
          <a:xfrm>
            <a:off x="4849797" y="4733694"/>
            <a:ext cx="2399741" cy="523220"/>
          </a:xfrm>
          <a:prstGeom prst="rect">
            <a:avLst/>
          </a:prstGeom>
          <a:noFill/>
        </p:spPr>
        <p:txBody>
          <a:bodyPr wrap="square" rtlCol="0">
            <a:spAutoFit/>
          </a:bodyPr>
          <a:lstStyle/>
          <a:p>
            <a:pPr algn="ctr">
              <a:spcAft>
                <a:spcPts val="800"/>
              </a:spcAft>
              <a:buNone/>
            </a:pPr>
            <a:r>
              <a:rPr lang="en-ZA" sz="1400" kern="100" dirty="0">
                <a:solidFill>
                  <a:schemeClr val="bg1"/>
                </a:solidFill>
                <a:effectLst/>
                <a:ea typeface="Aptos" panose="020B0004020202020204" pitchFamily="34" charset="0"/>
                <a:cs typeface="Times New Roman" panose="02020603050405020304" pitchFamily="18" charset="0"/>
              </a:rPr>
              <a:t>Management Executive: eLearning</a:t>
            </a:r>
          </a:p>
        </p:txBody>
      </p:sp>
      <p:sp>
        <p:nvSpPr>
          <p:cNvPr id="12" name="TextBox 11">
            <a:extLst>
              <a:ext uri="{FF2B5EF4-FFF2-40B4-BE49-F238E27FC236}">
                <a16:creationId xmlns:a16="http://schemas.microsoft.com/office/drawing/2014/main" id="{B58885B1-BD62-05B2-FDB5-CC364FA8F454}"/>
              </a:ext>
            </a:extLst>
          </p:cNvPr>
          <p:cNvSpPr txBox="1"/>
          <p:nvPr/>
        </p:nvSpPr>
        <p:spPr>
          <a:xfrm>
            <a:off x="8507860" y="4733694"/>
            <a:ext cx="2044282" cy="523220"/>
          </a:xfrm>
          <a:prstGeom prst="rect">
            <a:avLst/>
          </a:prstGeom>
          <a:noFill/>
        </p:spPr>
        <p:txBody>
          <a:bodyPr wrap="square" rtlCol="0">
            <a:spAutoFit/>
          </a:bodyPr>
          <a:lstStyle/>
          <a:p>
            <a:pPr algn="ctr">
              <a:spcAft>
                <a:spcPts val="800"/>
              </a:spcAft>
              <a:buNone/>
            </a:pPr>
            <a:r>
              <a:rPr lang="en-ZA" sz="1400" kern="100" dirty="0">
                <a:solidFill>
                  <a:schemeClr val="bg1"/>
                </a:solidFill>
                <a:effectLst/>
                <a:ea typeface="Aptos" panose="020B0004020202020204" pitchFamily="34" charset="0"/>
                <a:cs typeface="Times New Roman" panose="02020603050405020304" pitchFamily="18" charset="0"/>
              </a:rPr>
              <a:t>Head of</a:t>
            </a:r>
            <a:br>
              <a:rPr lang="en-ZA" sz="1400" kern="100" dirty="0">
                <a:solidFill>
                  <a:schemeClr val="bg1"/>
                </a:solidFill>
                <a:effectLst/>
                <a:ea typeface="Aptos" panose="020B0004020202020204" pitchFamily="34" charset="0"/>
                <a:cs typeface="Times New Roman" panose="02020603050405020304" pitchFamily="18" charset="0"/>
              </a:rPr>
            </a:br>
            <a:r>
              <a:rPr lang="en-ZA" sz="1400" kern="100" dirty="0">
                <a:solidFill>
                  <a:schemeClr val="bg1"/>
                </a:solidFill>
                <a:effectLst/>
                <a:ea typeface="Aptos" panose="020B0004020202020204" pitchFamily="34" charset="0"/>
                <a:cs typeface="Times New Roman" panose="02020603050405020304" pitchFamily="18" charset="0"/>
              </a:rPr>
              <a:t>Production</a:t>
            </a:r>
          </a:p>
        </p:txBody>
      </p:sp>
      <p:sp>
        <p:nvSpPr>
          <p:cNvPr id="14" name="TextBox 13">
            <a:extLst>
              <a:ext uri="{FF2B5EF4-FFF2-40B4-BE49-F238E27FC236}">
                <a16:creationId xmlns:a16="http://schemas.microsoft.com/office/drawing/2014/main" id="{7045D554-9CD9-4FB3-2C82-C27F0A7C09BD}"/>
              </a:ext>
            </a:extLst>
          </p:cNvPr>
          <p:cNvSpPr txBox="1"/>
          <p:nvPr/>
        </p:nvSpPr>
        <p:spPr>
          <a:xfrm>
            <a:off x="1324157" y="4733694"/>
            <a:ext cx="2496312" cy="523220"/>
          </a:xfrm>
          <a:prstGeom prst="rect">
            <a:avLst/>
          </a:prstGeom>
          <a:noFill/>
        </p:spPr>
        <p:txBody>
          <a:bodyPr wrap="square" rtlCol="0">
            <a:spAutoFit/>
          </a:bodyPr>
          <a:lstStyle/>
          <a:p>
            <a:pPr algn="ctr">
              <a:spcAft>
                <a:spcPts val="800"/>
              </a:spcAft>
              <a:buNone/>
            </a:pPr>
            <a:r>
              <a:rPr lang="en-ZA" sz="1400" kern="100" dirty="0">
                <a:solidFill>
                  <a:schemeClr val="bg1"/>
                </a:solidFill>
                <a:effectLst/>
                <a:ea typeface="Aptos" panose="020B0004020202020204" pitchFamily="34" charset="0"/>
                <a:cs typeface="Times New Roman" panose="02020603050405020304" pitchFamily="18" charset="0"/>
              </a:rPr>
              <a:t>CEO</a:t>
            </a:r>
            <a:br>
              <a:rPr lang="en-ZA" sz="1400" kern="100" dirty="0">
                <a:solidFill>
                  <a:schemeClr val="bg1"/>
                </a:solidFill>
                <a:effectLst/>
                <a:ea typeface="Aptos" panose="020B0004020202020204" pitchFamily="34" charset="0"/>
                <a:cs typeface="Times New Roman" panose="02020603050405020304" pitchFamily="18" charset="0"/>
              </a:rPr>
            </a:br>
            <a:r>
              <a:rPr lang="en-ZA" sz="1400" kern="100" dirty="0">
                <a:solidFill>
                  <a:schemeClr val="bg1"/>
                </a:solidFill>
                <a:effectLst/>
                <a:ea typeface="Aptos" panose="020B0004020202020204" pitchFamily="34" charset="0"/>
                <a:cs typeface="Times New Roman" panose="02020603050405020304" pitchFamily="18" charset="0"/>
              </a:rPr>
              <a:t>Boiler Room</a:t>
            </a:r>
            <a:endParaRPr lang="en-ZA" sz="1400" dirty="0">
              <a:solidFill>
                <a:schemeClr val="bg1"/>
              </a:solidFill>
            </a:endParaRPr>
          </a:p>
        </p:txBody>
      </p:sp>
      <p:sp>
        <p:nvSpPr>
          <p:cNvPr id="23" name="TextBox 22">
            <a:extLst>
              <a:ext uri="{FF2B5EF4-FFF2-40B4-BE49-F238E27FC236}">
                <a16:creationId xmlns:a16="http://schemas.microsoft.com/office/drawing/2014/main" id="{64B16650-F171-8386-2D69-F7924BE54A33}"/>
              </a:ext>
            </a:extLst>
          </p:cNvPr>
          <p:cNvSpPr txBox="1"/>
          <p:nvPr/>
        </p:nvSpPr>
        <p:spPr>
          <a:xfrm>
            <a:off x="1324157" y="4363668"/>
            <a:ext cx="2496312" cy="369332"/>
          </a:xfrm>
          <a:prstGeom prst="rect">
            <a:avLst/>
          </a:prstGeom>
          <a:noFill/>
        </p:spPr>
        <p:txBody>
          <a:bodyPr wrap="square" rtlCol="0">
            <a:spAutoFit/>
          </a:bodyPr>
          <a:lstStyle/>
          <a:p>
            <a:pPr algn="ctr">
              <a:spcAft>
                <a:spcPts val="800"/>
              </a:spcAft>
              <a:buNone/>
            </a:pPr>
            <a:r>
              <a:rPr lang="en-ZA" kern="100" dirty="0">
                <a:solidFill>
                  <a:schemeClr val="bg1"/>
                </a:solidFill>
                <a:effectLst/>
                <a:ea typeface="Aptos" panose="020B0004020202020204" pitchFamily="34" charset="0"/>
                <a:cs typeface="Times New Roman" panose="02020603050405020304" pitchFamily="18" charset="0"/>
              </a:rPr>
              <a:t>Mark Hocker</a:t>
            </a:r>
            <a:endParaRPr lang="en-ZA" dirty="0">
              <a:solidFill>
                <a:schemeClr val="bg1"/>
              </a:solidFill>
            </a:endParaRPr>
          </a:p>
        </p:txBody>
      </p:sp>
      <p:sp>
        <p:nvSpPr>
          <p:cNvPr id="26" name="TextBox 25">
            <a:extLst>
              <a:ext uri="{FF2B5EF4-FFF2-40B4-BE49-F238E27FC236}">
                <a16:creationId xmlns:a16="http://schemas.microsoft.com/office/drawing/2014/main" id="{803FC8E0-262A-E6C7-31A9-18BCC9E24598}"/>
              </a:ext>
            </a:extLst>
          </p:cNvPr>
          <p:cNvSpPr txBox="1"/>
          <p:nvPr/>
        </p:nvSpPr>
        <p:spPr>
          <a:xfrm>
            <a:off x="4803001" y="4363668"/>
            <a:ext cx="2496312" cy="369332"/>
          </a:xfrm>
          <a:prstGeom prst="rect">
            <a:avLst/>
          </a:prstGeom>
          <a:noFill/>
        </p:spPr>
        <p:txBody>
          <a:bodyPr wrap="square" rtlCol="0">
            <a:spAutoFit/>
          </a:bodyPr>
          <a:lstStyle/>
          <a:p>
            <a:pPr algn="ctr">
              <a:spcAft>
                <a:spcPts val="800"/>
              </a:spcAft>
              <a:buNone/>
            </a:pPr>
            <a:r>
              <a:rPr lang="en-ZA" kern="100">
                <a:solidFill>
                  <a:schemeClr val="bg1"/>
                </a:solidFill>
                <a:effectLst/>
                <a:ea typeface="Aptos" panose="020B0004020202020204" pitchFamily="34" charset="0"/>
                <a:cs typeface="Times New Roman" panose="02020603050405020304" pitchFamily="18" charset="0"/>
              </a:rPr>
              <a:t>Lelanie </a:t>
            </a:r>
            <a:r>
              <a:rPr lang="en-ZA" kern="100" err="1">
                <a:solidFill>
                  <a:schemeClr val="bg1"/>
                </a:solidFill>
                <a:effectLst/>
                <a:ea typeface="Aptos" panose="020B0004020202020204" pitchFamily="34" charset="0"/>
                <a:cs typeface="Times New Roman" panose="02020603050405020304" pitchFamily="18" charset="0"/>
              </a:rPr>
              <a:t>Judeel</a:t>
            </a:r>
            <a:endParaRPr lang="en-ZA">
              <a:solidFill>
                <a:schemeClr val="bg1"/>
              </a:solidFill>
            </a:endParaRPr>
          </a:p>
        </p:txBody>
      </p:sp>
      <p:sp>
        <p:nvSpPr>
          <p:cNvPr id="28" name="TextBox 27">
            <a:extLst>
              <a:ext uri="{FF2B5EF4-FFF2-40B4-BE49-F238E27FC236}">
                <a16:creationId xmlns:a16="http://schemas.microsoft.com/office/drawing/2014/main" id="{8E6B50B0-B950-F072-EF73-5C2973EC272A}"/>
              </a:ext>
            </a:extLst>
          </p:cNvPr>
          <p:cNvSpPr txBox="1"/>
          <p:nvPr/>
        </p:nvSpPr>
        <p:spPr>
          <a:xfrm>
            <a:off x="8281845" y="4363668"/>
            <a:ext cx="2496312" cy="369332"/>
          </a:xfrm>
          <a:prstGeom prst="rect">
            <a:avLst/>
          </a:prstGeom>
          <a:noFill/>
        </p:spPr>
        <p:txBody>
          <a:bodyPr wrap="square" rtlCol="0">
            <a:spAutoFit/>
          </a:bodyPr>
          <a:lstStyle/>
          <a:p>
            <a:pPr algn="ctr">
              <a:spcAft>
                <a:spcPts val="800"/>
              </a:spcAft>
              <a:buNone/>
            </a:pPr>
            <a:r>
              <a:rPr lang="en-ZA" kern="100" dirty="0">
                <a:solidFill>
                  <a:schemeClr val="bg1"/>
                </a:solidFill>
                <a:effectLst/>
                <a:ea typeface="Aptos" panose="020B0004020202020204" pitchFamily="34" charset="0"/>
                <a:cs typeface="Times New Roman" panose="02020603050405020304" pitchFamily="18" charset="0"/>
              </a:rPr>
              <a:t>Stephan Esterhuizen</a:t>
            </a:r>
            <a:endParaRPr lang="en-ZA" dirty="0">
              <a:solidFill>
                <a:schemeClr val="bg1"/>
              </a:solidFill>
            </a:endParaRPr>
          </a:p>
        </p:txBody>
      </p:sp>
      <p:pic>
        <p:nvPicPr>
          <p:cNvPr id="17" name="Picture 16">
            <a:extLst>
              <a:ext uri="{FF2B5EF4-FFF2-40B4-BE49-F238E27FC236}">
                <a16:creationId xmlns:a16="http://schemas.microsoft.com/office/drawing/2014/main" id="{209C07B6-A801-C9A2-D1CE-16D473C95535}"/>
              </a:ext>
            </a:extLst>
          </p:cNvPr>
          <p:cNvPicPr>
            <a:picLocks noChangeAspect="1"/>
          </p:cNvPicPr>
          <p:nvPr/>
        </p:nvPicPr>
        <p:blipFill>
          <a:blip r:embed="rId4">
            <a:extLst>
              <a:ext uri="{28A0092B-C50C-407E-A947-70E740481C1C}">
                <a14:useLocalDpi xmlns:a14="http://schemas.microsoft.com/office/drawing/2010/main" val="0"/>
              </a:ext>
            </a:extLst>
          </a:blip>
          <a:srcRect l="1623" r="1623"/>
          <a:stretch/>
        </p:blipFill>
        <p:spPr>
          <a:xfrm>
            <a:off x="5063200" y="1957026"/>
            <a:ext cx="1975914" cy="2042185"/>
          </a:xfrm>
          <a:prstGeom prst="ellipse">
            <a:avLst/>
          </a:prstGeom>
        </p:spPr>
      </p:pic>
      <p:pic>
        <p:nvPicPr>
          <p:cNvPr id="19" name="Picture 18">
            <a:extLst>
              <a:ext uri="{FF2B5EF4-FFF2-40B4-BE49-F238E27FC236}">
                <a16:creationId xmlns:a16="http://schemas.microsoft.com/office/drawing/2014/main" id="{06C57451-C0DA-1641-DD22-70A6E5B99ED0}"/>
              </a:ext>
            </a:extLst>
          </p:cNvPr>
          <p:cNvPicPr>
            <a:picLocks noChangeAspect="1"/>
          </p:cNvPicPr>
          <p:nvPr/>
        </p:nvPicPr>
        <p:blipFill>
          <a:blip r:embed="rId5">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l="373" r="373"/>
          <a:stretch/>
        </p:blipFill>
        <p:spPr>
          <a:xfrm>
            <a:off x="1575609" y="1973925"/>
            <a:ext cx="1993408" cy="2008387"/>
          </a:xfrm>
          <a:prstGeom prst="ellipse">
            <a:avLst/>
          </a:prstGeom>
        </p:spPr>
      </p:pic>
      <p:sp>
        <p:nvSpPr>
          <p:cNvPr id="8" name="Oval 7">
            <a:extLst>
              <a:ext uri="{FF2B5EF4-FFF2-40B4-BE49-F238E27FC236}">
                <a16:creationId xmlns:a16="http://schemas.microsoft.com/office/drawing/2014/main" id="{C7B0ABC1-DA2D-941F-7D7A-00D2AA04BF88}"/>
              </a:ext>
            </a:extLst>
          </p:cNvPr>
          <p:cNvSpPr/>
          <p:nvPr/>
        </p:nvSpPr>
        <p:spPr>
          <a:xfrm>
            <a:off x="5063200" y="1958837"/>
            <a:ext cx="1975914" cy="2038563"/>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Oval 12">
            <a:extLst>
              <a:ext uri="{FF2B5EF4-FFF2-40B4-BE49-F238E27FC236}">
                <a16:creationId xmlns:a16="http://schemas.microsoft.com/office/drawing/2014/main" id="{7CD9C776-7C04-B4F3-E8BC-B10098AB59EE}"/>
              </a:ext>
            </a:extLst>
          </p:cNvPr>
          <p:cNvSpPr/>
          <p:nvPr/>
        </p:nvSpPr>
        <p:spPr>
          <a:xfrm>
            <a:off x="1585312" y="1973925"/>
            <a:ext cx="1974002" cy="2008387"/>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6" name="Picture 35">
            <a:extLst>
              <a:ext uri="{FF2B5EF4-FFF2-40B4-BE49-F238E27FC236}">
                <a16:creationId xmlns:a16="http://schemas.microsoft.com/office/drawing/2014/main" id="{22502DB7-ACC6-D9F7-0D93-F2F781D2878A}"/>
              </a:ext>
            </a:extLst>
          </p:cNvPr>
          <p:cNvPicPr>
            <a:picLocks noChangeAspect="1"/>
          </p:cNvPicPr>
          <p:nvPr/>
        </p:nvPicPr>
        <p:blipFill>
          <a:blip r:embed="rId7">
            <a:extLst>
              <a:ext uri="{BEBA8EAE-BF5A-486C-A8C5-ECC9F3942E4B}">
                <a14:imgProps xmlns:a14="http://schemas.microsoft.com/office/drawing/2010/main">
                  <a14:imgLayer r:embed="rId8">
                    <a14:imgEffect>
                      <a14:saturation sat="0"/>
                    </a14:imgEffect>
                  </a14:imgLayer>
                </a14:imgProps>
              </a:ext>
              <a:ext uri="{28A0092B-C50C-407E-A947-70E740481C1C}">
                <a14:useLocalDpi xmlns:a14="http://schemas.microsoft.com/office/drawing/2010/main" val="0"/>
              </a:ext>
            </a:extLst>
          </a:blip>
          <a:srcRect l="1002" r="1002"/>
          <a:stretch/>
        </p:blipFill>
        <p:spPr>
          <a:xfrm>
            <a:off x="8543001" y="1970935"/>
            <a:ext cx="1974002" cy="2014366"/>
          </a:xfrm>
          <a:prstGeom prst="ellipse">
            <a:avLst/>
          </a:prstGeom>
        </p:spPr>
      </p:pic>
      <p:sp>
        <p:nvSpPr>
          <p:cNvPr id="11" name="Oval 10">
            <a:extLst>
              <a:ext uri="{FF2B5EF4-FFF2-40B4-BE49-F238E27FC236}">
                <a16:creationId xmlns:a16="http://schemas.microsoft.com/office/drawing/2014/main" id="{7D681992-9EFD-05E0-2932-B6D17E41A5B9}"/>
              </a:ext>
            </a:extLst>
          </p:cNvPr>
          <p:cNvSpPr/>
          <p:nvPr/>
        </p:nvSpPr>
        <p:spPr>
          <a:xfrm>
            <a:off x="8543000" y="1973925"/>
            <a:ext cx="1974002" cy="2008387"/>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extBox 1">
            <a:extLst>
              <a:ext uri="{FF2B5EF4-FFF2-40B4-BE49-F238E27FC236}">
                <a16:creationId xmlns:a16="http://schemas.microsoft.com/office/drawing/2014/main" id="{4B56EA61-C50B-A539-8A3C-3624C4C3650C}"/>
              </a:ext>
            </a:extLst>
          </p:cNvPr>
          <p:cNvSpPr txBox="1"/>
          <p:nvPr/>
        </p:nvSpPr>
        <p:spPr>
          <a:xfrm>
            <a:off x="692986" y="225434"/>
            <a:ext cx="10085171" cy="523220"/>
          </a:xfrm>
          <a:prstGeom prst="rect">
            <a:avLst/>
          </a:prstGeom>
          <a:noFill/>
        </p:spPr>
        <p:txBody>
          <a:bodyPr wrap="square" rtlCol="0">
            <a:spAutoFit/>
          </a:bodyPr>
          <a:lstStyle/>
          <a:p>
            <a:r>
              <a:rPr lang="en-ZA" sz="2800">
                <a:solidFill>
                  <a:schemeClr val="tx2"/>
                </a:solidFill>
                <a:latin typeface="+mj-lt"/>
              </a:rPr>
              <a:t>THE BOILER ROOM</a:t>
            </a:r>
            <a:endParaRPr lang="en-GB" sz="2800">
              <a:solidFill>
                <a:schemeClr val="tx2"/>
              </a:solidFill>
              <a:latin typeface="+mj-lt"/>
            </a:endParaRPr>
          </a:p>
        </p:txBody>
      </p:sp>
      <p:pic>
        <p:nvPicPr>
          <p:cNvPr id="18" name="Picture 17" descr="A red object with holes&#10;&#10;AI-generated content may be incorrect.">
            <a:extLst>
              <a:ext uri="{FF2B5EF4-FFF2-40B4-BE49-F238E27FC236}">
                <a16:creationId xmlns:a16="http://schemas.microsoft.com/office/drawing/2014/main" id="{ED46237D-DB4C-EB19-70DC-F4F06D67BC7A}"/>
              </a:ext>
            </a:extLst>
          </p:cNvPr>
          <p:cNvPicPr>
            <a:picLocks noChangeAspect="1"/>
          </p:cNvPicPr>
          <p:nvPr/>
        </p:nvPicPr>
        <p:blipFill>
          <a:blip r:embed="rId9">
            <a:extLst>
              <a:ext uri="{28A0092B-C50C-407E-A947-70E740481C1C}">
                <a14:useLocalDpi xmlns:a14="http://schemas.microsoft.com/office/drawing/2010/main" val="0"/>
              </a:ext>
            </a:extLst>
          </a:blip>
          <a:srcRect l="37998" t="27699" r="38353" b="28714"/>
          <a:stretch/>
        </p:blipFill>
        <p:spPr>
          <a:xfrm>
            <a:off x="170153" y="192864"/>
            <a:ext cx="536092" cy="555790"/>
          </a:xfrm>
          <a:prstGeom prst="rect">
            <a:avLst/>
          </a:prstGeom>
        </p:spPr>
      </p:pic>
      <p:sp>
        <p:nvSpPr>
          <p:cNvPr id="29" name="TextBox 28">
            <a:extLst>
              <a:ext uri="{FF2B5EF4-FFF2-40B4-BE49-F238E27FC236}">
                <a16:creationId xmlns:a16="http://schemas.microsoft.com/office/drawing/2014/main" id="{A7D88715-D611-42E6-52F2-2BB30E2BF834}"/>
              </a:ext>
            </a:extLst>
          </p:cNvPr>
          <p:cNvSpPr txBox="1"/>
          <p:nvPr/>
        </p:nvSpPr>
        <p:spPr>
          <a:xfrm>
            <a:off x="692986" y="609705"/>
            <a:ext cx="7588859" cy="369332"/>
          </a:xfrm>
          <a:prstGeom prst="rect">
            <a:avLst/>
          </a:prstGeom>
          <a:noFill/>
        </p:spPr>
        <p:txBody>
          <a:bodyPr wrap="square" rtlCol="0">
            <a:spAutoFit/>
          </a:bodyPr>
          <a:lstStyle/>
          <a:p>
            <a:r>
              <a:rPr lang="en-ZA"/>
              <a:t>Executive Team</a:t>
            </a:r>
            <a:endParaRPr lang="en-GB"/>
          </a:p>
        </p:txBody>
      </p:sp>
    </p:spTree>
    <p:custDataLst>
      <p:tags r:id="rId1"/>
    </p:custDataLst>
    <p:extLst>
      <p:ext uri="{BB962C8B-B14F-4D97-AF65-F5344CB8AC3E}">
        <p14:creationId xmlns:p14="http://schemas.microsoft.com/office/powerpoint/2010/main" val="156274513"/>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DESIGN_ID_MESH" val="Z3F7mvIH"/>
  <p:tag name="ARTICULATE_DESIGN_ID_1_MESH" val="1o9QMFge"/>
  <p:tag name="ARTICULATE_DESIGN_ID_2_MESH" val="OukSLYTY"/>
  <p:tag name="ARTICULATE_DESIGN_ID_3_MESH" val="4hRg8B3u"/>
  <p:tag name="ARTICULATE_DESIGN_ID_4_MESH" val="a9WZcoRM"/>
  <p:tag name="ARTICULATE_DESIGN_ID_DATACENTRIX" val="LlTucRFM"/>
  <p:tag name="ARTICULATE_DESIGN_ID_BOILER ROOM" val="AW8cq7ao"/>
  <p:tag name="ARTICULATE_SLIDE_THUMBNAIL_REFRESH" val="1"/>
  <p:tag name="TAG_BACKING_FORM_KEY" val="1906848-d:\tbr presentations\tbr marketing presentation rcl foods.pptx"/>
  <p:tag name="ARTICULATE_PRESENTER_VERSION" val="8"/>
  <p:tag name="ARTICULATE_DESIGN_ID_TBR RED &amp; WHITE" val="j2m1a1W6"/>
  <p:tag name="ARTICULATE_SLIDE_COUNT"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TBR Red &amp; White">
  <a:themeElements>
    <a:clrScheme name="BoilerRoom">
      <a:dk1>
        <a:srgbClr val="30302F"/>
      </a:dk1>
      <a:lt1>
        <a:sysClr val="window" lastClr="FFFFFF"/>
      </a:lt1>
      <a:dk2>
        <a:srgbClr val="EC2127"/>
      </a:dk2>
      <a:lt2>
        <a:srgbClr val="9BA5AD"/>
      </a:lt2>
      <a:accent1>
        <a:srgbClr val="25408F"/>
      </a:accent1>
      <a:accent2>
        <a:srgbClr val="CA7729"/>
      </a:accent2>
      <a:accent3>
        <a:srgbClr val="675C7A"/>
      </a:accent3>
      <a:accent4>
        <a:srgbClr val="A11D21"/>
      </a:accent4>
      <a:accent5>
        <a:srgbClr val="F2AE2F"/>
      </a:accent5>
      <a:accent6>
        <a:srgbClr val="67BD45"/>
      </a:accent6>
      <a:hlink>
        <a:srgbClr val="2CB4C1"/>
      </a:hlink>
      <a:folHlink>
        <a:srgbClr val="800080"/>
      </a:folHlink>
    </a:clrScheme>
    <a:fontScheme name="TBR Lato">
      <a:majorFont>
        <a:latin typeface="Lato Light"/>
        <a:ea typeface=""/>
        <a:cs typeface=""/>
      </a:majorFont>
      <a:minorFont>
        <a:latin typeface="Lato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3C41F737915DE40BF30D653860D8349" ma:contentTypeVersion="21" ma:contentTypeDescription="Create a new document." ma:contentTypeScope="" ma:versionID="c508d770dec38999dbb2c029611c288b">
  <xsd:schema xmlns:xsd="http://www.w3.org/2001/XMLSchema" xmlns:xs="http://www.w3.org/2001/XMLSchema" xmlns:p="http://schemas.microsoft.com/office/2006/metadata/properties" xmlns:ns2="c1fc63cf-168f-44a8-92ce-a154b9a9889c" xmlns:ns3="2075c163-1314-4a2e-9f5d-e4d65b211b28" targetNamespace="http://schemas.microsoft.com/office/2006/metadata/properties" ma:root="true" ma:fieldsID="977f8e64a9ed91d956c102626766c616" ns2:_="" ns3:_="">
    <xsd:import namespace="c1fc63cf-168f-44a8-92ce-a154b9a9889c"/>
    <xsd:import namespace="2075c163-1314-4a2e-9f5d-e4d65b211b28"/>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Progress" minOccurs="0"/>
                <xsd:element ref="ns2:MediaServiceSearchProperties" minOccurs="0"/>
                <xsd:element ref="ns2:images" minOccurs="0"/>
                <xsd:element ref="ns2:Comment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1fc63cf-168f-44a8-92ce-a154b9a9889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06811fbc-a063-4e44-98d2-cce6ceb7f93d"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Progress" ma:index="22" nillable="true" ma:displayName="Progress" ma:format="Dropdown" ma:internalName="Progress">
      <xsd:simpleType>
        <xsd:restriction base="dms:Choice">
          <xsd:enumeration value="Internal QA"/>
          <xsd:enumeration value="Client Review"/>
          <xsd:enumeration value="Signed Off"/>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images" ma:index="24" nillable="true" ma:displayName="images" ma:format="Dropdown" ma:internalName="images">
      <xsd:simpleType>
        <xsd:restriction base="dms:Text">
          <xsd:maxLength value="255"/>
        </xsd:restriction>
      </xsd:simpleType>
    </xsd:element>
    <xsd:element name="Comments" ma:index="25" nillable="true" ma:displayName="Comments" ma:format="Dropdown" ma:internalName="Comments">
      <xsd:simpleType>
        <xsd:restriction base="dms:Text">
          <xsd:maxLength value="255"/>
        </xsd:restriction>
      </xsd:simpleType>
    </xsd:element>
    <xsd:element name="MediaServiceBillingMetadata" ma:index="26"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075c163-1314-4a2e-9f5d-e4d65b211b28"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8ef6ab16-fe59-40ec-932f-9cc58d0fdef0}" ma:internalName="TaxCatchAll" ma:showField="CatchAllData" ma:web="2075c163-1314-4a2e-9f5d-e4d65b211b2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2075c163-1314-4a2e-9f5d-e4d65b211b28" xsi:nil="true"/>
    <lcf76f155ced4ddcb4097134ff3c332f xmlns="c1fc63cf-168f-44a8-92ce-a154b9a9889c">
      <Terms xmlns="http://schemas.microsoft.com/office/infopath/2007/PartnerControls"/>
    </lcf76f155ced4ddcb4097134ff3c332f>
    <images xmlns="c1fc63cf-168f-44a8-92ce-a154b9a9889c" xsi:nil="true"/>
    <Progress xmlns="c1fc63cf-168f-44a8-92ce-a154b9a9889c" xsi:nil="true"/>
    <Comments xmlns="c1fc63cf-168f-44a8-92ce-a154b9a9889c" xsi:nil="true"/>
  </documentManagement>
</p:properties>
</file>

<file path=customXml/itemProps1.xml><?xml version="1.0" encoding="utf-8"?>
<ds:datastoreItem xmlns:ds="http://schemas.openxmlformats.org/officeDocument/2006/customXml" ds:itemID="{5AEFAB8D-7C61-406A-B160-7841D6D568A9}">
  <ds:schemaRefs>
    <ds:schemaRef ds:uri="2075c163-1314-4a2e-9f5d-e4d65b211b28"/>
    <ds:schemaRef ds:uri="c1fc63cf-168f-44a8-92ce-a154b9a9889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F443391-F6CD-4338-8C60-A3DE5C72FE6C}">
  <ds:schemaRefs>
    <ds:schemaRef ds:uri="http://schemas.microsoft.com/sharepoint/v3/contenttype/forms"/>
  </ds:schemaRefs>
</ds:datastoreItem>
</file>

<file path=customXml/itemProps3.xml><?xml version="1.0" encoding="utf-8"?>
<ds:datastoreItem xmlns:ds="http://schemas.openxmlformats.org/officeDocument/2006/customXml" ds:itemID="{C9106F86-17AB-4BDA-81B7-583ED223149A}">
  <ds:schemaRefs>
    <ds:schemaRef ds:uri="c1fc63cf-168f-44a8-92ce-a154b9a9889c"/>
    <ds:schemaRef ds:uri="http://schemas.microsoft.com/office/2006/documentManagement/types"/>
    <ds:schemaRef ds:uri="http://schemas.microsoft.com/office/infopath/2007/PartnerControls"/>
    <ds:schemaRef ds:uri="http://schemas.microsoft.com/office/2006/metadata/properties"/>
    <ds:schemaRef ds:uri="http://purl.org/dc/terms/"/>
    <ds:schemaRef ds:uri="http://purl.org/dc/dcmitype/"/>
    <ds:schemaRef ds:uri="http://purl.org/dc/elements/1.1/"/>
    <ds:schemaRef ds:uri="http://schemas.openxmlformats.org/package/2006/metadata/core-properties"/>
    <ds:schemaRef ds:uri="2075c163-1314-4a2e-9f5d-e4d65b211b28"/>
    <ds:schemaRef ds:uri="http://www.w3.org/XML/1998/namespace"/>
  </ds:schemaRefs>
</ds:datastoreItem>
</file>

<file path=docMetadata/LabelInfo.xml><?xml version="1.0" encoding="utf-8"?>
<clbl:labelList xmlns:clbl="http://schemas.microsoft.com/office/2020/mipLabelMetadata">
  <clbl:label id="{26558ce4-448f-410a-a4e1-f4917b8f9e11}" enabled="0" method="" siteId="{26558ce4-448f-410a-a4e1-f4917b8f9e11}" removed="1"/>
</clbl:labelList>
</file>

<file path=docProps/app.xml><?xml version="1.0" encoding="utf-8"?>
<Properties xmlns="http://schemas.openxmlformats.org/officeDocument/2006/extended-properties" xmlns:vt="http://schemas.openxmlformats.org/officeDocument/2006/docPropsVTypes">
  <Template>TM04033921[[fn=Damask]]</Template>
  <TotalTime>69</TotalTime>
  <Words>328</Words>
  <Application>Microsoft Office PowerPoint</Application>
  <PresentationFormat>Widescreen</PresentationFormat>
  <Paragraphs>21</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Arial</vt:lpstr>
      <vt:lpstr>Lato Light</vt:lpstr>
      <vt:lpstr>Lato Medium</vt:lpstr>
      <vt:lpstr>Montserrat</vt:lpstr>
      <vt:lpstr>TBR Red &amp; White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Ian Witz</dc:creator>
  <cp:lastModifiedBy>Stephan Esterhuizen</cp:lastModifiedBy>
  <cp:revision>6</cp:revision>
  <dcterms:created xsi:type="dcterms:W3CDTF">2024-10-28T11:29:22Z</dcterms:created>
  <dcterms:modified xsi:type="dcterms:W3CDTF">2025-05-13T07:55:10Z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Path">
    <vt:lpwstr>Presentation1</vt:lpwstr>
  </property>
  <property fmtid="{D5CDD505-2E9C-101B-9397-08002B2CF9AE}" pid="3" name="MediaServiceImageTags">
    <vt:lpwstr/>
  </property>
  <property fmtid="{D5CDD505-2E9C-101B-9397-08002B2CF9AE}" pid="4" name="ContentTypeId">
    <vt:lpwstr>0x01010053C41F737915DE40BF30D653860D8349</vt:lpwstr>
  </property>
  <property fmtid="{D5CDD505-2E9C-101B-9397-08002B2CF9AE}" pid="5" name="ArticulateUseProject">
    <vt:lpwstr>1</vt:lpwstr>
  </property>
  <property fmtid="{D5CDD505-2E9C-101B-9397-08002B2CF9AE}" pid="6" name="ArticulateProjectVersion">
    <vt:lpwstr>8</vt:lpwstr>
  </property>
  <property fmtid="{D5CDD505-2E9C-101B-9397-08002B2CF9AE}" pid="7" name="ArticulateGUID">
    <vt:lpwstr>156E8B1A-684D-4E11-8957-816C29C475C2</vt:lpwstr>
  </property>
  <property fmtid="{D5CDD505-2E9C-101B-9397-08002B2CF9AE}" pid="8" name="ArticulateProjectFull">
    <vt:lpwstr>C:\Users\2022PC-2\Desktop\TBR_Marketing_Presentation_Office\2.ppta</vt:lpwstr>
  </property>
</Properties>
</file>