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6"/>
  </p:notesMasterIdLst>
  <p:handoutMasterIdLst>
    <p:handoutMasterId r:id="rId7"/>
  </p:handoutMasterIdLst>
  <p:sldIdLst>
    <p:sldId id="338" r:id="rId5"/>
  </p:sldIdLst>
  <p:sldSz cx="12192000" cy="6858000"/>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FFFFFF"/>
    <a:srgbClr val="EFEFEF"/>
    <a:srgbClr val="F9F9F9"/>
    <a:srgbClr val="F2F2F2"/>
    <a:srgbClr val="FF6600"/>
    <a:srgbClr val="090909"/>
    <a:srgbClr val="FF9966"/>
    <a:srgbClr val="FFCC66"/>
    <a:srgbClr val="E5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77" autoAdjust="0"/>
  </p:normalViewPr>
  <p:slideViewPr>
    <p:cSldViewPr snapToGrid="0">
      <p:cViewPr varScale="1">
        <p:scale>
          <a:sx n="65" d="100"/>
          <a:sy n="65" d="100"/>
        </p:scale>
        <p:origin x="2100" y="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9.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E659E9-5F18-8D82-C98E-06148BB233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D38F69F0-CD4B-E5BE-1F0B-5E3F523B6B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59F591-994A-4B09-AA2F-219AFF5BE6F7}" type="datetimeFigureOut">
              <a:rPr lang="en-ZA" smtClean="0"/>
              <a:t>2025/05/13</a:t>
            </a:fld>
            <a:endParaRPr lang="en-ZA"/>
          </a:p>
        </p:txBody>
      </p:sp>
      <p:sp>
        <p:nvSpPr>
          <p:cNvPr id="4" name="Footer Placeholder 3">
            <a:extLst>
              <a:ext uri="{FF2B5EF4-FFF2-40B4-BE49-F238E27FC236}">
                <a16:creationId xmlns:a16="http://schemas.microsoft.com/office/drawing/2014/main" id="{E1CFE02C-3091-548D-C06F-6180F758FE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56673EE0-9E4C-83E9-AF7E-979CF43CFC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506EF1-7C25-4A18-AA7F-A82678EF5FA2}" type="slidenum">
              <a:rPr lang="en-ZA" smtClean="0"/>
              <a:t>‹#›</a:t>
            </a:fld>
            <a:endParaRPr lang="en-ZA"/>
          </a:p>
        </p:txBody>
      </p:sp>
    </p:spTree>
    <p:custDataLst>
      <p:tags r:id="rId2"/>
    </p:custDataLst>
    <p:extLst>
      <p:ext uri="{BB962C8B-B14F-4D97-AF65-F5344CB8AC3E}">
        <p14:creationId xmlns:p14="http://schemas.microsoft.com/office/powerpoint/2010/main" val="3101115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334F2-6471-46BC-B252-17E5D54CEF97}" type="datetimeFigureOut">
              <a:rPr lang="en-ZA" smtClean="0"/>
              <a:t>2025/05/13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B3E83-3676-4916-9D72-2EB3EDE26CED}" type="slidenum">
              <a:rPr lang="en-ZA" smtClean="0"/>
              <a:t>‹#›</a:t>
            </a:fld>
            <a:endParaRPr lang="en-ZA"/>
          </a:p>
        </p:txBody>
      </p:sp>
    </p:spTree>
    <p:extLst>
      <p:ext uri="{BB962C8B-B14F-4D97-AF65-F5344CB8AC3E}">
        <p14:creationId xmlns:p14="http://schemas.microsoft.com/office/powerpoint/2010/main" val="405808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02809-4DC5-DF2D-022E-CC17030FC1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67E2A-31D2-04C0-1453-A4099D4968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3CD507-4988-7CAC-48C7-6B8C41B158C9}"/>
              </a:ext>
            </a:extLst>
          </p:cNvPr>
          <p:cNvSpPr>
            <a:spLocks noGrp="1"/>
          </p:cNvSpPr>
          <p:nvPr>
            <p:ph type="body" idx="1"/>
          </p:nvPr>
        </p:nvSpPr>
        <p:spPr/>
        <p:txBody>
          <a:bodyPr/>
          <a:lstStyle/>
          <a:p>
            <a:r>
              <a:rPr lang="en-ZA">
                <a:solidFill>
                  <a:srgbClr val="000000"/>
                </a:solidFill>
              </a:rPr>
              <a:t>At The Boiler Room, when we say </a:t>
            </a:r>
            <a:r>
              <a:rPr lang="en-ZA" b="1">
                <a:solidFill>
                  <a:srgbClr val="000000"/>
                </a:solidFill>
              </a:rPr>
              <a:t>‘turnkey solution,’</a:t>
            </a:r>
            <a:r>
              <a:rPr lang="en-ZA">
                <a:solidFill>
                  <a:srgbClr val="000000"/>
                </a:solidFill>
              </a:rPr>
              <a:t> we’re talking about a </a:t>
            </a:r>
            <a:r>
              <a:rPr lang="en-ZA" b="1">
                <a:solidFill>
                  <a:srgbClr val="000000"/>
                </a:solidFill>
              </a:rPr>
              <a:t>complete</a:t>
            </a:r>
            <a:r>
              <a:rPr lang="en-ZA">
                <a:solidFill>
                  <a:srgbClr val="000000"/>
                </a:solidFill>
              </a:rPr>
              <a:t>, </a:t>
            </a:r>
            <a:r>
              <a:rPr lang="en-ZA" b="1">
                <a:solidFill>
                  <a:srgbClr val="000000"/>
                </a:solidFill>
              </a:rPr>
              <a:t>ready-to-use learning experience</a:t>
            </a:r>
            <a:r>
              <a:rPr lang="en-ZA">
                <a:solidFill>
                  <a:srgbClr val="000000"/>
                </a:solidFill>
              </a:rPr>
              <a:t> that’s been built specifically for you—but without the heavy lifting on your side. You don’t need to manage the build, figure out tech, or piece things together. We do it all, end to end.</a:t>
            </a:r>
            <a:endParaRPr lang="en-ZA"/>
          </a:p>
          <a:p>
            <a:r>
              <a:rPr lang="en-ZA">
                <a:solidFill>
                  <a:srgbClr val="000000"/>
                </a:solidFill>
              </a:rPr>
              <a:t> </a:t>
            </a:r>
            <a:endParaRPr lang="en-ZA"/>
          </a:p>
          <a:p>
            <a:r>
              <a:rPr lang="en-ZA">
                <a:solidFill>
                  <a:srgbClr val="000000"/>
                </a:solidFill>
              </a:rPr>
              <a:t>So, what’s included? </a:t>
            </a:r>
          </a:p>
          <a:p>
            <a:r>
              <a:rPr lang="en-ZA" b="1">
                <a:solidFill>
                  <a:srgbClr val="000000"/>
                </a:solidFill>
              </a:rPr>
              <a:t>Everything</a:t>
            </a:r>
            <a:r>
              <a:rPr lang="en-ZA">
                <a:solidFill>
                  <a:srgbClr val="000000"/>
                </a:solidFill>
              </a:rPr>
              <a:t>—from the initial learning design all the way to the final delivery. </a:t>
            </a:r>
          </a:p>
          <a:p>
            <a:r>
              <a:rPr lang="en-ZA">
                <a:solidFill>
                  <a:srgbClr val="000000"/>
                </a:solidFill>
              </a:rPr>
              <a:t>That means we take care of content development, visuals like 2D/3D animations, </a:t>
            </a:r>
            <a:r>
              <a:rPr lang="en-ZA" b="1">
                <a:solidFill>
                  <a:srgbClr val="000000"/>
                </a:solidFill>
              </a:rPr>
              <a:t>immersive formats</a:t>
            </a:r>
            <a:r>
              <a:rPr lang="en-ZA">
                <a:solidFill>
                  <a:srgbClr val="000000"/>
                </a:solidFill>
              </a:rPr>
              <a:t> like </a:t>
            </a:r>
            <a:r>
              <a:rPr lang="en-ZA" u="sng">
                <a:solidFill>
                  <a:srgbClr val="000000"/>
                </a:solidFill>
              </a:rPr>
              <a:t>VR</a:t>
            </a:r>
            <a:r>
              <a:rPr lang="en-ZA">
                <a:solidFill>
                  <a:srgbClr val="000000"/>
                </a:solidFill>
              </a:rPr>
              <a:t> or </a:t>
            </a:r>
            <a:r>
              <a:rPr lang="en-ZA" u="sng">
                <a:solidFill>
                  <a:srgbClr val="000000"/>
                </a:solidFill>
              </a:rPr>
              <a:t>360° immersive learning</a:t>
            </a:r>
            <a:r>
              <a:rPr lang="en-ZA">
                <a:solidFill>
                  <a:srgbClr val="000000"/>
                </a:solidFill>
              </a:rPr>
              <a:t>, and even the </a:t>
            </a:r>
            <a:r>
              <a:rPr lang="en-ZA" u="sng">
                <a:solidFill>
                  <a:srgbClr val="000000"/>
                </a:solidFill>
              </a:rPr>
              <a:t>learning platform integration</a:t>
            </a:r>
            <a:r>
              <a:rPr lang="en-ZA">
                <a:solidFill>
                  <a:srgbClr val="000000"/>
                </a:solidFill>
              </a:rPr>
              <a:t>. </a:t>
            </a:r>
          </a:p>
          <a:p>
            <a:r>
              <a:rPr lang="en-ZA">
                <a:solidFill>
                  <a:srgbClr val="000000"/>
                </a:solidFill>
              </a:rPr>
              <a:t>It’s all packaged up, tested, and ready to roll out.</a:t>
            </a:r>
            <a:endParaRPr lang="en-ZA"/>
          </a:p>
          <a:p>
            <a:r>
              <a:rPr lang="en-ZA">
                <a:solidFill>
                  <a:srgbClr val="000000"/>
                </a:solidFill>
              </a:rPr>
              <a:t> </a:t>
            </a:r>
            <a:endParaRPr lang="en-ZA"/>
          </a:p>
          <a:p>
            <a:r>
              <a:rPr lang="en-ZA">
                <a:solidFill>
                  <a:srgbClr val="000000"/>
                </a:solidFill>
              </a:rPr>
              <a:t>Here’s a quick </a:t>
            </a:r>
            <a:r>
              <a:rPr lang="en-ZA" b="1">
                <a:solidFill>
                  <a:srgbClr val="000000"/>
                </a:solidFill>
              </a:rPr>
              <a:t>snapshot </a:t>
            </a:r>
            <a:r>
              <a:rPr lang="en-ZA">
                <a:solidFill>
                  <a:srgbClr val="000000"/>
                </a:solidFill>
              </a:rPr>
              <a:t>of the types of solutions we offer under this model: </a:t>
            </a:r>
          </a:p>
          <a:p>
            <a:pPr marL="171450" indent="-171450">
              <a:buFont typeface="Calibri"/>
              <a:buChar char="-"/>
            </a:pPr>
            <a:r>
              <a:rPr lang="en-ZA" b="1">
                <a:solidFill>
                  <a:srgbClr val="000000"/>
                </a:solidFill>
              </a:rPr>
              <a:t>eLearning</a:t>
            </a:r>
            <a:r>
              <a:rPr lang="en-ZA">
                <a:solidFill>
                  <a:srgbClr val="000000"/>
                </a:solidFill>
              </a:rPr>
              <a:t> modules, </a:t>
            </a:r>
          </a:p>
          <a:p>
            <a:pPr marL="171450" indent="-171450">
              <a:buFont typeface="Calibri"/>
              <a:buChar char="-"/>
            </a:pPr>
            <a:r>
              <a:rPr lang="en-ZA">
                <a:solidFill>
                  <a:srgbClr val="000000"/>
                </a:solidFill>
              </a:rPr>
              <a:t>3D </a:t>
            </a:r>
            <a:r>
              <a:rPr lang="en-ZA" b="1">
                <a:solidFill>
                  <a:srgbClr val="000000"/>
                </a:solidFill>
              </a:rPr>
              <a:t>animations</a:t>
            </a:r>
            <a:r>
              <a:rPr lang="en-ZA">
                <a:solidFill>
                  <a:srgbClr val="000000"/>
                </a:solidFill>
              </a:rPr>
              <a:t>, </a:t>
            </a:r>
          </a:p>
          <a:p>
            <a:pPr marL="171450" indent="-171450">
              <a:buFont typeface="Calibri"/>
              <a:buChar char="-"/>
            </a:pPr>
            <a:r>
              <a:rPr lang="en-ZA" b="1">
                <a:solidFill>
                  <a:srgbClr val="000000"/>
                </a:solidFill>
              </a:rPr>
              <a:t>immersive 360°</a:t>
            </a:r>
            <a:r>
              <a:rPr lang="en-ZA">
                <a:solidFill>
                  <a:srgbClr val="000000"/>
                </a:solidFill>
              </a:rPr>
              <a:t> experiences, </a:t>
            </a:r>
          </a:p>
          <a:p>
            <a:pPr marL="171450" indent="-171450">
              <a:buFont typeface="Calibri"/>
              <a:buChar char="-"/>
            </a:pPr>
            <a:r>
              <a:rPr lang="en-ZA">
                <a:solidFill>
                  <a:srgbClr val="000000"/>
                </a:solidFill>
              </a:rPr>
              <a:t>full </a:t>
            </a:r>
            <a:r>
              <a:rPr lang="en-ZA" b="1">
                <a:solidFill>
                  <a:srgbClr val="000000"/>
                </a:solidFill>
              </a:rPr>
              <a:t>Virtual Reality</a:t>
            </a:r>
            <a:r>
              <a:rPr lang="en-ZA">
                <a:solidFill>
                  <a:srgbClr val="000000"/>
                </a:solidFill>
              </a:rPr>
              <a:t> or </a:t>
            </a:r>
            <a:r>
              <a:rPr lang="en-ZA" b="1">
                <a:solidFill>
                  <a:srgbClr val="000000"/>
                </a:solidFill>
              </a:rPr>
              <a:t>Augmented Reality</a:t>
            </a:r>
            <a:r>
              <a:rPr lang="en-ZA">
                <a:solidFill>
                  <a:srgbClr val="000000"/>
                </a:solidFill>
              </a:rPr>
              <a:t> training, </a:t>
            </a:r>
          </a:p>
          <a:p>
            <a:pPr marL="171450" indent="-171450">
              <a:buFont typeface="Calibri"/>
              <a:buChar char="-"/>
            </a:pPr>
            <a:r>
              <a:rPr lang="en-ZA">
                <a:solidFill>
                  <a:srgbClr val="000000"/>
                </a:solidFill>
              </a:rPr>
              <a:t>and even offline solutions like our </a:t>
            </a:r>
            <a:r>
              <a:rPr lang="en-ZA" b="1">
                <a:solidFill>
                  <a:srgbClr val="000000"/>
                </a:solidFill>
              </a:rPr>
              <a:t>BoilerBox360</a:t>
            </a:r>
            <a:r>
              <a:rPr lang="en-ZA">
                <a:solidFill>
                  <a:srgbClr val="000000"/>
                </a:solidFill>
              </a:rPr>
              <a:t> ... which is a portable, plug-and-play Moodle box for areas without internet access.</a:t>
            </a:r>
            <a:endParaRPr lang="en-ZA"/>
          </a:p>
          <a:p>
            <a:r>
              <a:rPr lang="en-ZA">
                <a:solidFill>
                  <a:srgbClr val="000000"/>
                </a:solidFill>
              </a:rPr>
              <a:t> </a:t>
            </a:r>
          </a:p>
          <a:p>
            <a:r>
              <a:rPr lang="en-ZA"/>
              <a:t>... click to next slide ...</a:t>
            </a:r>
          </a:p>
        </p:txBody>
      </p:sp>
      <p:sp>
        <p:nvSpPr>
          <p:cNvPr id="4" name="Slide Number Placeholder 3">
            <a:extLst>
              <a:ext uri="{FF2B5EF4-FFF2-40B4-BE49-F238E27FC236}">
                <a16:creationId xmlns:a16="http://schemas.microsoft.com/office/drawing/2014/main" id="{F4AA12CB-F8DE-59F2-8827-4431F05AC14D}"/>
              </a:ext>
            </a:extLst>
          </p:cNvPr>
          <p:cNvSpPr>
            <a:spLocks noGrp="1"/>
          </p:cNvSpPr>
          <p:nvPr>
            <p:ph type="sldNum" sz="quarter" idx="5"/>
          </p:nvPr>
        </p:nvSpPr>
        <p:spPr/>
        <p:txBody>
          <a:bodyPr/>
          <a:lstStyle/>
          <a:p>
            <a:fld id="{04DB3E83-3676-4916-9D72-2EB3EDE26CED}" type="slidenum">
              <a:rPr lang="en-ZA" smtClean="0"/>
              <a:t>1</a:t>
            </a:fld>
            <a:endParaRPr lang="en-ZA"/>
          </a:p>
        </p:txBody>
      </p:sp>
    </p:spTree>
    <p:extLst>
      <p:ext uri="{BB962C8B-B14F-4D97-AF65-F5344CB8AC3E}">
        <p14:creationId xmlns:p14="http://schemas.microsoft.com/office/powerpoint/2010/main" val="2964400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9DF4-03D2-5BEC-3152-3A3A36EF2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B88DC40-6D1E-8CC9-5B26-BF34086E7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6E1F56D-8909-0CFF-73D1-7DA9A25242D0}"/>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1ED3000A-6AD9-0AAC-F6B5-D37AAEA449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DAEAF9-BD62-65DF-571B-C61CD663DECA}"/>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116087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Full Gradi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55021-37EA-D594-44A0-99FD5F2073D5}"/>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3" name="Footer Placeholder 2">
            <a:extLst>
              <a:ext uri="{FF2B5EF4-FFF2-40B4-BE49-F238E27FC236}">
                <a16:creationId xmlns:a16="http://schemas.microsoft.com/office/drawing/2014/main" id="{5849A5A1-E801-29E9-254B-02D9E9CD01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347A22-76EA-8970-D6AB-FBA15D718699}"/>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249102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80E4-5BA0-945A-7467-4A0D1DE05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1B045B-D431-EEE3-592D-E18250C60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D7811E2-C58E-AB29-8B11-AC6EF9972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70701-50A8-948D-BAE0-22E415FC4419}"/>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6" name="Footer Placeholder 5">
            <a:extLst>
              <a:ext uri="{FF2B5EF4-FFF2-40B4-BE49-F238E27FC236}">
                <a16:creationId xmlns:a16="http://schemas.microsoft.com/office/drawing/2014/main" id="{9A0958BC-115A-1BDE-ECCA-CDCE58F278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FD6EB-6277-D71D-716A-2A59163AC500}"/>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3864211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9F10-167F-AED9-5337-44DF1DBD5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FF608C0-E77B-F00F-4908-C5CFCBA78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ECA537-516D-3D51-6041-27265506C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5E83E-40A3-4F30-FD43-A5AA6002B698}"/>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6" name="Footer Placeholder 5">
            <a:extLst>
              <a:ext uri="{FF2B5EF4-FFF2-40B4-BE49-F238E27FC236}">
                <a16:creationId xmlns:a16="http://schemas.microsoft.com/office/drawing/2014/main" id="{2E17D289-EDFB-B2CC-E7F7-0A4E9681C6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D3DBB3-ED87-BDFC-2B3E-732058F38F8A}"/>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4186326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06E2-FCB2-1829-78E0-F300F4A02C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4B7A9B5-FB8E-346E-1A0B-7ACD88A912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123919-10A2-86F0-7AA6-B1A3C28DFEE4}"/>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D6C0F41F-ECE3-B9F5-199B-9FC2C4C6DA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B8E15E-D460-564B-589E-73E81EE68E08}"/>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3521843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F6574-31B0-DF86-964A-6D330F0818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78F5C2-B1A4-C85F-F03D-1A220AD43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8B90B0-F8CA-7CF6-ED51-7FEB3ED65A50}"/>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44BB34CE-AD7B-0CDB-8A83-1C01C4ADC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1650DE-9D1B-62EF-F589-5BD48F8654D5}"/>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385067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46B2-7DF0-01D9-BD08-50A3C818B9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9B60C0-CD1E-2B5B-4081-9F2CD6A79B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95EBE-062F-3D78-E176-4A366204D918}"/>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D8CF5D16-4AE2-84BB-871D-133E0AD872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8190B-01DA-4611-1681-664525E0DB3D}"/>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77481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6588-8DA8-3327-14CD-CDC4B9763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E13E6B-CD1C-B9AB-76E1-0564DDDD94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45956-FBDB-01E5-C65F-7AE87645D2C6}"/>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A99B991C-80BB-7060-D6A8-B15653E0C7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D1C07B-C885-8F72-97D1-B1CEC680DB45}"/>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247515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9BB4-AD36-050F-19AA-DC02DB7224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A9F448-FF8D-69FB-7230-A8B0B5A29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612617-3882-80D9-3C9F-D7A1322F4E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7CC954-AA3C-0C88-6EE8-3766E1D58927}"/>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6" name="Footer Placeholder 5">
            <a:extLst>
              <a:ext uri="{FF2B5EF4-FFF2-40B4-BE49-F238E27FC236}">
                <a16:creationId xmlns:a16="http://schemas.microsoft.com/office/drawing/2014/main" id="{DB6F3008-FC86-5048-4416-CE702F7114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40C833-D120-B102-2F18-78498AEA18A5}"/>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194846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ACE3-B83B-94F2-F90A-50E8F640FB8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967496-FDC4-1F11-3E32-701A4C485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A41CE-0B33-B6B3-4B0A-00AF1219D6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96BE3C7-7286-C84F-1099-25B6A2B7C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1EC8F2-2A88-44C6-FDB5-02BAD419B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2BC5E01-03CB-47C4-3625-8859C6F053E7}"/>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8" name="Footer Placeholder 7">
            <a:extLst>
              <a:ext uri="{FF2B5EF4-FFF2-40B4-BE49-F238E27FC236}">
                <a16:creationId xmlns:a16="http://schemas.microsoft.com/office/drawing/2014/main" id="{3E2E6B9C-7BC0-5613-07FB-3661F3320B6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7D3E3B-4DCD-08AB-A6D4-18E77202D906}"/>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174421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A7CA-C15F-B76D-D1B2-2AC4C4053F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459B6C-485E-2783-833C-4F603292789D}"/>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4" name="Footer Placeholder 3">
            <a:extLst>
              <a:ext uri="{FF2B5EF4-FFF2-40B4-BE49-F238E27FC236}">
                <a16:creationId xmlns:a16="http://schemas.microsoft.com/office/drawing/2014/main" id="{D4B87296-C4E8-9CD1-CEE3-98E6591E35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F1F6D6-9524-0675-BED2-8A40589E9B9D}"/>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104656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55021-37EA-D594-44A0-99FD5F2073D5}"/>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3" name="Footer Placeholder 2">
            <a:extLst>
              <a:ext uri="{FF2B5EF4-FFF2-40B4-BE49-F238E27FC236}">
                <a16:creationId xmlns:a16="http://schemas.microsoft.com/office/drawing/2014/main" id="{5849A5A1-E801-29E9-254B-02D9E9CD01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347A22-76EA-8970-D6AB-FBA15D718699}"/>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199838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55021-37EA-D594-44A0-99FD5F2073D5}"/>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3" name="Footer Placeholder 2">
            <a:extLst>
              <a:ext uri="{FF2B5EF4-FFF2-40B4-BE49-F238E27FC236}">
                <a16:creationId xmlns:a16="http://schemas.microsoft.com/office/drawing/2014/main" id="{5849A5A1-E801-29E9-254B-02D9E9CD01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347A22-76EA-8970-D6AB-FBA15D718699}"/>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274971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55021-37EA-D594-44A0-99FD5F2073D5}"/>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3" name="Footer Placeholder 2">
            <a:extLst>
              <a:ext uri="{FF2B5EF4-FFF2-40B4-BE49-F238E27FC236}">
                <a16:creationId xmlns:a16="http://schemas.microsoft.com/office/drawing/2014/main" id="{5849A5A1-E801-29E9-254B-02D9E9CD01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347A22-76EA-8970-D6AB-FBA15D718699}"/>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156917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69E88-025B-5FDA-34F8-272110DAE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D88725-AF36-1E90-ECDA-60EF8087F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75C5A1-6197-C94D-00F5-D68FE9EBB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D02F89EA-1533-B1E8-A9C5-4B787F61C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D7FED34-E8F7-EA0B-4C1A-8B2F93C57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105295-74A9-4FB3-85A2-2CEAA3F4BB6E}" type="slidenum">
              <a:rPr lang="en-GB" smtClean="0"/>
              <a:t>‹#›</a:t>
            </a:fld>
            <a:endParaRPr lang="en-GB"/>
          </a:p>
        </p:txBody>
      </p:sp>
    </p:spTree>
    <p:custDataLst>
      <p:tags r:id="rId16"/>
    </p:custDataLst>
    <p:extLst>
      <p:ext uri="{BB962C8B-B14F-4D97-AF65-F5344CB8AC3E}">
        <p14:creationId xmlns:p14="http://schemas.microsoft.com/office/powerpoint/2010/main" val="14902284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5" r:id="rId8"/>
    <p:sldLayoutId id="2147483744" r:id="rId9"/>
    <p:sldLayoutId id="2147483746" r:id="rId10"/>
    <p:sldLayoutId id="2147483740" r:id="rId11"/>
    <p:sldLayoutId id="2147483741" r:id="rId12"/>
    <p:sldLayoutId id="2147483742" r:id="rId13"/>
    <p:sldLayoutId id="2147483743" r:id="rId14"/>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notesSlide" Target="../notesSlides/notesSlide1.xml"/><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slideLayout" Target="../slideLayouts/slideLayout9.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tags" Target="../tags/tag10.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gif"/><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6AE6A-6D70-A579-D07C-C206A1FDA2AC}"/>
            </a:ext>
          </a:extLst>
        </p:cNvPr>
        <p:cNvGrpSpPr/>
        <p:nvPr/>
      </p:nvGrpSpPr>
      <p:grpSpPr>
        <a:xfrm>
          <a:off x="0" y="0"/>
          <a:ext cx="0" cy="0"/>
          <a:chOff x="0" y="0"/>
          <a:chExt cx="0" cy="0"/>
        </a:xfrm>
      </p:grpSpPr>
      <p:pic>
        <p:nvPicPr>
          <p:cNvPr id="19" name="Picture 18" descr="A person in a blue shirt&#10;&#10;AI-generated content may be incorrect.">
            <a:extLst>
              <a:ext uri="{FF2B5EF4-FFF2-40B4-BE49-F238E27FC236}">
                <a16:creationId xmlns:a16="http://schemas.microsoft.com/office/drawing/2014/main" id="{6C964BC3-76AC-DD92-8EA9-CAA5FBF3A0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099670" y="266654"/>
            <a:ext cx="12192000" cy="6858000"/>
          </a:xfrm>
          <a:prstGeom prst="rect">
            <a:avLst/>
          </a:prstGeom>
        </p:spPr>
      </p:pic>
      <p:sp>
        <p:nvSpPr>
          <p:cNvPr id="8" name="Oval 7">
            <a:extLst>
              <a:ext uri="{FF2B5EF4-FFF2-40B4-BE49-F238E27FC236}">
                <a16:creationId xmlns:a16="http://schemas.microsoft.com/office/drawing/2014/main" id="{1A906547-3245-03C1-7B3C-9059BF353836}"/>
              </a:ext>
            </a:extLst>
          </p:cNvPr>
          <p:cNvSpPr>
            <a:spLocks noEditPoints="1"/>
          </p:cNvSpPr>
          <p:nvPr/>
        </p:nvSpPr>
        <p:spPr bwMode="auto">
          <a:xfrm>
            <a:off x="3374463" y="2293747"/>
            <a:ext cx="2346857" cy="2365836"/>
          </a:xfrm>
          <a:prstGeom prst="ellipse">
            <a:avLst/>
          </a:prstGeom>
          <a:solidFill>
            <a:schemeClr val="bg1"/>
          </a:solidFill>
          <a:ln>
            <a:noFill/>
          </a:ln>
        </p:spPr>
        <p:txBody>
          <a:bodyPr vert="horz" wrap="square" lIns="0" tIns="0" rIns="0" bIns="0" numCol="1" anchor="ctr" anchorCtr="0" compatLnSpc="1">
            <a:prstTxWarp prst="textNoShape">
              <a:avLst/>
            </a:prstTxWarp>
          </a:bodyPr>
          <a:lstStyle/>
          <a:p>
            <a:pPr algn="ctr"/>
            <a:endParaRPr lang="en-US" sz="1600" b="1"/>
          </a:p>
        </p:txBody>
      </p:sp>
      <p:sp>
        <p:nvSpPr>
          <p:cNvPr id="2" name="TextBox 1">
            <a:extLst>
              <a:ext uri="{FF2B5EF4-FFF2-40B4-BE49-F238E27FC236}">
                <a16:creationId xmlns:a16="http://schemas.microsoft.com/office/drawing/2014/main" id="{963FFD39-D653-8E8D-0313-33C8C2D80931}"/>
              </a:ext>
            </a:extLst>
          </p:cNvPr>
          <p:cNvSpPr txBox="1"/>
          <p:nvPr/>
        </p:nvSpPr>
        <p:spPr>
          <a:xfrm>
            <a:off x="692986" y="225434"/>
            <a:ext cx="10085171" cy="523220"/>
          </a:xfrm>
          <a:prstGeom prst="rect">
            <a:avLst/>
          </a:prstGeom>
          <a:noFill/>
        </p:spPr>
        <p:txBody>
          <a:bodyPr wrap="square" rtlCol="0">
            <a:spAutoFit/>
          </a:bodyPr>
          <a:lstStyle/>
          <a:p>
            <a:r>
              <a:rPr lang="en-ZA" sz="2800">
                <a:solidFill>
                  <a:schemeClr val="tx2"/>
                </a:solidFill>
                <a:latin typeface="+mj-lt"/>
              </a:rPr>
              <a:t>THE BOILER ROOM</a:t>
            </a:r>
            <a:endParaRPr lang="en-GB" sz="2800">
              <a:solidFill>
                <a:schemeClr val="tx2"/>
              </a:solidFill>
              <a:latin typeface="+mj-lt"/>
            </a:endParaRPr>
          </a:p>
        </p:txBody>
      </p:sp>
      <p:pic>
        <p:nvPicPr>
          <p:cNvPr id="4" name="Picture 3" descr="A red object with holes&#10;&#10;AI-generated content may be incorrect.">
            <a:extLst>
              <a:ext uri="{FF2B5EF4-FFF2-40B4-BE49-F238E27FC236}">
                <a16:creationId xmlns:a16="http://schemas.microsoft.com/office/drawing/2014/main" id="{57E311F0-4212-9DCF-4FE1-A7A8EF0C1D24}"/>
              </a:ext>
            </a:extLst>
          </p:cNvPr>
          <p:cNvPicPr>
            <a:picLocks noChangeAspect="1"/>
          </p:cNvPicPr>
          <p:nvPr/>
        </p:nvPicPr>
        <p:blipFill>
          <a:blip r:embed="rId5">
            <a:extLst>
              <a:ext uri="{28A0092B-C50C-407E-A947-70E740481C1C}">
                <a14:useLocalDpi xmlns:a14="http://schemas.microsoft.com/office/drawing/2010/main" val="0"/>
              </a:ext>
            </a:extLst>
          </a:blip>
          <a:srcRect l="37998" t="27699" r="38353" b="28714"/>
          <a:stretch/>
        </p:blipFill>
        <p:spPr>
          <a:xfrm>
            <a:off x="170153" y="192864"/>
            <a:ext cx="536092" cy="555790"/>
          </a:xfrm>
          <a:prstGeom prst="rect">
            <a:avLst/>
          </a:prstGeom>
        </p:spPr>
      </p:pic>
      <p:sp>
        <p:nvSpPr>
          <p:cNvPr id="6" name="TextBox 5">
            <a:extLst>
              <a:ext uri="{FF2B5EF4-FFF2-40B4-BE49-F238E27FC236}">
                <a16:creationId xmlns:a16="http://schemas.microsoft.com/office/drawing/2014/main" id="{C80C5D25-BCAB-FC46-72A9-4773500B1F8F}"/>
              </a:ext>
            </a:extLst>
          </p:cNvPr>
          <p:cNvSpPr txBox="1"/>
          <p:nvPr/>
        </p:nvSpPr>
        <p:spPr>
          <a:xfrm>
            <a:off x="692986" y="609705"/>
            <a:ext cx="7588859" cy="369332"/>
          </a:xfrm>
          <a:prstGeom prst="rect">
            <a:avLst/>
          </a:prstGeom>
          <a:noFill/>
        </p:spPr>
        <p:txBody>
          <a:bodyPr wrap="square" rtlCol="0">
            <a:spAutoFit/>
          </a:bodyPr>
          <a:lstStyle/>
          <a:p>
            <a:r>
              <a:rPr lang="en-ZA"/>
              <a:t>Our Turnkey Solutions</a:t>
            </a:r>
            <a:endParaRPr lang="en-GB"/>
          </a:p>
        </p:txBody>
      </p:sp>
      <p:sp>
        <p:nvSpPr>
          <p:cNvPr id="65" name="Oval 64">
            <a:extLst>
              <a:ext uri="{FF2B5EF4-FFF2-40B4-BE49-F238E27FC236}">
                <a16:creationId xmlns:a16="http://schemas.microsoft.com/office/drawing/2014/main" id="{76E72262-C9C8-CBBF-034C-B430BFA8648B}"/>
              </a:ext>
            </a:extLst>
          </p:cNvPr>
          <p:cNvSpPr>
            <a:spLocks noChangeArrowheads="1"/>
          </p:cNvSpPr>
          <p:nvPr/>
        </p:nvSpPr>
        <p:spPr bwMode="auto">
          <a:xfrm>
            <a:off x="3720499" y="2646689"/>
            <a:ext cx="1654784" cy="1651014"/>
          </a:xfrm>
          <a:prstGeom prst="ellipse">
            <a:avLst/>
          </a:prstGeom>
          <a:solidFill>
            <a:schemeClr val="bg1">
              <a:lumMod val="95000"/>
            </a:schemeClr>
          </a:solidFill>
          <a:ln>
            <a:noFill/>
          </a:ln>
        </p:spPr>
        <p:txBody>
          <a:bodyPr vert="horz" wrap="square" lIns="0" tIns="0" rIns="0" bIns="0" numCol="1" anchor="ctr" anchorCtr="0" compatLnSpc="1">
            <a:prstTxWarp prst="textNoShape">
              <a:avLst/>
            </a:prstTxWarp>
          </a:bodyPr>
          <a:lstStyle/>
          <a:p>
            <a:pPr algn="ctr"/>
            <a:endParaRPr lang="en-US" sz="900">
              <a:solidFill>
                <a:schemeClr val="tx1">
                  <a:lumMod val="75000"/>
                  <a:lumOff val="25000"/>
                </a:schemeClr>
              </a:solidFill>
            </a:endParaRPr>
          </a:p>
        </p:txBody>
      </p:sp>
      <p:sp>
        <p:nvSpPr>
          <p:cNvPr id="13" name="Freeform 4">
            <a:extLst>
              <a:ext uri="{FF2B5EF4-FFF2-40B4-BE49-F238E27FC236}">
                <a16:creationId xmlns:a16="http://schemas.microsoft.com/office/drawing/2014/main" id="{1F24B129-4949-8D82-78BD-3DD136833E16}"/>
              </a:ext>
            </a:extLst>
          </p:cNvPr>
          <p:cNvSpPr>
            <a:spLocks/>
          </p:cNvSpPr>
          <p:nvPr/>
        </p:nvSpPr>
        <p:spPr bwMode="auto">
          <a:xfrm>
            <a:off x="4920524" y="4100998"/>
            <a:ext cx="121918" cy="216565"/>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close/>
              </a:path>
            </a:pathLst>
          </a:cu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3058A131-7984-421B-76EB-6E7B90CCDB1B}"/>
              </a:ext>
            </a:extLst>
          </p:cNvPr>
          <p:cNvSpPr>
            <a:spLocks/>
          </p:cNvSpPr>
          <p:nvPr/>
        </p:nvSpPr>
        <p:spPr bwMode="auto">
          <a:xfrm>
            <a:off x="4920524" y="4100998"/>
            <a:ext cx="121918" cy="216565"/>
          </a:xfrm>
          <a:custGeom>
            <a:avLst/>
            <a:gdLst>
              <a:gd name="T0" fmla="*/ 76 w 76"/>
              <a:gd name="T1" fmla="*/ 0 h 135"/>
              <a:gd name="T2" fmla="*/ 0 w 76"/>
              <a:gd name="T3" fmla="*/ 135 h 135"/>
              <a:gd name="T4" fmla="*/ 76 w 76"/>
              <a:gd name="T5" fmla="*/ 0 h 135"/>
              <a:gd name="T6" fmla="*/ 76 w 76"/>
              <a:gd name="T7" fmla="*/ 0 h 135"/>
            </a:gdLst>
            <a:ahLst/>
            <a:cxnLst>
              <a:cxn ang="0">
                <a:pos x="T0" y="T1"/>
              </a:cxn>
              <a:cxn ang="0">
                <a:pos x="T2" y="T3"/>
              </a:cxn>
              <a:cxn ang="0">
                <a:pos x="T4" y="T5"/>
              </a:cxn>
              <a:cxn ang="0">
                <a:pos x="T6" y="T7"/>
              </a:cxn>
            </a:cxnLst>
            <a:rect l="0" t="0" r="r" b="b"/>
            <a:pathLst>
              <a:path w="76" h="135">
                <a:moveTo>
                  <a:pt x="76" y="0"/>
                </a:moveTo>
                <a:lnTo>
                  <a:pt x="0" y="135"/>
                </a:lnTo>
                <a:lnTo>
                  <a:pt x="76" y="0"/>
                </a:lnTo>
                <a:lnTo>
                  <a:pt x="76"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a:extLst>
              <a:ext uri="{FF2B5EF4-FFF2-40B4-BE49-F238E27FC236}">
                <a16:creationId xmlns:a16="http://schemas.microsoft.com/office/drawing/2014/main" id="{37308AEC-0573-FF08-8128-9EF77A19A09E}"/>
              </a:ext>
            </a:extLst>
          </p:cNvPr>
          <p:cNvSpPr>
            <a:spLocks/>
          </p:cNvSpPr>
          <p:nvPr/>
        </p:nvSpPr>
        <p:spPr bwMode="auto">
          <a:xfrm>
            <a:off x="4673480" y="2527295"/>
            <a:ext cx="247044"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close/>
              </a:path>
            </a:pathLst>
          </a:custGeom>
          <a:solidFill>
            <a:srgbClr val="D9D9D9"/>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a:extLst>
              <a:ext uri="{FF2B5EF4-FFF2-40B4-BE49-F238E27FC236}">
                <a16:creationId xmlns:a16="http://schemas.microsoft.com/office/drawing/2014/main" id="{E32D3411-069D-6E6E-D7A4-299CF96D696F}"/>
              </a:ext>
            </a:extLst>
          </p:cNvPr>
          <p:cNvSpPr>
            <a:spLocks/>
          </p:cNvSpPr>
          <p:nvPr/>
        </p:nvSpPr>
        <p:spPr bwMode="auto">
          <a:xfrm>
            <a:off x="4673480" y="2527295"/>
            <a:ext cx="247044" cy="0"/>
          </a:xfrm>
          <a:custGeom>
            <a:avLst/>
            <a:gdLst>
              <a:gd name="T0" fmla="*/ 0 w 154"/>
              <a:gd name="T1" fmla="*/ 0 w 154"/>
              <a:gd name="T2" fmla="*/ 154 w 154"/>
              <a:gd name="T3" fmla="*/ 0 w 154"/>
            </a:gdLst>
            <a:ahLst/>
            <a:cxnLst>
              <a:cxn ang="0">
                <a:pos x="T0" y="0"/>
              </a:cxn>
              <a:cxn ang="0">
                <a:pos x="T1" y="0"/>
              </a:cxn>
              <a:cxn ang="0">
                <a:pos x="T2" y="0"/>
              </a:cxn>
              <a:cxn ang="0">
                <a:pos x="T3" y="0"/>
              </a:cxn>
            </a:cxnLst>
            <a:rect l="0" t="0" r="r" b="b"/>
            <a:pathLst>
              <a:path w="154">
                <a:moveTo>
                  <a:pt x="0" y="0"/>
                </a:moveTo>
                <a:lnTo>
                  <a:pt x="0" y="0"/>
                </a:lnTo>
                <a:lnTo>
                  <a:pt x="154" y="0"/>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6" name="Graphic 75">
            <a:extLst>
              <a:ext uri="{FF2B5EF4-FFF2-40B4-BE49-F238E27FC236}">
                <a16:creationId xmlns:a16="http://schemas.microsoft.com/office/drawing/2014/main" id="{E8E7DAF2-98A6-2F0C-8F53-70A5A4243D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80615" y="2071046"/>
            <a:ext cx="3203979" cy="2822889"/>
          </a:xfrm>
          <a:prstGeom prst="rect">
            <a:avLst/>
          </a:prstGeom>
        </p:spPr>
      </p:pic>
      <p:pic>
        <p:nvPicPr>
          <p:cNvPr id="81" name="Graphic 80">
            <a:extLst>
              <a:ext uri="{FF2B5EF4-FFF2-40B4-BE49-F238E27FC236}">
                <a16:creationId xmlns:a16="http://schemas.microsoft.com/office/drawing/2014/main" id="{60388F2E-0935-F82C-2723-CEFB7572644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1477046" y="582396"/>
            <a:ext cx="6324419" cy="6012512"/>
          </a:xfrm>
          <a:prstGeom prst="rect">
            <a:avLst/>
          </a:prstGeom>
        </p:spPr>
      </p:pic>
      <p:sp>
        <p:nvSpPr>
          <p:cNvPr id="89" name="Oval 88">
            <a:extLst>
              <a:ext uri="{FF2B5EF4-FFF2-40B4-BE49-F238E27FC236}">
                <a16:creationId xmlns:a16="http://schemas.microsoft.com/office/drawing/2014/main" id="{1808AA62-99E3-8EAD-CE74-D5F715F81E64}"/>
              </a:ext>
            </a:extLst>
          </p:cNvPr>
          <p:cNvSpPr/>
          <p:nvPr/>
        </p:nvSpPr>
        <p:spPr>
          <a:xfrm>
            <a:off x="4286150" y="815489"/>
            <a:ext cx="1229270" cy="1229270"/>
          </a:xfrm>
          <a:prstGeom prst="ellipse">
            <a:avLst/>
          </a:prstGeom>
          <a:solidFill>
            <a:srgbClr val="FF0000"/>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0" name="Oval 89">
            <a:extLst>
              <a:ext uri="{FF2B5EF4-FFF2-40B4-BE49-F238E27FC236}">
                <a16:creationId xmlns:a16="http://schemas.microsoft.com/office/drawing/2014/main" id="{4BC22B2E-80F3-F104-5362-2A5FD30A2484}"/>
              </a:ext>
            </a:extLst>
          </p:cNvPr>
          <p:cNvSpPr/>
          <p:nvPr/>
        </p:nvSpPr>
        <p:spPr>
          <a:xfrm>
            <a:off x="6356294" y="2596822"/>
            <a:ext cx="1229270" cy="1229270"/>
          </a:xfrm>
          <a:prstGeom prst="ellipse">
            <a:avLst/>
          </a:prstGeom>
          <a:solidFill>
            <a:srgbClr val="FF0000"/>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2" name="Oval 91">
            <a:extLst>
              <a:ext uri="{FF2B5EF4-FFF2-40B4-BE49-F238E27FC236}">
                <a16:creationId xmlns:a16="http://schemas.microsoft.com/office/drawing/2014/main" id="{7C22D430-3384-1A8F-A0A8-087F4276F40D}"/>
              </a:ext>
            </a:extLst>
          </p:cNvPr>
          <p:cNvSpPr/>
          <p:nvPr/>
        </p:nvSpPr>
        <p:spPr>
          <a:xfrm>
            <a:off x="5917104" y="4507016"/>
            <a:ext cx="1229270" cy="1229270"/>
          </a:xfrm>
          <a:prstGeom prst="ellipse">
            <a:avLst/>
          </a:prstGeom>
          <a:solidFill>
            <a:srgbClr val="FF0000"/>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4" name="Oval 93">
            <a:extLst>
              <a:ext uri="{FF2B5EF4-FFF2-40B4-BE49-F238E27FC236}">
                <a16:creationId xmlns:a16="http://schemas.microsoft.com/office/drawing/2014/main" id="{41E566DB-8DC0-FF49-DD58-C2DAB9E4C7A9}"/>
              </a:ext>
            </a:extLst>
          </p:cNvPr>
          <p:cNvSpPr/>
          <p:nvPr/>
        </p:nvSpPr>
        <p:spPr>
          <a:xfrm>
            <a:off x="1905925" y="1695854"/>
            <a:ext cx="1229270" cy="1229270"/>
          </a:xfrm>
          <a:prstGeom prst="ellipse">
            <a:avLst/>
          </a:prstGeom>
          <a:solidFill>
            <a:schemeClr val="tx2"/>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6" name="Oval 95">
            <a:extLst>
              <a:ext uri="{FF2B5EF4-FFF2-40B4-BE49-F238E27FC236}">
                <a16:creationId xmlns:a16="http://schemas.microsoft.com/office/drawing/2014/main" id="{12C94AC6-7DC1-097C-D5AC-837B4BA8901E}"/>
              </a:ext>
            </a:extLst>
          </p:cNvPr>
          <p:cNvSpPr/>
          <p:nvPr/>
        </p:nvSpPr>
        <p:spPr>
          <a:xfrm>
            <a:off x="1687835" y="4285289"/>
            <a:ext cx="1229270" cy="1229270"/>
          </a:xfrm>
          <a:prstGeom prst="ellipse">
            <a:avLst/>
          </a:prstGeom>
          <a:solidFill>
            <a:srgbClr val="FF0000"/>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8" name="Oval 97">
            <a:extLst>
              <a:ext uri="{FF2B5EF4-FFF2-40B4-BE49-F238E27FC236}">
                <a16:creationId xmlns:a16="http://schemas.microsoft.com/office/drawing/2014/main" id="{B80A1024-E606-6BF4-BC50-47B1A821E04B}"/>
              </a:ext>
            </a:extLst>
          </p:cNvPr>
          <p:cNvSpPr/>
          <p:nvPr/>
        </p:nvSpPr>
        <p:spPr>
          <a:xfrm>
            <a:off x="3935525" y="5271976"/>
            <a:ext cx="1229270" cy="1229270"/>
          </a:xfrm>
          <a:prstGeom prst="ellipse">
            <a:avLst/>
          </a:prstGeom>
          <a:solidFill>
            <a:srgbClr val="FF0000"/>
          </a:solidFill>
          <a:ln>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Graphic 2">
            <a:extLst>
              <a:ext uri="{FF2B5EF4-FFF2-40B4-BE49-F238E27FC236}">
                <a16:creationId xmlns:a16="http://schemas.microsoft.com/office/drawing/2014/main" id="{CE312C99-B84C-744C-2FF6-27A9A0CF0E4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639256" y="1070991"/>
            <a:ext cx="638175" cy="638175"/>
          </a:xfrm>
          <a:prstGeom prst="rect">
            <a:avLst/>
          </a:prstGeom>
        </p:spPr>
      </p:pic>
      <p:pic>
        <p:nvPicPr>
          <p:cNvPr id="5" name="Graphic 4">
            <a:extLst>
              <a:ext uri="{FF2B5EF4-FFF2-40B4-BE49-F238E27FC236}">
                <a16:creationId xmlns:a16="http://schemas.microsoft.com/office/drawing/2014/main" id="{01E0452E-7458-5571-DF78-657792F48F0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18680" y="4819057"/>
            <a:ext cx="647700" cy="647700"/>
          </a:xfrm>
          <a:prstGeom prst="rect">
            <a:avLst/>
          </a:prstGeom>
        </p:spPr>
      </p:pic>
      <p:pic>
        <p:nvPicPr>
          <p:cNvPr id="7" name="Graphic 6">
            <a:extLst>
              <a:ext uri="{FF2B5EF4-FFF2-40B4-BE49-F238E27FC236}">
                <a16:creationId xmlns:a16="http://schemas.microsoft.com/office/drawing/2014/main" id="{17D08E15-6CEB-BFE7-56EC-E3F128F2CFC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636310" y="2878082"/>
            <a:ext cx="676275" cy="666750"/>
          </a:xfrm>
          <a:prstGeom prst="rect">
            <a:avLst/>
          </a:prstGeom>
        </p:spPr>
      </p:pic>
      <p:pic>
        <p:nvPicPr>
          <p:cNvPr id="9" name="Graphic 8">
            <a:extLst>
              <a:ext uri="{FF2B5EF4-FFF2-40B4-BE49-F238E27FC236}">
                <a16:creationId xmlns:a16="http://schemas.microsoft.com/office/drawing/2014/main" id="{66ADC8A3-4C50-5B59-0696-3BA5A8AB3D0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972872" y="4573653"/>
            <a:ext cx="666750" cy="676275"/>
          </a:xfrm>
          <a:prstGeom prst="rect">
            <a:avLst/>
          </a:prstGeom>
        </p:spPr>
      </p:pic>
      <p:pic>
        <p:nvPicPr>
          <p:cNvPr id="12" name="Graphic 11">
            <a:extLst>
              <a:ext uri="{FF2B5EF4-FFF2-40B4-BE49-F238E27FC236}">
                <a16:creationId xmlns:a16="http://schemas.microsoft.com/office/drawing/2014/main" id="{F5CB299B-0641-36A0-C1E5-7D3A8C19C7E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124878" y="1960889"/>
            <a:ext cx="695325" cy="685800"/>
          </a:xfrm>
          <a:prstGeom prst="rect">
            <a:avLst/>
          </a:prstGeom>
        </p:spPr>
      </p:pic>
      <p:pic>
        <p:nvPicPr>
          <p:cNvPr id="17" name="Graphic 16">
            <a:extLst>
              <a:ext uri="{FF2B5EF4-FFF2-40B4-BE49-F238E27FC236}">
                <a16:creationId xmlns:a16="http://schemas.microsoft.com/office/drawing/2014/main" id="{94518B09-3DB4-9DD9-F69D-F0DFC1F7420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206821" y="5476089"/>
            <a:ext cx="695325" cy="704850"/>
          </a:xfrm>
          <a:prstGeom prst="rect">
            <a:avLst/>
          </a:prstGeom>
        </p:spPr>
      </p:pic>
      <p:pic>
        <p:nvPicPr>
          <p:cNvPr id="10" name="Picture 9" descr="A red object with holes&#10;&#10;AI-generated content may be incorrect.">
            <a:extLst>
              <a:ext uri="{FF2B5EF4-FFF2-40B4-BE49-F238E27FC236}">
                <a16:creationId xmlns:a16="http://schemas.microsoft.com/office/drawing/2014/main" id="{860A1AFA-6390-4D90-4CE4-9399F52D17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01398" y="1702422"/>
            <a:ext cx="6327189" cy="3559044"/>
          </a:xfrm>
          <a:prstGeom prst="rect">
            <a:avLst/>
          </a:prstGeom>
        </p:spPr>
      </p:pic>
    </p:spTree>
    <p:custDataLst>
      <p:tags r:id="rId1"/>
    </p:custDataLst>
    <p:extLst>
      <p:ext uri="{BB962C8B-B14F-4D97-AF65-F5344CB8AC3E}">
        <p14:creationId xmlns:p14="http://schemas.microsoft.com/office/powerpoint/2010/main" val="3692434834"/>
      </p:ext>
    </p:extLst>
  </p:cSld>
  <p:clrMapOvr>
    <a:masterClrMapping/>
  </p:clrMapOvr>
  <p:transition spd="med">
    <p:pull/>
  </p:transition>
</p:sld>
</file>

<file path=ppt/tags/tag1.xml><?xml version="1.0" encoding="utf-8"?>
<p:tagLst xmlns:a="http://schemas.openxmlformats.org/drawingml/2006/main" xmlns:r="http://schemas.openxmlformats.org/officeDocument/2006/relationships" xmlns:p="http://schemas.openxmlformats.org/presentationml/2006/main">
  <p:tag name="ARTICULATE_DESIGN_ID_MESH" val="Z3F7mvIH"/>
  <p:tag name="ARTICULATE_DESIGN_ID_1_MESH" val="1o9QMFge"/>
  <p:tag name="ARTICULATE_DESIGN_ID_2_MESH" val="OukSLYTY"/>
  <p:tag name="ARTICULATE_DESIGN_ID_3_MESH" val="4hRg8B3u"/>
  <p:tag name="ARTICULATE_DESIGN_ID_4_MESH" val="a9WZcoRM"/>
  <p:tag name="ARTICULATE_DESIGN_ID_DATACENTRIX" val="LlTucRFM"/>
  <p:tag name="ARTICULATE_DESIGN_ID_BOILER ROOM" val="AW8cq7ao"/>
  <p:tag name="ARTICULATE_SLIDE_THUMBNAIL_REFRESH" val="1"/>
  <p:tag name="TAG_BACKING_FORM_KEY" val="1906848-d:\tbr presentations\tbr marketing presentation rcl foods.pptx"/>
  <p:tag name="ARTICULATE_PRESENTER_VERSION" val="8"/>
  <p:tag name="ARTICULATE_DESIGN_ID_TBR RED &amp; WHITE" val="j2m1a1W6"/>
  <p:tag name="ARTICULATE_SLIDE_COUNT"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BR Red &amp; White">
  <a:themeElements>
    <a:clrScheme name="BoilerRoom">
      <a:dk1>
        <a:srgbClr val="30302F"/>
      </a:dk1>
      <a:lt1>
        <a:sysClr val="window" lastClr="FFFFFF"/>
      </a:lt1>
      <a:dk2>
        <a:srgbClr val="EC2127"/>
      </a:dk2>
      <a:lt2>
        <a:srgbClr val="9BA5AD"/>
      </a:lt2>
      <a:accent1>
        <a:srgbClr val="25408F"/>
      </a:accent1>
      <a:accent2>
        <a:srgbClr val="CA7729"/>
      </a:accent2>
      <a:accent3>
        <a:srgbClr val="675C7A"/>
      </a:accent3>
      <a:accent4>
        <a:srgbClr val="A11D21"/>
      </a:accent4>
      <a:accent5>
        <a:srgbClr val="F2AE2F"/>
      </a:accent5>
      <a:accent6>
        <a:srgbClr val="67BD45"/>
      </a:accent6>
      <a:hlink>
        <a:srgbClr val="2CB4C1"/>
      </a:hlink>
      <a:folHlink>
        <a:srgbClr val="800080"/>
      </a:folHlink>
    </a:clrScheme>
    <a:fontScheme name="TBR Lato">
      <a:majorFont>
        <a:latin typeface="Lato Light"/>
        <a:ea typeface=""/>
        <a:cs typeface=""/>
      </a:majorFont>
      <a:minorFont>
        <a:latin typeface="Lato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C41F737915DE40BF30D653860D8349" ma:contentTypeVersion="21" ma:contentTypeDescription="Create a new document." ma:contentTypeScope="" ma:versionID="c508d770dec38999dbb2c029611c288b">
  <xsd:schema xmlns:xsd="http://www.w3.org/2001/XMLSchema" xmlns:xs="http://www.w3.org/2001/XMLSchema" xmlns:p="http://schemas.microsoft.com/office/2006/metadata/properties" xmlns:ns2="c1fc63cf-168f-44a8-92ce-a154b9a9889c" xmlns:ns3="2075c163-1314-4a2e-9f5d-e4d65b211b28" targetNamespace="http://schemas.microsoft.com/office/2006/metadata/properties" ma:root="true" ma:fieldsID="977f8e64a9ed91d956c102626766c616" ns2:_="" ns3:_="">
    <xsd:import namespace="c1fc63cf-168f-44a8-92ce-a154b9a9889c"/>
    <xsd:import namespace="2075c163-1314-4a2e-9f5d-e4d65b211b2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Progress" minOccurs="0"/>
                <xsd:element ref="ns2:MediaServiceSearchProperties" minOccurs="0"/>
                <xsd:element ref="ns2:images" minOccurs="0"/>
                <xsd:element ref="ns2:Comment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fc63cf-168f-44a8-92ce-a154b9a988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6811fbc-a063-4e44-98d2-cce6ceb7f93d"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Progress" ma:index="22" nillable="true" ma:displayName="Progress" ma:format="Dropdown" ma:internalName="Progress">
      <xsd:simpleType>
        <xsd:restriction base="dms:Choice">
          <xsd:enumeration value="Internal QA"/>
          <xsd:enumeration value="Client Review"/>
          <xsd:enumeration value="Signed Off"/>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images" ma:index="24" nillable="true" ma:displayName="images" ma:format="Dropdown" ma:internalName="images">
      <xsd:simpleType>
        <xsd:restriction base="dms:Text">
          <xsd:maxLength value="255"/>
        </xsd:restriction>
      </xsd:simpleType>
    </xsd:element>
    <xsd:element name="Comments" ma:index="25" nillable="true" ma:displayName="Comments" ma:format="Dropdown" ma:internalName="Comments">
      <xsd:simpleType>
        <xsd:restriction base="dms:Text">
          <xsd:maxLength value="255"/>
        </xsd:restriction>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075c163-1314-4a2e-9f5d-e4d65b211b2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ef6ab16-fe59-40ec-932f-9cc58d0fdef0}" ma:internalName="TaxCatchAll" ma:showField="CatchAllData" ma:web="2075c163-1314-4a2e-9f5d-e4d65b211b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075c163-1314-4a2e-9f5d-e4d65b211b28" xsi:nil="true"/>
    <lcf76f155ced4ddcb4097134ff3c332f xmlns="c1fc63cf-168f-44a8-92ce-a154b9a9889c">
      <Terms xmlns="http://schemas.microsoft.com/office/infopath/2007/PartnerControls"/>
    </lcf76f155ced4ddcb4097134ff3c332f>
    <images xmlns="c1fc63cf-168f-44a8-92ce-a154b9a9889c" xsi:nil="true"/>
    <Progress xmlns="c1fc63cf-168f-44a8-92ce-a154b9a9889c" xsi:nil="true"/>
    <Comments xmlns="c1fc63cf-168f-44a8-92ce-a154b9a9889c" xsi:nil="true"/>
  </documentManagement>
</p:properties>
</file>

<file path=customXml/itemProps1.xml><?xml version="1.0" encoding="utf-8"?>
<ds:datastoreItem xmlns:ds="http://schemas.openxmlformats.org/officeDocument/2006/customXml" ds:itemID="{5AEFAB8D-7C61-406A-B160-7841D6D568A9}">
  <ds:schemaRefs>
    <ds:schemaRef ds:uri="2075c163-1314-4a2e-9f5d-e4d65b211b28"/>
    <ds:schemaRef ds:uri="c1fc63cf-168f-44a8-92ce-a154b9a988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F443391-F6CD-4338-8C60-A3DE5C72FE6C}">
  <ds:schemaRefs>
    <ds:schemaRef ds:uri="http://schemas.microsoft.com/sharepoint/v3/contenttype/forms"/>
  </ds:schemaRefs>
</ds:datastoreItem>
</file>

<file path=customXml/itemProps3.xml><?xml version="1.0" encoding="utf-8"?>
<ds:datastoreItem xmlns:ds="http://schemas.openxmlformats.org/officeDocument/2006/customXml" ds:itemID="{C9106F86-17AB-4BDA-81B7-583ED223149A}">
  <ds:schemaRefs>
    <ds:schemaRef ds:uri="c1fc63cf-168f-44a8-92ce-a154b9a9889c"/>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dcmitype/"/>
    <ds:schemaRef ds:uri="http://purl.org/dc/elements/1.1/"/>
    <ds:schemaRef ds:uri="http://schemas.openxmlformats.org/package/2006/metadata/core-properties"/>
    <ds:schemaRef ds:uri="2075c163-1314-4a2e-9f5d-e4d65b211b28"/>
    <ds:schemaRef ds:uri="http://www.w3.org/XML/1998/namespace"/>
  </ds:schemaRefs>
</ds:datastoreItem>
</file>

<file path=docMetadata/LabelInfo.xml><?xml version="1.0" encoding="utf-8"?>
<clbl:labelList xmlns:clbl="http://schemas.microsoft.com/office/2020/mipLabelMetadata">
  <clbl:label id="{26558ce4-448f-410a-a4e1-f4917b8f9e11}" enabled="0" method="" siteId="{26558ce4-448f-410a-a4e1-f4917b8f9e11}" removed="1"/>
</clbl:labelList>
</file>

<file path=docProps/app.xml><?xml version="1.0" encoding="utf-8"?>
<Properties xmlns="http://schemas.openxmlformats.org/officeDocument/2006/extended-properties" xmlns:vt="http://schemas.openxmlformats.org/officeDocument/2006/docPropsVTypes">
  <Template>TM04033921[[fn=Damask]]</Template>
  <TotalTime>70</TotalTime>
  <Words>201</Words>
  <Application>Microsoft Office PowerPoint</Application>
  <PresentationFormat>Widescreen</PresentationFormat>
  <Paragraphs>18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Lato Light</vt:lpstr>
      <vt:lpstr>Lato Medium</vt:lpstr>
      <vt:lpstr>TBR Red &amp; White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Witz</dc:creator>
  <cp:lastModifiedBy>Stephan Esterhuizen</cp:lastModifiedBy>
  <cp:revision>8</cp:revision>
  <dcterms:created xsi:type="dcterms:W3CDTF">2024-10-28T11:29:22Z</dcterms:created>
  <dcterms:modified xsi:type="dcterms:W3CDTF">2025-05-13T07:55:39Z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MediaServiceImageTags">
    <vt:lpwstr/>
  </property>
  <property fmtid="{D5CDD505-2E9C-101B-9397-08002B2CF9AE}" pid="4" name="ContentTypeId">
    <vt:lpwstr>0x01010053C41F737915DE40BF30D653860D8349</vt:lpwstr>
  </property>
  <property fmtid="{D5CDD505-2E9C-101B-9397-08002B2CF9AE}" pid="5" name="ArticulateUseProject">
    <vt:lpwstr>1</vt:lpwstr>
  </property>
  <property fmtid="{D5CDD505-2E9C-101B-9397-08002B2CF9AE}" pid="6" name="ArticulateProjectVersion">
    <vt:lpwstr>8</vt:lpwstr>
  </property>
  <property fmtid="{D5CDD505-2E9C-101B-9397-08002B2CF9AE}" pid="7" name="ArticulateGUID">
    <vt:lpwstr>CB7D9D20-A898-4DC1-AB6D-C5503FDAF56A</vt:lpwstr>
  </property>
  <property fmtid="{D5CDD505-2E9C-101B-9397-08002B2CF9AE}" pid="8" name="ArticulateProjectFull">
    <vt:lpwstr>C:\Users\2022PC-2\Desktop\TBR_Marketing_Presentation_Office\3.ppta</vt:lpwstr>
  </property>
</Properties>
</file>