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6"/>
  </p:notesMasterIdLst>
  <p:handoutMasterIdLst>
    <p:handoutMasterId r:id="rId7"/>
  </p:handoutMasterIdLst>
  <p:sldIdLst>
    <p:sldId id="362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FFFFFF"/>
    <a:srgbClr val="EFEFEF"/>
    <a:srgbClr val="F9F9F9"/>
    <a:srgbClr val="F2F2F2"/>
    <a:srgbClr val="FF6600"/>
    <a:srgbClr val="090909"/>
    <a:srgbClr val="FF9966"/>
    <a:srgbClr val="FFCC66"/>
    <a:srgbClr val="E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877" autoAdjust="0"/>
  </p:normalViewPr>
  <p:slideViewPr>
    <p:cSldViewPr snapToGrid="0">
      <p:cViewPr varScale="1">
        <p:scale>
          <a:sx n="65" d="100"/>
          <a:sy n="65" d="100"/>
        </p:scale>
        <p:origin x="23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E659E9-5F18-8D82-C98E-06148BB23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F69F0-CD4B-E5BE-1F0B-5E3F523B6B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F591-994A-4B09-AA2F-219AFF5BE6F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FE02C-3091-548D-C06F-6180F758FE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73EE0-9E4C-83E9-AF7E-979CF43CF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6EF1-7C25-4A18-AA7F-A82678EF5FA2}" type="slidenum">
              <a:rPr lang="en-ZA" smtClean="0"/>
              <a:t>‹#›</a:t>
            </a:fld>
            <a:endParaRPr lang="en-ZA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0111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34F2-6471-46BC-B252-17E5D54CEF9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3E83-3676-4916-9D72-2EB3EDE26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80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F68D9-6FF3-E7CD-190D-EF9CCAC2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CA2ECB-017B-F19A-6E1D-BAAF11AFE2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A24FF4-660B-9E94-D808-DE51D0D73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/>
              <a:t>Slide Title: Our Focus on Education – Built on Sound Learning Principles</a:t>
            </a:r>
            <a:endParaRPr lang="en-ZA"/>
          </a:p>
          <a:p>
            <a:r>
              <a:rPr lang="en-ZA" b="1"/>
              <a:t>Speaker Notes / Script:</a:t>
            </a:r>
            <a:endParaRPr lang="en-ZA"/>
          </a:p>
          <a:p>
            <a:r>
              <a:rPr lang="en-ZA" i="1"/>
              <a:t>When we design learning, we don’t just make it look good—we make sure it’s educationally sound. We believe that meaningful learning only happens when it’s rooted in well-established learning principles, and that’s exactly what our approach delivers.</a:t>
            </a:r>
          </a:p>
          <a:p>
            <a:endParaRPr lang="en-ZA" i="1"/>
          </a:p>
          <a:p>
            <a:r>
              <a:rPr lang="en-ZA" i="1"/>
              <a:t>CLICK to continue ….</a:t>
            </a:r>
            <a:endParaRPr lang="en-ZA"/>
          </a:p>
          <a:p>
            <a:r>
              <a:rPr lang="en-ZA" b="1"/>
              <a:t>Part 1: Our Unique Overlay Methodology</a:t>
            </a:r>
            <a:r>
              <a:rPr lang="en-ZA"/>
              <a:t> [ORANGE]</a:t>
            </a:r>
          </a:p>
          <a:p>
            <a:endParaRPr lang="en-ZA"/>
          </a:p>
          <a:p>
            <a:r>
              <a:rPr lang="en-ZA"/>
              <a:t>Let’s start with the foundation: our overlay methodology. </a:t>
            </a:r>
          </a:p>
          <a:p>
            <a:r>
              <a:rPr lang="en-ZA"/>
              <a:t>What this means is we </a:t>
            </a:r>
            <a:r>
              <a:rPr lang="en-ZA" b="1"/>
              <a:t>don’t rely on one framework</a:t>
            </a:r>
            <a:r>
              <a:rPr lang="en-ZA"/>
              <a:t> ... we blend several to make learning both </a:t>
            </a:r>
            <a:r>
              <a:rPr lang="en-ZA" b="1"/>
              <a:t>structured </a:t>
            </a:r>
            <a:r>
              <a:rPr lang="en-ZA"/>
              <a:t>and </a:t>
            </a:r>
            <a:r>
              <a:rPr lang="en-ZA" b="1"/>
              <a:t>flexible</a:t>
            </a:r>
            <a:r>
              <a:rPr lang="en-ZA"/>
              <a:t>.</a:t>
            </a:r>
          </a:p>
          <a:p>
            <a:r>
              <a:rPr lang="en-ZA"/>
              <a:t>We use </a:t>
            </a:r>
            <a:r>
              <a:rPr lang="en-ZA" b="1"/>
              <a:t>learning taxonomies</a:t>
            </a:r>
            <a:r>
              <a:rPr lang="en-ZA"/>
              <a:t> like Bloom’s to shape our learning goals—making sure we’re not just getting learners to remember, but also to </a:t>
            </a:r>
            <a:r>
              <a:rPr lang="en-ZA" err="1"/>
              <a:t>analyze</a:t>
            </a:r>
            <a:r>
              <a:rPr lang="en-ZA"/>
              <a:t>, create, and apply what they’ve learned in real-world contexts.</a:t>
            </a:r>
          </a:p>
          <a:p>
            <a:endParaRPr lang="en-ZA">
              <a:cs typeface="+mn-lt"/>
            </a:endParaRPr>
          </a:p>
          <a:p>
            <a:r>
              <a:rPr lang="en-ZA" i="1"/>
              <a:t>CLICK to continue ….</a:t>
            </a:r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06C30-E4A3-F17D-CF93-CB8F14442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B3E83-3676-4916-9D72-2EB3EDE26CED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668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9DF4-03D2-5BEC-3152-3A3A36EF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8DC40-6D1E-8CC9-5B26-BF34086E7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F56D-8909-0CFF-73D1-7DA9A25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000A-6AD9-0AAC-F6B5-D37AAEA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EAF9-BD62-65DF-571B-C61CD663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8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Gradi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0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0E4-5BA0-945A-7467-4A0D1DE0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045B-D431-EEE3-592D-E18250C6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11E2-C58E-AB29-8B11-AC6EF997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0701-50A8-948D-BAE0-22E415FC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58BC-115A-1BDE-ECCA-CDCE58F2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D6EB-6277-D71D-716A-2A59163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21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9F10-167F-AED9-5337-44DF1DBD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608C0-E77B-F00F-4908-C5CFCBA78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A537-516D-3D51-6041-27265506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E83E-40A3-4F30-FD43-A5AA6002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D289-EDFB-B2CC-E7F7-0A4E9681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DBB3-ED87-BDFC-2B3E-732058F3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26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06E2-FCB2-1829-78E0-F300F4A0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A9B5-FB8E-346E-1A0B-7ACD88A9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3919-10A2-86F0-7AA6-B1A3C28D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F41F-ECE3-B9F5-199B-9FC2C4C6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E15E-D460-564B-589E-73E81EE6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4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F6574-31B0-DF86-964A-6D330F081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F5C2-B1A4-C85F-F03D-1A220AD43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90B0-F8CA-7CF6-ED51-7FEB3ED6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34CE-AD7B-0CDB-8A83-1C01C4A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50DE-9D1B-62EF-F589-5BD48F8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46B2-7DF0-01D9-BD08-50A3C81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60C0-CD1E-2B5B-4081-9F2CD6A7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5EBE-062F-3D78-E176-4A366204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5D16-4AE2-84BB-871D-133E0AD8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190B-01DA-4611-1681-664525E0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81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6588-8DA8-3327-14CD-CDC4B976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3E6B-CD1C-B9AB-76E1-0564DDDD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5956-FBDB-01E5-C65F-7AE87645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91C-80BB-7060-D6A8-B15653E0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C07B-C885-8F72-97D1-B1CEC680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5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9BB4-AD36-050F-19AA-DC02DB72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F448-FF8D-69FB-7230-A8B0B5A29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12617-3882-80D9-3C9F-D7A1322F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CC954-AA3C-0C88-6EE8-3766E1D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F3008-FC86-5048-4416-CE702F71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C833-D120-B102-2F18-78498AE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4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E3-B83B-94F2-F90A-50E8F640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7496-FDC4-1F11-3E32-701A4C48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41CE-0B33-B6B3-4B0A-00AF1219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BE3C7-7286-C84F-1099-25B6A2B7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EC8F2-2A88-44C6-FDB5-02BAD419B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5E01-03CB-47C4-3625-8859C6F0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E6B9C-7BC0-5613-07FB-3661F332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D3E3B-4DCD-08AB-A6D4-18E77202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A7CA-C15F-B76D-D1B2-2AC4C40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9B6C-485E-2783-833C-4F60329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87296-C4E8-9CD1-CEE3-98E6591E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1F6D6-9524-0675-BED2-8A40589E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83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17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9E88-025B-5FDA-34F8-272110DA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88725-AF36-1E90-ECDA-60EF8087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C5A1-6197-C94D-00F5-D68FE9EBB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89EA-1533-B1E8-A9C5-4B787F61C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ED34-E8F7-EA0B-4C1A-8B2F93C57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14902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5" r:id="rId8"/>
    <p:sldLayoutId id="2147483744" r:id="rId9"/>
    <p:sldLayoutId id="2147483746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22A0-38A3-781E-FDFF-A3F30787C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us Sign 11">
            <a:extLst>
              <a:ext uri="{FF2B5EF4-FFF2-40B4-BE49-F238E27FC236}">
                <a16:creationId xmlns:a16="http://schemas.microsoft.com/office/drawing/2014/main" id="{E0F4CFAD-026D-661D-5781-601E29FE2E86}"/>
              </a:ext>
            </a:extLst>
          </p:cNvPr>
          <p:cNvSpPr/>
          <p:nvPr/>
        </p:nvSpPr>
        <p:spPr>
          <a:xfrm>
            <a:off x="-60976" y="4700735"/>
            <a:ext cx="2158141" cy="2158141"/>
          </a:xfrm>
          <a:prstGeom prst="mathPlus">
            <a:avLst>
              <a:gd name="adj1" fmla="val 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0924A-F542-DBC6-3628-775020C77B56}"/>
              </a:ext>
            </a:extLst>
          </p:cNvPr>
          <p:cNvSpPr txBox="1"/>
          <p:nvPr/>
        </p:nvSpPr>
        <p:spPr>
          <a:xfrm>
            <a:off x="692986" y="225434"/>
            <a:ext cx="1008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>
                <a:solidFill>
                  <a:schemeClr val="tx2"/>
                </a:solidFill>
                <a:latin typeface="+mj-lt"/>
              </a:rPr>
              <a:t>THE BOILER ROOM</a:t>
            </a:r>
            <a:endParaRPr lang="en-GB" sz="280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 descr="A red object with holes&#10;&#10;AI-generated content may be incorrect.">
            <a:extLst>
              <a:ext uri="{FF2B5EF4-FFF2-40B4-BE49-F238E27FC236}">
                <a16:creationId xmlns:a16="http://schemas.microsoft.com/office/drawing/2014/main" id="{4607226F-E7AB-2A9E-668F-00F2BD855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8" t="27699" r="38353" b="28714"/>
          <a:stretch/>
        </p:blipFill>
        <p:spPr>
          <a:xfrm>
            <a:off x="170153" y="192864"/>
            <a:ext cx="536092" cy="555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0A4BF-EE31-6C0D-653C-684830D871EF}"/>
              </a:ext>
            </a:extLst>
          </p:cNvPr>
          <p:cNvSpPr txBox="1"/>
          <p:nvPr/>
        </p:nvSpPr>
        <p:spPr>
          <a:xfrm>
            <a:off x="692986" y="609705"/>
            <a:ext cx="75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Focus on Education</a:t>
            </a:r>
            <a:endParaRPr lang="en-GB"/>
          </a:p>
        </p:txBody>
      </p:sp>
      <p:sp>
        <p:nvSpPr>
          <p:cNvPr id="59" name="Rounded Rectangle 55">
            <a:extLst>
              <a:ext uri="{FF2B5EF4-FFF2-40B4-BE49-F238E27FC236}">
                <a16:creationId xmlns:a16="http://schemas.microsoft.com/office/drawing/2014/main" id="{5DC046E5-6870-192D-65FC-4CC07CB14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54" y="1172552"/>
            <a:ext cx="8218132" cy="302955"/>
          </a:xfrm>
          <a:prstGeom prst="roundRect">
            <a:avLst>
              <a:gd name="adj" fmla="val 50000"/>
            </a:avLst>
          </a:prstGeom>
          <a:solidFill>
            <a:srgbClr val="F30000"/>
          </a:solidFill>
          <a:ln>
            <a:solidFill>
              <a:srgbClr val="FF00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ZA" sz="14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EDUCATIONALLY SOUND LEARNING PRINCIPLES</a:t>
            </a:r>
            <a:endParaRPr lang="en-ZA" sz="1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8A3A9F-68DB-4F6C-C969-B912230558F7}"/>
              </a:ext>
            </a:extLst>
          </p:cNvPr>
          <p:cNvGrpSpPr/>
          <p:nvPr/>
        </p:nvGrpSpPr>
        <p:grpSpPr>
          <a:xfrm>
            <a:off x="1976455" y="1695600"/>
            <a:ext cx="8218132" cy="1407827"/>
            <a:chOff x="1976455" y="1695600"/>
            <a:chExt cx="8218132" cy="1407827"/>
          </a:xfrm>
        </p:grpSpPr>
        <p:sp>
          <p:nvSpPr>
            <p:cNvPr id="96" name="Rounded Rectangle 55">
              <a:extLst>
                <a:ext uri="{FF2B5EF4-FFF2-40B4-BE49-F238E27FC236}">
                  <a16:creationId xmlns:a16="http://schemas.microsoft.com/office/drawing/2014/main" id="{677ED3B2-4D9C-9D7F-1ABE-BFFB9026E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55" y="1843427"/>
              <a:ext cx="8218132" cy="12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  <a:ln>
              <a:solidFill>
                <a:srgbClr val="FF6600"/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endParaRPr lang="en-ZA" sz="1400" b="1" kern="100">
                <a:effectLst/>
                <a:latin typeface="Montserrat" pitchFamily="2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ounded Rectangle 55">
              <a:extLst>
                <a:ext uri="{FF2B5EF4-FFF2-40B4-BE49-F238E27FC236}">
                  <a16:creationId xmlns:a16="http://schemas.microsoft.com/office/drawing/2014/main" id="{731B63DC-E90D-83D3-20F1-5EBD17B4B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046" y="1695600"/>
              <a:ext cx="4788000" cy="302955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ZA" sz="1400" b="1" kern="100" dirty="0">
                  <a:solidFill>
                    <a:schemeClr val="bg1"/>
                  </a:solidFill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Unique Overlay Methodology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9C5E8F-2DBA-8E5B-4583-8383E23553F7}"/>
              </a:ext>
            </a:extLst>
          </p:cNvPr>
          <p:cNvGrpSpPr/>
          <p:nvPr/>
        </p:nvGrpSpPr>
        <p:grpSpPr>
          <a:xfrm>
            <a:off x="2405461" y="2156704"/>
            <a:ext cx="7522310" cy="853184"/>
            <a:chOff x="2405461" y="2156704"/>
            <a:chExt cx="7522310" cy="8531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A7DC68-5002-C0F2-D46F-FD65FB43F63A}"/>
                </a:ext>
              </a:extLst>
            </p:cNvPr>
            <p:cNvSpPr txBox="1"/>
            <p:nvPr/>
          </p:nvSpPr>
          <p:spPr>
            <a:xfrm>
              <a:off x="3258645" y="2326062"/>
              <a:ext cx="1604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  <a:buNone/>
              </a:pPr>
              <a:r>
                <a:rPr lang="en-ZA" sz="1200" kern="100" dirty="0"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Learning Taxonomies.</a:t>
              </a:r>
              <a:endParaRPr lang="en-ZA" sz="1200" dirty="0">
                <a:latin typeface="Lato" panose="020F0502020204030203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896867-A6EC-435F-E08A-AFFE3724E838}"/>
                </a:ext>
              </a:extLst>
            </p:cNvPr>
            <p:cNvSpPr txBox="1"/>
            <p:nvPr/>
          </p:nvSpPr>
          <p:spPr>
            <a:xfrm>
              <a:off x="5789109" y="2336960"/>
              <a:ext cx="1273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  <a:buNone/>
              </a:pPr>
              <a:r>
                <a:rPr lang="en-ZA" sz="1200" kern="100" dirty="0"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Digital Pedagogies.</a:t>
              </a:r>
              <a:endParaRPr lang="en-ZA" sz="1200" dirty="0">
                <a:latin typeface="Lato" panose="020F050202020403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BDC29B-2358-CD13-EB57-FE45CCA66250}"/>
                </a:ext>
              </a:extLst>
            </p:cNvPr>
            <p:cNvSpPr txBox="1"/>
            <p:nvPr/>
          </p:nvSpPr>
          <p:spPr>
            <a:xfrm>
              <a:off x="8455977" y="2336960"/>
              <a:ext cx="1471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  <a:buNone/>
              </a:pPr>
              <a:r>
                <a:rPr lang="en-ZA" sz="1200" kern="100" dirty="0"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Instructional Design Models.</a:t>
              </a:r>
              <a:endParaRPr lang="en-ZA" sz="1200" dirty="0">
                <a:latin typeface="Lato" panose="020F0502020204030203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76088BF-A18D-2AE6-8144-5F2DC49DD047}"/>
                </a:ext>
              </a:extLst>
            </p:cNvPr>
            <p:cNvSpPr/>
            <p:nvPr/>
          </p:nvSpPr>
          <p:spPr>
            <a:xfrm>
              <a:off x="4935925" y="2156704"/>
              <a:ext cx="853184" cy="85318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00" name="Picture 99" descr="A hand pointing at a checklist&#10;&#10;AI-generated content may be incorrect.">
              <a:extLst>
                <a:ext uri="{FF2B5EF4-FFF2-40B4-BE49-F238E27FC236}">
                  <a16:creationId xmlns:a16="http://schemas.microsoft.com/office/drawing/2014/main" id="{6D191D95-2112-5596-226C-458C144AF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527" y="2341400"/>
              <a:ext cx="549634" cy="581404"/>
            </a:xfrm>
            <a:prstGeom prst="rect">
              <a:avLst/>
            </a:prstGeom>
          </p:spPr>
        </p:pic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42EB125-6B30-3187-273F-71594D8D1FD3}"/>
                </a:ext>
              </a:extLst>
            </p:cNvPr>
            <p:cNvSpPr/>
            <p:nvPr/>
          </p:nvSpPr>
          <p:spPr>
            <a:xfrm>
              <a:off x="2405461" y="2156704"/>
              <a:ext cx="853184" cy="85318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8DEC76B-5A86-A2AA-F828-CB23E599F5BC}"/>
                </a:ext>
              </a:extLst>
            </p:cNvPr>
            <p:cNvSpPr/>
            <p:nvPr/>
          </p:nvSpPr>
          <p:spPr>
            <a:xfrm>
              <a:off x="7578081" y="2156704"/>
              <a:ext cx="853184" cy="85318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90" name="Picture 89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E1DAE2B9-2DCA-518B-4184-E31C5CF03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7730" y="2311062"/>
              <a:ext cx="569045" cy="456785"/>
            </a:xfrm>
            <a:prstGeom prst="rect">
              <a:avLst/>
            </a:prstGeom>
          </p:spPr>
        </p:pic>
        <p:pic>
          <p:nvPicPr>
            <p:cNvPr id="92" name="Picture 91" descr="A white pyramid with black background&#10;&#10;AI-generated content may be incorrect.">
              <a:extLst>
                <a:ext uri="{FF2B5EF4-FFF2-40B4-BE49-F238E27FC236}">
                  <a16:creationId xmlns:a16="http://schemas.microsoft.com/office/drawing/2014/main" id="{488D4B6D-D307-87F1-0144-356380D39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420" y="2269791"/>
              <a:ext cx="568005" cy="56800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58705E-3778-5D94-219E-AF70D626876E}"/>
              </a:ext>
            </a:extLst>
          </p:cNvPr>
          <p:cNvSpPr txBox="1"/>
          <p:nvPr/>
        </p:nvSpPr>
        <p:spPr>
          <a:xfrm>
            <a:off x="2533420" y="2593873"/>
            <a:ext cx="6298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+mj-lt"/>
              </a:rPr>
              <a:t>Learning that looks good …</a:t>
            </a:r>
            <a:endParaRPr lang="en-GB" sz="3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02A22-C1C6-83BC-6C88-C0404E9362F3}"/>
              </a:ext>
            </a:extLst>
          </p:cNvPr>
          <p:cNvSpPr txBox="1"/>
          <p:nvPr/>
        </p:nvSpPr>
        <p:spPr>
          <a:xfrm>
            <a:off x="2533420" y="3052392"/>
            <a:ext cx="6298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>
                <a:solidFill>
                  <a:schemeClr val="tx2"/>
                </a:solidFill>
                <a:latin typeface="+mj-lt"/>
              </a:rPr>
              <a:t>EDUCATIONALLY SOUND</a:t>
            </a:r>
            <a:endParaRPr lang="en-GB" sz="3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39F92-EEB6-3B8D-21FA-ACBF84040919}"/>
              </a:ext>
            </a:extLst>
          </p:cNvPr>
          <p:cNvSpPr txBox="1"/>
          <p:nvPr/>
        </p:nvSpPr>
        <p:spPr>
          <a:xfrm>
            <a:off x="1279368" y="6004283"/>
            <a:ext cx="659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EDUCATIONALLY SOUND</a:t>
            </a:r>
            <a:endParaRPr lang="en-GB" sz="320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pic>
        <p:nvPicPr>
          <p:cNvPr id="8" name="Picture 7" descr="A person in a striped shirt&#10;&#10;AI-generated content may be incorrect.">
            <a:extLst>
              <a:ext uri="{FF2B5EF4-FFF2-40B4-BE49-F238E27FC236}">
                <a16:creationId xmlns:a16="http://schemas.microsoft.com/office/drawing/2014/main" id="{8B6AB31A-3C76-56AA-CC47-8D0C5694D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9" r="14616"/>
          <a:stretch/>
        </p:blipFill>
        <p:spPr>
          <a:xfrm>
            <a:off x="5925711" y="1172552"/>
            <a:ext cx="4901783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545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17695 -4.8148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MESH" val="Z3F7mvIH"/>
  <p:tag name="ARTICULATE_DESIGN_ID_1_MESH" val="1o9QMFge"/>
  <p:tag name="ARTICULATE_DESIGN_ID_2_MESH" val="OukSLYTY"/>
  <p:tag name="ARTICULATE_DESIGN_ID_3_MESH" val="4hRg8B3u"/>
  <p:tag name="ARTICULATE_DESIGN_ID_4_MESH" val="a9WZcoRM"/>
  <p:tag name="ARTICULATE_DESIGN_ID_DATACENTRIX" val="LlTucRFM"/>
  <p:tag name="ARTICULATE_DESIGN_ID_BOILER ROOM" val="AW8cq7ao"/>
  <p:tag name="ARTICULATE_SLIDE_THUMBNAIL_REFRESH" val="1"/>
  <p:tag name="TAG_BACKING_FORM_KEY" val="1906848-d:\tbr presentations\tbr marketing presentation rcl foods.pptx"/>
  <p:tag name="ARTICULATE_PRESENTER_VERSION" val="8"/>
  <p:tag name="ARTICULATE_DESIGN_ID_TBR RED &amp; WHITE" val="j2m1a1W6"/>
  <p:tag name="ARTICULATE_SLIDE_COUNT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BR Red &amp; White">
  <a:themeElements>
    <a:clrScheme name="BoilerRoom">
      <a:dk1>
        <a:srgbClr val="30302F"/>
      </a:dk1>
      <a:lt1>
        <a:sysClr val="window" lastClr="FFFFFF"/>
      </a:lt1>
      <a:dk2>
        <a:srgbClr val="EC2127"/>
      </a:dk2>
      <a:lt2>
        <a:srgbClr val="9BA5AD"/>
      </a:lt2>
      <a:accent1>
        <a:srgbClr val="25408F"/>
      </a:accent1>
      <a:accent2>
        <a:srgbClr val="CA7729"/>
      </a:accent2>
      <a:accent3>
        <a:srgbClr val="675C7A"/>
      </a:accent3>
      <a:accent4>
        <a:srgbClr val="A11D21"/>
      </a:accent4>
      <a:accent5>
        <a:srgbClr val="F2AE2F"/>
      </a:accent5>
      <a:accent6>
        <a:srgbClr val="67BD45"/>
      </a:accent6>
      <a:hlink>
        <a:srgbClr val="2CB4C1"/>
      </a:hlink>
      <a:folHlink>
        <a:srgbClr val="800080"/>
      </a:folHlink>
    </a:clrScheme>
    <a:fontScheme name="TBR Lato">
      <a:majorFont>
        <a:latin typeface="Lato Light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1F737915DE40BF30D653860D8349" ma:contentTypeVersion="21" ma:contentTypeDescription="Create a new document." ma:contentTypeScope="" ma:versionID="c508d770dec38999dbb2c029611c288b">
  <xsd:schema xmlns:xsd="http://www.w3.org/2001/XMLSchema" xmlns:xs="http://www.w3.org/2001/XMLSchema" xmlns:p="http://schemas.microsoft.com/office/2006/metadata/properties" xmlns:ns2="c1fc63cf-168f-44a8-92ce-a154b9a9889c" xmlns:ns3="2075c163-1314-4a2e-9f5d-e4d65b211b28" targetNamespace="http://schemas.microsoft.com/office/2006/metadata/properties" ma:root="true" ma:fieldsID="977f8e64a9ed91d956c102626766c616" ns2:_="" ns3:_="">
    <xsd:import namespace="c1fc63cf-168f-44a8-92ce-a154b9a9889c"/>
    <xsd:import namespace="2075c163-1314-4a2e-9f5d-e4d65b211b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Progress" minOccurs="0"/>
                <xsd:element ref="ns2:MediaServiceSearchProperties" minOccurs="0"/>
                <xsd:element ref="ns2:images" minOccurs="0"/>
                <xsd:element ref="ns2:Comment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c63cf-168f-44a8-92ce-a154b9a98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6811fbc-a063-4e44-98d2-cce6ceb7f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Progress" ma:index="22" nillable="true" ma:displayName="Progress" ma:format="Dropdown" ma:internalName="Progress">
      <xsd:simpleType>
        <xsd:restriction base="dms:Choice">
          <xsd:enumeration value="Internal QA"/>
          <xsd:enumeration value="Client Review"/>
          <xsd:enumeration value="Signed Off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images" ma:index="24" nillable="true" ma:displayName="images" ma:format="Dropdown" ma:internalName="images">
      <xsd:simpleType>
        <xsd:restriction base="dms:Text">
          <xsd:maxLength value="255"/>
        </xsd:restriction>
      </xsd:simpleType>
    </xsd:element>
    <xsd:element name="Comments" ma:index="25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c163-1314-4a2e-9f5d-e4d65b211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ef6ab16-fe59-40ec-932f-9cc58d0fdef0}" ma:internalName="TaxCatchAll" ma:showField="CatchAllData" ma:web="2075c163-1314-4a2e-9f5d-e4d65b211b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75c163-1314-4a2e-9f5d-e4d65b211b28" xsi:nil="true"/>
    <lcf76f155ced4ddcb4097134ff3c332f xmlns="c1fc63cf-168f-44a8-92ce-a154b9a9889c">
      <Terms xmlns="http://schemas.microsoft.com/office/infopath/2007/PartnerControls"/>
    </lcf76f155ced4ddcb4097134ff3c332f>
    <images xmlns="c1fc63cf-168f-44a8-92ce-a154b9a9889c" xsi:nil="true"/>
    <Progress xmlns="c1fc63cf-168f-44a8-92ce-a154b9a9889c" xsi:nil="true"/>
    <Comments xmlns="c1fc63cf-168f-44a8-92ce-a154b9a9889c" xsi:nil="true"/>
  </documentManagement>
</p:properties>
</file>

<file path=customXml/itemProps1.xml><?xml version="1.0" encoding="utf-8"?>
<ds:datastoreItem xmlns:ds="http://schemas.openxmlformats.org/officeDocument/2006/customXml" ds:itemID="{5AEFAB8D-7C61-406A-B160-7841D6D568A9}">
  <ds:schemaRefs>
    <ds:schemaRef ds:uri="2075c163-1314-4a2e-9f5d-e4d65b211b28"/>
    <ds:schemaRef ds:uri="c1fc63cf-168f-44a8-92ce-a154b9a988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443391-F6CD-4338-8C60-A3DE5C72F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06F86-17AB-4BDA-81B7-583ED223149A}">
  <ds:schemaRefs>
    <ds:schemaRef ds:uri="c1fc63cf-168f-44a8-92ce-a154b9a9889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2075c163-1314-4a2e-9f5d-e4d65b211b28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26558ce4-448f-410a-a4e1-f4917b8f9e11}" enabled="0" method="" siteId="{26558ce4-448f-410a-a4e1-f4917b8f9e1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71</TotalTime>
  <Words>182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Lato</vt:lpstr>
      <vt:lpstr>Lato Light</vt:lpstr>
      <vt:lpstr>Lato Medium</vt:lpstr>
      <vt:lpstr>Montserrat</vt:lpstr>
      <vt:lpstr>TBR Red &amp; 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Witz</dc:creator>
  <cp:lastModifiedBy>Stephan Esterhuizen</cp:lastModifiedBy>
  <cp:revision>14</cp:revision>
  <dcterms:created xsi:type="dcterms:W3CDTF">2024-10-28T11:29:22Z</dcterms:created>
  <dcterms:modified xsi:type="dcterms:W3CDTF">2025-05-13T07:56:54Z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MediaServiceImageTags">
    <vt:lpwstr/>
  </property>
  <property fmtid="{D5CDD505-2E9C-101B-9397-08002B2CF9AE}" pid="4" name="ContentTypeId">
    <vt:lpwstr>0x01010053C41F737915DE40BF30D653860D8349</vt:lpwstr>
  </property>
  <property fmtid="{D5CDD505-2E9C-101B-9397-08002B2CF9AE}" pid="5" name="ArticulateUseProject">
    <vt:lpwstr>1</vt:lpwstr>
  </property>
  <property fmtid="{D5CDD505-2E9C-101B-9397-08002B2CF9AE}" pid="6" name="ArticulateProjectVersion">
    <vt:lpwstr>8</vt:lpwstr>
  </property>
  <property fmtid="{D5CDD505-2E9C-101B-9397-08002B2CF9AE}" pid="7" name="ArticulateGUID">
    <vt:lpwstr>B1720BE7-620B-42AB-9309-43607A4BA079</vt:lpwstr>
  </property>
  <property fmtid="{D5CDD505-2E9C-101B-9397-08002B2CF9AE}" pid="8" name="ArticulateProjectFull">
    <vt:lpwstr>C:\Users\2022PC-2\Desktop\TBR_Marketing_Presentation_Office\6.ppta</vt:lpwstr>
  </property>
</Properties>
</file>