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"/>
  </p:notesMasterIdLst>
  <p:handoutMasterIdLst>
    <p:handoutMasterId r:id="rId7"/>
  </p:handoutMasterIdLst>
  <p:sldIdLst>
    <p:sldId id="363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FFFFFF"/>
    <a:srgbClr val="EFEFEF"/>
    <a:srgbClr val="F9F9F9"/>
    <a:srgbClr val="F2F2F2"/>
    <a:srgbClr val="FF6600"/>
    <a:srgbClr val="090909"/>
    <a:srgbClr val="FF9966"/>
    <a:srgbClr val="FFCC66"/>
    <a:srgbClr val="E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77" autoAdjust="0"/>
  </p:normalViewPr>
  <p:slideViewPr>
    <p:cSldViewPr snapToGrid="0">
      <p:cViewPr varScale="1">
        <p:scale>
          <a:sx n="65" d="100"/>
          <a:sy n="65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659E9-5F18-8D82-C98E-06148BB23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F69F0-CD4B-E5BE-1F0B-5E3F523B6B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F591-994A-4B09-AA2F-219AFF5BE6F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E02C-3091-548D-C06F-6180F758FE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3EE0-9E4C-83E9-AF7E-979CF43CF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6EF1-7C25-4A18-AA7F-A82678EF5FA2}" type="slidenum">
              <a:rPr lang="en-ZA" smtClean="0"/>
              <a:t>‹#›</a:t>
            </a:fld>
            <a:endParaRPr lang="en-Z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111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34F2-6471-46BC-B252-17E5D54CEF9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3E83-3676-4916-9D72-2EB3EDE26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80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C0E51-4133-B79F-6332-56D81E4EF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3ADD9-AB31-AF5F-F09F-15AC95390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738B8-C70F-0F58-9E48-AD297BE6C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i="1"/>
              <a:t>Bloom’s Taxonomy pyramid ...</a:t>
            </a:r>
            <a:br>
              <a:rPr lang="en-ZA" b="1" i="1">
                <a:cs typeface="+mn-lt"/>
              </a:rPr>
            </a:br>
            <a:r>
              <a:rPr lang="en-ZA" b="1"/>
              <a:t>How We Create Learning That Sticks</a:t>
            </a:r>
            <a:endParaRPr lang="en-ZA">
              <a:cs typeface="+mn-lt"/>
            </a:endParaRPr>
          </a:p>
          <a:p>
            <a:r>
              <a:rPr lang="en-ZA"/>
              <a:t>When we design digital education, we don’t just want users to </a:t>
            </a:r>
            <a:r>
              <a:rPr lang="en-ZA" i="1"/>
              <a:t>remember</a:t>
            </a:r>
            <a:r>
              <a:rPr lang="en-ZA"/>
              <a:t> things. Sure, recalling facts has its place—but it’s actually the </a:t>
            </a:r>
            <a:r>
              <a:rPr lang="en-ZA" i="1"/>
              <a:t>lowest level</a:t>
            </a:r>
            <a:r>
              <a:rPr lang="en-ZA"/>
              <a:t> of learning. Think of it like the foundation of a house: necessary, but not where the exciting stuff happens.</a:t>
            </a:r>
          </a:p>
          <a:p>
            <a:r>
              <a:rPr lang="en-ZA"/>
              <a:t>We build our content around the </a:t>
            </a:r>
            <a:r>
              <a:rPr lang="en-ZA" b="1"/>
              <a:t>revised Bloom’s Taxonomy</a:t>
            </a:r>
            <a:r>
              <a:rPr lang="en-ZA"/>
              <a:t>, which helps us shift learning from simply memorizing to </a:t>
            </a:r>
            <a:r>
              <a:rPr lang="en-ZA" i="1"/>
              <a:t>doing something meaningful</a:t>
            </a:r>
            <a:r>
              <a:rPr lang="en-ZA"/>
              <a:t> with the knowledge. That’s where the magic happens.</a:t>
            </a:r>
          </a:p>
          <a:p>
            <a:r>
              <a:rPr lang="en-ZA"/>
              <a:t>So instead of just dumping information on the learner, we guide them to:</a:t>
            </a:r>
          </a:p>
          <a:p>
            <a:pPr marL="171450" indent="-171450">
              <a:buFont typeface="Arial"/>
              <a:buChar char="•"/>
            </a:pPr>
            <a:r>
              <a:rPr lang="en-ZA" b="1"/>
              <a:t>Apply</a:t>
            </a:r>
            <a:r>
              <a:rPr lang="en-ZA"/>
              <a:t> what they’ve learned in realistic tasks or scenarios,</a:t>
            </a:r>
          </a:p>
          <a:p>
            <a:pPr marL="171450" indent="-171450">
              <a:buFont typeface="Arial"/>
              <a:buChar char="•"/>
            </a:pPr>
            <a:r>
              <a:rPr lang="en-ZA" b="1" err="1"/>
              <a:t>Analyze</a:t>
            </a:r>
            <a:r>
              <a:rPr lang="en-ZA"/>
              <a:t> complex situations by breaking them down and seeing patterns or problems,</a:t>
            </a:r>
          </a:p>
          <a:p>
            <a:pPr marL="171450" indent="-171450">
              <a:buFont typeface="Arial"/>
              <a:buChar char="•"/>
            </a:pPr>
            <a:r>
              <a:rPr lang="en-ZA" b="1"/>
              <a:t>Evaluate</a:t>
            </a:r>
            <a:r>
              <a:rPr lang="en-ZA"/>
              <a:t> options, decisions, or strategies using their own reasoning.</a:t>
            </a:r>
          </a:p>
          <a:p>
            <a:r>
              <a:rPr lang="en-ZA"/>
              <a:t>Through this layered approach—backed by interactive and digital tools—we move learners from passive recipients to </a:t>
            </a:r>
            <a:r>
              <a:rPr lang="en-ZA" i="1"/>
              <a:t>active participants</a:t>
            </a:r>
            <a:r>
              <a:rPr lang="en-ZA"/>
              <a:t>. They don’t just learn the content. They </a:t>
            </a:r>
            <a:r>
              <a:rPr lang="en-ZA" i="1"/>
              <a:t>use it</a:t>
            </a:r>
            <a:r>
              <a:rPr lang="en-ZA"/>
              <a:t>, </a:t>
            </a:r>
            <a:r>
              <a:rPr lang="en-ZA" i="1"/>
              <a:t>question it</a:t>
            </a:r>
            <a:r>
              <a:rPr lang="en-ZA"/>
              <a:t>, and </a:t>
            </a:r>
            <a:r>
              <a:rPr lang="en-ZA" i="1"/>
              <a:t>grow with it</a:t>
            </a:r>
            <a:r>
              <a:rPr lang="en-ZA"/>
              <a:t>.</a:t>
            </a:r>
          </a:p>
          <a:p>
            <a:r>
              <a:rPr lang="en-ZA"/>
              <a:t>And that’s what true learning looks like.</a:t>
            </a:r>
          </a:p>
          <a:p>
            <a:endParaRPr lang="en-ZA">
              <a:cs typeface="+mn-lt"/>
            </a:endParaRPr>
          </a:p>
          <a:p>
            <a:r>
              <a:rPr lang="en-ZA"/>
              <a:t>We also apply </a:t>
            </a:r>
            <a:r>
              <a:rPr lang="en-ZA" b="1"/>
              <a:t>digital pedagogies</a:t>
            </a:r>
            <a:r>
              <a:rPr lang="en-ZA"/>
              <a:t>, which is just a fancy way of saying we use the right digital tools in smart ways—so learning is interactive, accessible, and engaging.</a:t>
            </a:r>
          </a:p>
          <a:p>
            <a:endParaRPr lang="en-ZA"/>
          </a:p>
          <a:p>
            <a:r>
              <a:rPr lang="en-ZA"/>
              <a:t>And underpinning all of this is our </a:t>
            </a:r>
            <a:r>
              <a:rPr lang="en-ZA" b="1"/>
              <a:t>instructional design model ... </a:t>
            </a:r>
            <a:r>
              <a:rPr lang="en-ZA"/>
              <a:t>a step-by-step process that ensures nothing is left to chance. </a:t>
            </a:r>
          </a:p>
          <a:p>
            <a:r>
              <a:rPr lang="en-ZA"/>
              <a:t>Every module, activity, and assessment is planned, tested, and designed with purpose.</a:t>
            </a:r>
          </a:p>
          <a:p>
            <a:endParaRPr lang="en-Z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="1" i="1">
                <a:highlight>
                  <a:srgbClr val="FFFF00"/>
                </a:highlight>
              </a:rPr>
              <a:t>CLICK</a:t>
            </a:r>
            <a:r>
              <a:rPr lang="en-ZA" i="1"/>
              <a:t> to continue ….</a:t>
            </a:r>
            <a:endParaRPr lang="en-ZA"/>
          </a:p>
          <a:p>
            <a:endParaRPr lang="en-ZA"/>
          </a:p>
          <a:p>
            <a:pPr>
              <a:buFont typeface="Arial" panose="02110004020202020204"/>
              <a:buChar char="•"/>
            </a:pPr>
            <a:endParaRPr lang="en-ZA"/>
          </a:p>
          <a:p>
            <a:pPr>
              <a:buFont typeface="Arial" panose="02110004020202020204"/>
              <a:buChar char="•"/>
            </a:pPr>
            <a:endParaRPr lang="en-ZA"/>
          </a:p>
          <a:p>
            <a:pPr>
              <a:buFont typeface="Arial" panose="02110004020202020204"/>
              <a:buChar char="•"/>
            </a:pPr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8BC23-CC72-85F6-B8C5-01D93A4E6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B3E83-3676-4916-9D72-2EB3EDE26CED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925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DF4-03D2-5BEC-3152-3A3A36EF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8DC40-6D1E-8CC9-5B26-BF34086E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F56D-8909-0CFF-73D1-7DA9A25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000A-6AD9-0AAC-F6B5-D37AAEA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EAF9-BD62-65DF-571B-C61CD66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Gradi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0E4-5BA0-945A-7467-4A0D1DE0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045B-D431-EEE3-592D-E18250C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11E2-C58E-AB29-8B11-AC6EF997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0701-50A8-948D-BAE0-22E415F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58BC-115A-1BDE-ECCA-CDCE58F2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D6EB-6277-D71D-716A-2A59163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1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F10-167F-AED9-5337-44DF1DBD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08C0-E77B-F00F-4908-C5CFCBA7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A537-516D-3D51-6041-27265506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E83E-40A3-4F30-FD43-A5AA6002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D289-EDFB-B2CC-E7F7-0A4E968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DBB3-ED87-BDFC-2B3E-732058F3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2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06E2-FCB2-1829-78E0-F300F4A0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A9B5-FB8E-346E-1A0B-7ACD88A9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3919-10A2-86F0-7AA6-B1A3C28D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F41F-ECE3-B9F5-199B-9FC2C4C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E15E-D460-564B-589E-73E81EE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4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F6574-31B0-DF86-964A-6D330F08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F5C2-B1A4-C85F-F03D-1A220AD4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90B0-F8CA-7CF6-ED51-7FEB3ED6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4CE-AD7B-0CDB-8A83-1C01C4A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50DE-9D1B-62EF-F589-5BD48F8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6B2-7DF0-01D9-BD08-50A3C8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60C0-CD1E-2B5B-4081-9F2CD6A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5EBE-062F-3D78-E176-4A36620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5D16-4AE2-84BB-871D-133E0AD8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190B-01DA-4611-1681-664525E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588-8DA8-3327-14CD-CDC4B97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E6B-CD1C-B9AB-76E1-0564DDDD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956-FBDB-01E5-C65F-7AE8764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91C-80BB-7060-D6A8-B15653E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C07B-C885-8F72-97D1-B1CEC68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9BB4-AD36-050F-19AA-DC02DB72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F448-FF8D-69FB-7230-A8B0B5A2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2617-3882-80D9-3C9F-D7A1322F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CC954-AA3C-0C88-6EE8-3766E1D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3008-FC86-5048-4416-CE702F71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C833-D120-B102-2F18-78498AE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4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E3-B83B-94F2-F90A-50E8F64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7496-FDC4-1F11-3E32-701A4C48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41CE-0B33-B6B3-4B0A-00AF121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E3C7-7286-C84F-1099-25B6A2B7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C8F2-2A88-44C6-FDB5-02BAD419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5E01-03CB-47C4-3625-8859C6F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6B9C-7BC0-5613-07FB-3661F33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3E3B-4DCD-08AB-A6D4-18E7720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A7CA-C15F-B76D-D1B2-2AC4C40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9B6C-485E-2783-833C-4F60329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7296-C4E8-9CD1-CEE3-98E6591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1F6D6-9524-0675-BED2-8A40589E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3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9E88-025B-5FDA-34F8-272110D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8725-AF36-1E90-ECDA-60EF808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C5A1-6197-C94D-00F5-D68FE9EB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89EA-1533-B1E8-A9C5-4B787F61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D34-E8F7-EA0B-4C1A-8B2F93C5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4902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5" r:id="rId8"/>
    <p:sldLayoutId id="2147483744" r:id="rId9"/>
    <p:sldLayoutId id="2147483746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7C9F4-716D-1130-2C90-90289114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5F84FF3A-5224-B070-58CD-210A4A3BCD6F}"/>
              </a:ext>
            </a:extLst>
          </p:cNvPr>
          <p:cNvSpPr/>
          <p:nvPr/>
        </p:nvSpPr>
        <p:spPr>
          <a:xfrm rot="5400000">
            <a:off x="-623784" y="2263192"/>
            <a:ext cx="4758097" cy="3588369"/>
          </a:xfrm>
          <a:prstGeom prst="round2SameRect">
            <a:avLst/>
          </a:prstGeom>
          <a:solidFill>
            <a:schemeClr val="tx1">
              <a:lumMod val="10000"/>
              <a:lumOff val="90000"/>
              <a:alpha val="50000"/>
            </a:schemeClr>
          </a:solidFill>
          <a:ln>
            <a:gradFill>
              <a:gsLst>
                <a:gs pos="0">
                  <a:schemeClr val="tx2">
                    <a:lumMod val="25000"/>
                  </a:schemeClr>
                </a:gs>
                <a:gs pos="61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Rounded Rectangle 55">
            <a:extLst>
              <a:ext uri="{FF2B5EF4-FFF2-40B4-BE49-F238E27FC236}">
                <a16:creationId xmlns:a16="http://schemas.microsoft.com/office/drawing/2014/main" id="{69E670EA-00BC-3A00-4B44-6BAA183C6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54" y="1172552"/>
            <a:ext cx="8218132" cy="302955"/>
          </a:xfrm>
          <a:prstGeom prst="roundRect">
            <a:avLst>
              <a:gd name="adj" fmla="val 50000"/>
            </a:avLst>
          </a:prstGeom>
          <a:solidFill>
            <a:srgbClr val="F30000"/>
          </a:solidFill>
          <a:ln>
            <a:solidFill>
              <a:srgbClr val="FF00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EDUCATIONALLY SOUND LEARNING PRINCIPLES</a:t>
            </a:r>
            <a:endParaRPr lang="en-ZA" sz="1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31" name="Google Shape;710;p55">
            <a:extLst>
              <a:ext uri="{FF2B5EF4-FFF2-40B4-BE49-F238E27FC236}">
                <a16:creationId xmlns:a16="http://schemas.microsoft.com/office/drawing/2014/main" id="{F55292ED-E717-2AEE-5D6C-5C4F4553FE6A}"/>
              </a:ext>
            </a:extLst>
          </p:cNvPr>
          <p:cNvSpPr txBox="1"/>
          <p:nvPr/>
        </p:nvSpPr>
        <p:spPr>
          <a:xfrm>
            <a:off x="293111" y="1957296"/>
            <a:ext cx="2996611" cy="58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+mj-lt"/>
                <a:ea typeface="Oswald Regular"/>
                <a:cs typeface="Oswald Regular"/>
                <a:sym typeface="Oswald Regular"/>
              </a:rPr>
              <a:t>LEARNING THAT STICKS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A4944-1717-5C0E-773E-3EAA2487DC66}"/>
              </a:ext>
            </a:extLst>
          </p:cNvPr>
          <p:cNvSpPr txBox="1"/>
          <p:nvPr/>
        </p:nvSpPr>
        <p:spPr>
          <a:xfrm>
            <a:off x="692986" y="225434"/>
            <a:ext cx="1008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>
                <a:solidFill>
                  <a:schemeClr val="tx2"/>
                </a:solidFill>
                <a:latin typeface="+mj-lt"/>
              </a:rPr>
              <a:t>THE BOILER ROOM</a:t>
            </a:r>
            <a:endParaRPr lang="en-GB" sz="28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Picture 2" descr="A red object with holes&#10;&#10;AI-generated content may be incorrect.">
            <a:extLst>
              <a:ext uri="{FF2B5EF4-FFF2-40B4-BE49-F238E27FC236}">
                <a16:creationId xmlns:a16="http://schemas.microsoft.com/office/drawing/2014/main" id="{9801D158-25E0-F484-E168-A08F6A000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8" t="27699" r="38353" b="28714"/>
          <a:stretch/>
        </p:blipFill>
        <p:spPr>
          <a:xfrm>
            <a:off x="170153" y="192864"/>
            <a:ext cx="536092" cy="555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F32AFE-A0D2-CB99-9765-70C0B1FAF90D}"/>
              </a:ext>
            </a:extLst>
          </p:cNvPr>
          <p:cNvSpPr txBox="1"/>
          <p:nvPr/>
        </p:nvSpPr>
        <p:spPr>
          <a:xfrm>
            <a:off x="692986" y="609705"/>
            <a:ext cx="75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Focus on Education</a:t>
            </a:r>
            <a:endParaRPr lang="en-GB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EF905F7-A174-D30A-CDAB-AEF5CAA8BA8B}"/>
              </a:ext>
            </a:extLst>
          </p:cNvPr>
          <p:cNvGrpSpPr/>
          <p:nvPr/>
        </p:nvGrpSpPr>
        <p:grpSpPr>
          <a:xfrm>
            <a:off x="3831041" y="4542773"/>
            <a:ext cx="4592942" cy="2008209"/>
            <a:chOff x="1055688" y="4564444"/>
            <a:chExt cx="4744720" cy="2074572"/>
          </a:xfrm>
        </p:grpSpPr>
        <p:sp>
          <p:nvSpPr>
            <p:cNvPr id="133" name="Freeform 24">
              <a:extLst>
                <a:ext uri="{FF2B5EF4-FFF2-40B4-BE49-F238E27FC236}">
                  <a16:creationId xmlns:a16="http://schemas.microsoft.com/office/drawing/2014/main" id="{E98A87BF-FDD7-566E-DEED-5DFBB9E77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4564444"/>
              <a:ext cx="4744720" cy="2074572"/>
            </a:xfrm>
            <a:custGeom>
              <a:avLst/>
              <a:gdLst>
                <a:gd name="T0" fmla="*/ 334 w 4533"/>
                <a:gd name="T1" fmla="*/ 0 h 1982"/>
                <a:gd name="T2" fmla="*/ 0 w 4533"/>
                <a:gd name="T3" fmla="*/ 468 h 1982"/>
                <a:gd name="T4" fmla="*/ 2266 w 4533"/>
                <a:gd name="T5" fmla="*/ 1982 h 1982"/>
                <a:gd name="T6" fmla="*/ 4533 w 4533"/>
                <a:gd name="T7" fmla="*/ 468 h 1982"/>
                <a:gd name="T8" fmla="*/ 4199 w 4533"/>
                <a:gd name="T9" fmla="*/ 0 h 1982"/>
                <a:gd name="T10" fmla="*/ 2266 w 4533"/>
                <a:gd name="T11" fmla="*/ 1242 h 1982"/>
                <a:gd name="T12" fmla="*/ 334 w 4533"/>
                <a:gd name="T13" fmla="*/ 0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33" h="1982">
                  <a:moveTo>
                    <a:pt x="334" y="0"/>
                  </a:moveTo>
                  <a:lnTo>
                    <a:pt x="0" y="468"/>
                  </a:lnTo>
                  <a:lnTo>
                    <a:pt x="2266" y="1982"/>
                  </a:lnTo>
                  <a:lnTo>
                    <a:pt x="4533" y="468"/>
                  </a:lnTo>
                  <a:lnTo>
                    <a:pt x="4199" y="0"/>
                  </a:lnTo>
                  <a:lnTo>
                    <a:pt x="2266" y="1242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59BB1D6B-AD8F-F990-88A2-8F44EC204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525" y="4564444"/>
              <a:ext cx="2372883" cy="2074572"/>
            </a:xfrm>
            <a:custGeom>
              <a:avLst/>
              <a:gdLst>
                <a:gd name="T0" fmla="*/ 0 w 2267"/>
                <a:gd name="T1" fmla="*/ 1982 h 1982"/>
                <a:gd name="T2" fmla="*/ 2267 w 2267"/>
                <a:gd name="T3" fmla="*/ 468 h 1982"/>
                <a:gd name="T4" fmla="*/ 1933 w 2267"/>
                <a:gd name="T5" fmla="*/ 0 h 1982"/>
                <a:gd name="T6" fmla="*/ 0 w 2267"/>
                <a:gd name="T7" fmla="*/ 1242 h 1982"/>
                <a:gd name="T8" fmla="*/ 0 w 2267"/>
                <a:gd name="T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7" h="1982">
                  <a:moveTo>
                    <a:pt x="0" y="1982"/>
                  </a:moveTo>
                  <a:lnTo>
                    <a:pt x="2267" y="468"/>
                  </a:lnTo>
                  <a:lnTo>
                    <a:pt x="1933" y="0"/>
                  </a:lnTo>
                  <a:lnTo>
                    <a:pt x="0" y="1242"/>
                  </a:lnTo>
                  <a:lnTo>
                    <a:pt x="0" y="1982"/>
                  </a:lnTo>
                  <a:close/>
                </a:path>
              </a:pathLst>
            </a:custGeom>
            <a:solidFill>
              <a:srgbClr val="5826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100B83-6E72-0F68-6B01-D649198A95F8}"/>
              </a:ext>
            </a:extLst>
          </p:cNvPr>
          <p:cNvGrpSpPr/>
          <p:nvPr/>
        </p:nvGrpSpPr>
        <p:grpSpPr>
          <a:xfrm>
            <a:off x="4209987" y="4009817"/>
            <a:ext cx="3835050" cy="1702215"/>
            <a:chOff x="1447156" y="4013876"/>
            <a:chExt cx="3961784" cy="1758467"/>
          </a:xfrm>
        </p:grpSpPr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BE1D5BA0-2D80-3F10-CEE0-9833A3D31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156" y="4013876"/>
              <a:ext cx="3961784" cy="1758467"/>
            </a:xfrm>
            <a:custGeom>
              <a:avLst/>
              <a:gdLst>
                <a:gd name="T0" fmla="*/ 333 w 3785"/>
                <a:gd name="T1" fmla="*/ 0 h 1680"/>
                <a:gd name="T2" fmla="*/ 0 w 3785"/>
                <a:gd name="T3" fmla="*/ 469 h 1680"/>
                <a:gd name="T4" fmla="*/ 1892 w 3785"/>
                <a:gd name="T5" fmla="*/ 1680 h 1680"/>
                <a:gd name="T6" fmla="*/ 3785 w 3785"/>
                <a:gd name="T7" fmla="*/ 469 h 1680"/>
                <a:gd name="T8" fmla="*/ 3449 w 3785"/>
                <a:gd name="T9" fmla="*/ 0 h 1680"/>
                <a:gd name="T10" fmla="*/ 1892 w 3785"/>
                <a:gd name="T11" fmla="*/ 942 h 1680"/>
                <a:gd name="T12" fmla="*/ 333 w 3785"/>
                <a:gd name="T13" fmla="*/ 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5" h="1680">
                  <a:moveTo>
                    <a:pt x="333" y="0"/>
                  </a:moveTo>
                  <a:lnTo>
                    <a:pt x="0" y="469"/>
                  </a:lnTo>
                  <a:lnTo>
                    <a:pt x="1892" y="1680"/>
                  </a:lnTo>
                  <a:lnTo>
                    <a:pt x="3785" y="469"/>
                  </a:lnTo>
                  <a:lnTo>
                    <a:pt x="3449" y="0"/>
                  </a:lnTo>
                  <a:lnTo>
                    <a:pt x="1892" y="94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F6D1B81E-C46F-0017-067F-885169F43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525" y="4013876"/>
              <a:ext cx="1981415" cy="1758467"/>
            </a:xfrm>
            <a:custGeom>
              <a:avLst/>
              <a:gdLst>
                <a:gd name="T0" fmla="*/ 0 w 1893"/>
                <a:gd name="T1" fmla="*/ 1680 h 1680"/>
                <a:gd name="T2" fmla="*/ 1893 w 1893"/>
                <a:gd name="T3" fmla="*/ 469 h 1680"/>
                <a:gd name="T4" fmla="*/ 1557 w 1893"/>
                <a:gd name="T5" fmla="*/ 0 h 1680"/>
                <a:gd name="T6" fmla="*/ 0 w 1893"/>
                <a:gd name="T7" fmla="*/ 942 h 1680"/>
                <a:gd name="T8" fmla="*/ 0 w 1893"/>
                <a:gd name="T9" fmla="*/ 1680 h 1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3" h="1680">
                  <a:moveTo>
                    <a:pt x="0" y="1680"/>
                  </a:moveTo>
                  <a:lnTo>
                    <a:pt x="1893" y="469"/>
                  </a:lnTo>
                  <a:lnTo>
                    <a:pt x="1557" y="0"/>
                  </a:lnTo>
                  <a:lnTo>
                    <a:pt x="0" y="942"/>
                  </a:lnTo>
                  <a:lnTo>
                    <a:pt x="0" y="1680"/>
                  </a:lnTo>
                  <a:close/>
                </a:path>
              </a:pathLst>
            </a:custGeom>
            <a:solidFill>
              <a:srgbClr val="0085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B9574D3-8133-B4D2-490D-83DC2064843D}"/>
              </a:ext>
            </a:extLst>
          </p:cNvPr>
          <p:cNvGrpSpPr/>
          <p:nvPr/>
        </p:nvGrpSpPr>
        <p:grpSpPr>
          <a:xfrm>
            <a:off x="4588931" y="3477876"/>
            <a:ext cx="3077160" cy="1397235"/>
            <a:chOff x="1838624" y="3464356"/>
            <a:chExt cx="3178848" cy="1443408"/>
          </a:xfrm>
        </p:grpSpPr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0C4D0F6C-447F-CA83-34E7-099F4A322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624" y="3464356"/>
              <a:ext cx="3178847" cy="1443408"/>
            </a:xfrm>
            <a:custGeom>
              <a:avLst/>
              <a:gdLst>
                <a:gd name="T0" fmla="*/ 336 w 3037"/>
                <a:gd name="T1" fmla="*/ 0 h 1379"/>
                <a:gd name="T2" fmla="*/ 0 w 3037"/>
                <a:gd name="T3" fmla="*/ 468 h 1379"/>
                <a:gd name="T4" fmla="*/ 1518 w 3037"/>
                <a:gd name="T5" fmla="*/ 1379 h 1379"/>
                <a:gd name="T6" fmla="*/ 3037 w 3037"/>
                <a:gd name="T7" fmla="*/ 468 h 1379"/>
                <a:gd name="T8" fmla="*/ 2701 w 3037"/>
                <a:gd name="T9" fmla="*/ 0 h 1379"/>
                <a:gd name="T10" fmla="*/ 1518 w 3037"/>
                <a:gd name="T11" fmla="*/ 639 h 1379"/>
                <a:gd name="T12" fmla="*/ 336 w 3037"/>
                <a:gd name="T13" fmla="*/ 0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7" h="1379">
                  <a:moveTo>
                    <a:pt x="336" y="0"/>
                  </a:moveTo>
                  <a:lnTo>
                    <a:pt x="0" y="468"/>
                  </a:lnTo>
                  <a:lnTo>
                    <a:pt x="1518" y="1379"/>
                  </a:lnTo>
                  <a:lnTo>
                    <a:pt x="3037" y="468"/>
                  </a:lnTo>
                  <a:lnTo>
                    <a:pt x="2701" y="0"/>
                  </a:lnTo>
                  <a:lnTo>
                    <a:pt x="1518" y="639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7F8FD130-7D51-81BB-A14C-616BD1911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525" y="3464356"/>
              <a:ext cx="1589947" cy="1443408"/>
            </a:xfrm>
            <a:custGeom>
              <a:avLst/>
              <a:gdLst>
                <a:gd name="T0" fmla="*/ 0 w 1519"/>
                <a:gd name="T1" fmla="*/ 1379 h 1379"/>
                <a:gd name="T2" fmla="*/ 1519 w 1519"/>
                <a:gd name="T3" fmla="*/ 468 h 1379"/>
                <a:gd name="T4" fmla="*/ 1183 w 1519"/>
                <a:gd name="T5" fmla="*/ 0 h 1379"/>
                <a:gd name="T6" fmla="*/ 0 w 1519"/>
                <a:gd name="T7" fmla="*/ 639 h 1379"/>
                <a:gd name="T8" fmla="*/ 0 w 1519"/>
                <a:gd name="T9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9" h="1379">
                  <a:moveTo>
                    <a:pt x="0" y="1379"/>
                  </a:moveTo>
                  <a:lnTo>
                    <a:pt x="1519" y="468"/>
                  </a:lnTo>
                  <a:lnTo>
                    <a:pt x="1183" y="0"/>
                  </a:lnTo>
                  <a:lnTo>
                    <a:pt x="0" y="639"/>
                  </a:lnTo>
                  <a:lnTo>
                    <a:pt x="0" y="1379"/>
                  </a:lnTo>
                  <a:close/>
                </a:path>
              </a:pathLst>
            </a:custGeom>
            <a:solidFill>
              <a:srgbClr val="009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14BB166-8C6F-A584-83B5-2214E696C688}"/>
              </a:ext>
            </a:extLst>
          </p:cNvPr>
          <p:cNvGrpSpPr/>
          <p:nvPr/>
        </p:nvGrpSpPr>
        <p:grpSpPr>
          <a:xfrm>
            <a:off x="5345809" y="2412977"/>
            <a:ext cx="1562391" cy="787275"/>
            <a:chOff x="2620514" y="2364267"/>
            <a:chExt cx="1614022" cy="813291"/>
          </a:xfrm>
        </p:grpSpPr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1B97A909-E04B-6AC5-CD53-1C7E47E94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514" y="2364267"/>
              <a:ext cx="1614021" cy="813291"/>
            </a:xfrm>
            <a:custGeom>
              <a:avLst/>
              <a:gdLst>
                <a:gd name="T0" fmla="*/ 336 w 1542"/>
                <a:gd name="T1" fmla="*/ 0 h 777"/>
                <a:gd name="T2" fmla="*/ 0 w 1542"/>
                <a:gd name="T3" fmla="*/ 469 h 777"/>
                <a:gd name="T4" fmla="*/ 771 w 1542"/>
                <a:gd name="T5" fmla="*/ 777 h 777"/>
                <a:gd name="T6" fmla="*/ 1542 w 1542"/>
                <a:gd name="T7" fmla="*/ 469 h 777"/>
                <a:gd name="T8" fmla="*/ 1207 w 1542"/>
                <a:gd name="T9" fmla="*/ 0 h 777"/>
                <a:gd name="T10" fmla="*/ 771 w 1542"/>
                <a:gd name="T11" fmla="*/ 36 h 777"/>
                <a:gd name="T12" fmla="*/ 336 w 1542"/>
                <a:gd name="T13" fmla="*/ 0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2" h="777">
                  <a:moveTo>
                    <a:pt x="336" y="0"/>
                  </a:moveTo>
                  <a:lnTo>
                    <a:pt x="0" y="469"/>
                  </a:lnTo>
                  <a:lnTo>
                    <a:pt x="771" y="777"/>
                  </a:lnTo>
                  <a:lnTo>
                    <a:pt x="1542" y="469"/>
                  </a:lnTo>
                  <a:lnTo>
                    <a:pt x="1207" y="0"/>
                  </a:lnTo>
                  <a:lnTo>
                    <a:pt x="771" y="36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0C1BC266-2F66-7771-FEA3-E207F88F2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525" y="2364267"/>
              <a:ext cx="807011" cy="813291"/>
            </a:xfrm>
            <a:custGeom>
              <a:avLst/>
              <a:gdLst>
                <a:gd name="T0" fmla="*/ 0 w 771"/>
                <a:gd name="T1" fmla="*/ 777 h 777"/>
                <a:gd name="T2" fmla="*/ 771 w 771"/>
                <a:gd name="T3" fmla="*/ 469 h 777"/>
                <a:gd name="T4" fmla="*/ 436 w 771"/>
                <a:gd name="T5" fmla="*/ 0 h 777"/>
                <a:gd name="T6" fmla="*/ 0 w 771"/>
                <a:gd name="T7" fmla="*/ 36 h 777"/>
                <a:gd name="T8" fmla="*/ 0 w 771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777">
                  <a:moveTo>
                    <a:pt x="0" y="777"/>
                  </a:moveTo>
                  <a:lnTo>
                    <a:pt x="771" y="469"/>
                  </a:lnTo>
                  <a:lnTo>
                    <a:pt x="436" y="0"/>
                  </a:lnTo>
                  <a:lnTo>
                    <a:pt x="0" y="36"/>
                  </a:lnTo>
                  <a:lnTo>
                    <a:pt x="0" y="777"/>
                  </a:lnTo>
                  <a:close/>
                </a:path>
              </a:pathLst>
            </a:custGeom>
            <a:solidFill>
              <a:srgbClr val="D65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2D6D002-DDC1-EA3B-BF96-85B945FFAC66}"/>
              </a:ext>
            </a:extLst>
          </p:cNvPr>
          <p:cNvGrpSpPr/>
          <p:nvPr/>
        </p:nvGrpSpPr>
        <p:grpSpPr>
          <a:xfrm>
            <a:off x="5724755" y="1792885"/>
            <a:ext cx="805513" cy="584631"/>
            <a:chOff x="3011982" y="1723683"/>
            <a:chExt cx="832132" cy="603950"/>
          </a:xfrm>
        </p:grpSpPr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031CE0E9-BC19-B63F-CABA-FFC77F7FE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982" y="1723683"/>
              <a:ext cx="832132" cy="603950"/>
            </a:xfrm>
            <a:custGeom>
              <a:avLst/>
              <a:gdLst>
                <a:gd name="T0" fmla="*/ 795 w 795"/>
                <a:gd name="T1" fmla="*/ 556 h 577"/>
                <a:gd name="T2" fmla="*/ 397 w 795"/>
                <a:gd name="T3" fmla="*/ 0 h 577"/>
                <a:gd name="T4" fmla="*/ 0 w 795"/>
                <a:gd name="T5" fmla="*/ 556 h 577"/>
                <a:gd name="T6" fmla="*/ 397 w 795"/>
                <a:gd name="T7" fmla="*/ 577 h 577"/>
                <a:gd name="T8" fmla="*/ 795 w 795"/>
                <a:gd name="T9" fmla="*/ 55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5" h="577">
                  <a:moveTo>
                    <a:pt x="795" y="556"/>
                  </a:moveTo>
                  <a:lnTo>
                    <a:pt x="397" y="0"/>
                  </a:lnTo>
                  <a:lnTo>
                    <a:pt x="0" y="556"/>
                  </a:lnTo>
                  <a:lnTo>
                    <a:pt x="397" y="577"/>
                  </a:lnTo>
                  <a:lnTo>
                    <a:pt x="795" y="55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6D087315-92F8-EDCE-5684-A94947B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525" y="1723683"/>
              <a:ext cx="416589" cy="603950"/>
            </a:xfrm>
            <a:custGeom>
              <a:avLst/>
              <a:gdLst>
                <a:gd name="T0" fmla="*/ 0 w 398"/>
                <a:gd name="T1" fmla="*/ 0 h 577"/>
                <a:gd name="T2" fmla="*/ 0 w 398"/>
                <a:gd name="T3" fmla="*/ 577 h 577"/>
                <a:gd name="T4" fmla="*/ 398 w 398"/>
                <a:gd name="T5" fmla="*/ 556 h 577"/>
                <a:gd name="T6" fmla="*/ 0 w 398"/>
                <a:gd name="T7" fmla="*/ 0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577">
                  <a:moveTo>
                    <a:pt x="0" y="0"/>
                  </a:moveTo>
                  <a:lnTo>
                    <a:pt x="0" y="577"/>
                  </a:lnTo>
                  <a:lnTo>
                    <a:pt x="398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B58CCC-0EC2-D9D0-24EA-84818E8266C7}"/>
              </a:ext>
            </a:extLst>
          </p:cNvPr>
          <p:cNvGrpSpPr/>
          <p:nvPr/>
        </p:nvGrpSpPr>
        <p:grpSpPr>
          <a:xfrm>
            <a:off x="6127005" y="1792885"/>
            <a:ext cx="1383050" cy="563352"/>
            <a:chOff x="6127005" y="1792885"/>
            <a:chExt cx="1383050" cy="563352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A7842E1-60F7-792E-82A5-151B29181DAA}"/>
                </a:ext>
              </a:extLst>
            </p:cNvPr>
            <p:cNvGrpSpPr/>
            <p:nvPr/>
          </p:nvGrpSpPr>
          <p:grpSpPr>
            <a:xfrm>
              <a:off x="6127005" y="1792885"/>
              <a:ext cx="1383050" cy="563352"/>
              <a:chOff x="3427525" y="1723683"/>
              <a:chExt cx="1428754" cy="581969"/>
            </a:xfrm>
          </p:grpSpPr>
          <p:sp>
            <p:nvSpPr>
              <p:cNvPr id="130" name="Freeform 23">
                <a:extLst>
                  <a:ext uri="{FF2B5EF4-FFF2-40B4-BE49-F238E27FC236}">
                    <a16:creationId xmlns:a16="http://schemas.microsoft.com/office/drawing/2014/main" id="{34C9321E-A847-5EDF-9777-44CF58095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7525" y="1723683"/>
                <a:ext cx="1319897" cy="581969"/>
              </a:xfrm>
              <a:custGeom>
                <a:avLst/>
                <a:gdLst>
                  <a:gd name="T0" fmla="*/ 857 w 1261"/>
                  <a:gd name="T1" fmla="*/ 0 h 556"/>
                  <a:gd name="T2" fmla="*/ 0 w 1261"/>
                  <a:gd name="T3" fmla="*/ 0 h 556"/>
                  <a:gd name="T4" fmla="*/ 398 w 1261"/>
                  <a:gd name="T5" fmla="*/ 556 h 556"/>
                  <a:gd name="T6" fmla="*/ 1261 w 1261"/>
                  <a:gd name="T7" fmla="*/ 556 h 556"/>
                  <a:gd name="T8" fmla="*/ 857 w 1261"/>
                  <a:gd name="T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1" h="556">
                    <a:moveTo>
                      <a:pt x="857" y="0"/>
                    </a:moveTo>
                    <a:lnTo>
                      <a:pt x="0" y="0"/>
                    </a:lnTo>
                    <a:lnTo>
                      <a:pt x="398" y="556"/>
                    </a:lnTo>
                    <a:lnTo>
                      <a:pt x="1261" y="55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">
                <a:extLst>
                  <a:ext uri="{FF2B5EF4-FFF2-40B4-BE49-F238E27FC236}">
                    <a16:creationId xmlns:a16="http://schemas.microsoft.com/office/drawing/2014/main" id="{AE154EAB-4622-CF1B-E730-6D729507A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777" y="1723683"/>
                <a:ext cx="571502" cy="581969"/>
              </a:xfrm>
              <a:custGeom>
                <a:avLst/>
                <a:gdLst>
                  <a:gd name="T0" fmla="*/ 546 w 546"/>
                  <a:gd name="T1" fmla="*/ 556 h 556"/>
                  <a:gd name="T2" fmla="*/ 142 w 546"/>
                  <a:gd name="T3" fmla="*/ 0 h 556"/>
                  <a:gd name="T4" fmla="*/ 0 w 546"/>
                  <a:gd name="T5" fmla="*/ 0 h 556"/>
                  <a:gd name="T6" fmla="*/ 404 w 546"/>
                  <a:gd name="T7" fmla="*/ 556 h 556"/>
                  <a:gd name="T8" fmla="*/ 546 w 546"/>
                  <a:gd name="T9" fmla="*/ 556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6" h="556">
                    <a:moveTo>
                      <a:pt x="546" y="556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404" y="556"/>
                    </a:lnTo>
                    <a:lnTo>
                      <a:pt x="546" y="556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8C01992-B955-3706-38D0-05F4DAABD81D}"/>
                </a:ext>
              </a:extLst>
            </p:cNvPr>
            <p:cNvSpPr txBox="1"/>
            <p:nvPr/>
          </p:nvSpPr>
          <p:spPr>
            <a:xfrm>
              <a:off x="6544060" y="1884321"/>
              <a:ext cx="443565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panose="020F0502020204030203" pitchFamily="34" charset="0"/>
                </a:rPr>
                <a:t>06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3F1B34-1E8B-1221-3D9D-DE96BD442156}"/>
              </a:ext>
            </a:extLst>
          </p:cNvPr>
          <p:cNvGrpSpPr/>
          <p:nvPr/>
        </p:nvGrpSpPr>
        <p:grpSpPr>
          <a:xfrm>
            <a:off x="6568771" y="2412977"/>
            <a:ext cx="1327322" cy="475201"/>
            <a:chOff x="6568771" y="2412977"/>
            <a:chExt cx="1327322" cy="475201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5B4C0E8-13DC-3319-6E36-6E9FF942EDEE}"/>
                </a:ext>
              </a:extLst>
            </p:cNvPr>
            <p:cNvGrpSpPr/>
            <p:nvPr/>
          </p:nvGrpSpPr>
          <p:grpSpPr>
            <a:xfrm>
              <a:off x="6568771" y="2412977"/>
              <a:ext cx="1327322" cy="475201"/>
              <a:chOff x="3883889" y="2364267"/>
              <a:chExt cx="1371185" cy="490905"/>
            </a:xfrm>
          </p:grpSpPr>
          <p:sp>
            <p:nvSpPr>
              <p:cNvPr id="127" name="Freeform 22">
                <a:extLst>
                  <a:ext uri="{FF2B5EF4-FFF2-40B4-BE49-F238E27FC236}">
                    <a16:creationId xmlns:a16="http://schemas.microsoft.com/office/drawing/2014/main" id="{E23ED8C0-1174-E103-A15C-21735BCAF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3889" y="2364267"/>
                <a:ext cx="1262328" cy="490905"/>
              </a:xfrm>
              <a:custGeom>
                <a:avLst/>
                <a:gdLst>
                  <a:gd name="T0" fmla="*/ 863 w 1206"/>
                  <a:gd name="T1" fmla="*/ 0 h 469"/>
                  <a:gd name="T2" fmla="*/ 0 w 1206"/>
                  <a:gd name="T3" fmla="*/ 0 h 469"/>
                  <a:gd name="T4" fmla="*/ 335 w 1206"/>
                  <a:gd name="T5" fmla="*/ 469 h 469"/>
                  <a:gd name="T6" fmla="*/ 1206 w 1206"/>
                  <a:gd name="T7" fmla="*/ 469 h 469"/>
                  <a:gd name="T8" fmla="*/ 863 w 1206"/>
                  <a:gd name="T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6" h="469">
                    <a:moveTo>
                      <a:pt x="863" y="0"/>
                    </a:moveTo>
                    <a:lnTo>
                      <a:pt x="0" y="0"/>
                    </a:lnTo>
                    <a:lnTo>
                      <a:pt x="335" y="469"/>
                    </a:lnTo>
                    <a:lnTo>
                      <a:pt x="1206" y="469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8">
                <a:extLst>
                  <a:ext uri="{FF2B5EF4-FFF2-40B4-BE49-F238E27FC236}">
                    <a16:creationId xmlns:a16="http://schemas.microsoft.com/office/drawing/2014/main" id="{93DD0EC2-6204-CCF6-F72F-EB3482442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7421" y="2364267"/>
                <a:ext cx="507653" cy="490905"/>
              </a:xfrm>
              <a:custGeom>
                <a:avLst/>
                <a:gdLst>
                  <a:gd name="T0" fmla="*/ 485 w 485"/>
                  <a:gd name="T1" fmla="*/ 469 h 469"/>
                  <a:gd name="T2" fmla="*/ 142 w 485"/>
                  <a:gd name="T3" fmla="*/ 0 h 469"/>
                  <a:gd name="T4" fmla="*/ 0 w 485"/>
                  <a:gd name="T5" fmla="*/ 0 h 469"/>
                  <a:gd name="T6" fmla="*/ 343 w 485"/>
                  <a:gd name="T7" fmla="*/ 469 h 469"/>
                  <a:gd name="T8" fmla="*/ 485 w 485"/>
                  <a:gd name="T9" fmla="*/ 4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5" h="469">
                    <a:moveTo>
                      <a:pt x="485" y="469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343" y="469"/>
                    </a:lnTo>
                    <a:lnTo>
                      <a:pt x="485" y="469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FEB8491-F028-8394-9A1B-4941E82CF3F5}"/>
                </a:ext>
              </a:extLst>
            </p:cNvPr>
            <p:cNvSpPr txBox="1"/>
            <p:nvPr/>
          </p:nvSpPr>
          <p:spPr>
            <a:xfrm>
              <a:off x="6927413" y="2425382"/>
              <a:ext cx="443565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panose="020F0502020204030203" pitchFamily="34" charset="0"/>
                </a:rPr>
                <a:t>05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661233-A57D-A42F-3E9D-10700ADD537C}"/>
              </a:ext>
            </a:extLst>
          </p:cNvPr>
          <p:cNvGrpSpPr/>
          <p:nvPr/>
        </p:nvGrpSpPr>
        <p:grpSpPr>
          <a:xfrm>
            <a:off x="6946702" y="2945933"/>
            <a:ext cx="1333402" cy="474188"/>
            <a:chOff x="6946702" y="2945933"/>
            <a:chExt cx="1333402" cy="47418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1B6CEE6-5B14-DF9B-9147-CEB67942058F}"/>
                </a:ext>
              </a:extLst>
            </p:cNvPr>
            <p:cNvGrpSpPr/>
            <p:nvPr/>
          </p:nvGrpSpPr>
          <p:grpSpPr>
            <a:xfrm>
              <a:off x="6946702" y="2945933"/>
              <a:ext cx="1333402" cy="474188"/>
              <a:chOff x="4274310" y="2914835"/>
              <a:chExt cx="1377466" cy="489859"/>
            </a:xfrm>
          </p:grpSpPr>
          <p:sp>
            <p:nvSpPr>
              <p:cNvPr id="124" name="Freeform 21">
                <a:extLst>
                  <a:ext uri="{FF2B5EF4-FFF2-40B4-BE49-F238E27FC236}">
                    <a16:creationId xmlns:a16="http://schemas.microsoft.com/office/drawing/2014/main" id="{C3E81AB4-4460-B101-1DE0-612E88038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310" y="2914835"/>
                <a:ext cx="1267561" cy="489859"/>
              </a:xfrm>
              <a:custGeom>
                <a:avLst/>
                <a:gdLst>
                  <a:gd name="T0" fmla="*/ 871 w 1211"/>
                  <a:gd name="T1" fmla="*/ 0 h 468"/>
                  <a:gd name="T2" fmla="*/ 0 w 1211"/>
                  <a:gd name="T3" fmla="*/ 0 h 468"/>
                  <a:gd name="T4" fmla="*/ 336 w 1211"/>
                  <a:gd name="T5" fmla="*/ 468 h 468"/>
                  <a:gd name="T6" fmla="*/ 1211 w 1211"/>
                  <a:gd name="T7" fmla="*/ 468 h 468"/>
                  <a:gd name="T8" fmla="*/ 871 w 1211"/>
                  <a:gd name="T9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1" h="468">
                    <a:moveTo>
                      <a:pt x="871" y="0"/>
                    </a:moveTo>
                    <a:lnTo>
                      <a:pt x="0" y="0"/>
                    </a:lnTo>
                    <a:lnTo>
                      <a:pt x="336" y="468"/>
                    </a:lnTo>
                    <a:lnTo>
                      <a:pt x="1211" y="468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7">
                <a:extLst>
                  <a:ext uri="{FF2B5EF4-FFF2-40B4-BE49-F238E27FC236}">
                    <a16:creationId xmlns:a16="http://schemas.microsoft.com/office/drawing/2014/main" id="{7E26FC7E-AF0B-612F-0AB1-22FF93CE3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217" y="2914835"/>
                <a:ext cx="505559" cy="489859"/>
              </a:xfrm>
              <a:custGeom>
                <a:avLst/>
                <a:gdLst>
                  <a:gd name="T0" fmla="*/ 483 w 483"/>
                  <a:gd name="T1" fmla="*/ 468 h 468"/>
                  <a:gd name="T2" fmla="*/ 142 w 483"/>
                  <a:gd name="T3" fmla="*/ 0 h 468"/>
                  <a:gd name="T4" fmla="*/ 0 w 483"/>
                  <a:gd name="T5" fmla="*/ 0 h 468"/>
                  <a:gd name="T6" fmla="*/ 341 w 483"/>
                  <a:gd name="T7" fmla="*/ 468 h 468"/>
                  <a:gd name="T8" fmla="*/ 483 w 483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3" h="468">
                    <a:moveTo>
                      <a:pt x="483" y="468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341" y="468"/>
                    </a:lnTo>
                    <a:lnTo>
                      <a:pt x="483" y="46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4831143-28E2-9081-B53E-60B5677D8CC8}"/>
                </a:ext>
              </a:extLst>
            </p:cNvPr>
            <p:cNvSpPr txBox="1"/>
            <p:nvPr/>
          </p:nvSpPr>
          <p:spPr>
            <a:xfrm>
              <a:off x="7310767" y="2966444"/>
              <a:ext cx="443565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panose="020F0502020204030203" pitchFamily="34" charset="0"/>
                </a:rPr>
                <a:t>04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52A7F2-D63A-EEBB-1E3B-B690323FAA1F}"/>
              </a:ext>
            </a:extLst>
          </p:cNvPr>
          <p:cNvGrpSpPr/>
          <p:nvPr/>
        </p:nvGrpSpPr>
        <p:grpSpPr>
          <a:xfrm>
            <a:off x="7325648" y="3477876"/>
            <a:ext cx="1330362" cy="474188"/>
            <a:chOff x="7325648" y="3477876"/>
            <a:chExt cx="1330362" cy="474188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D64B737-ED1F-5D58-55ED-F3127C785655}"/>
                </a:ext>
              </a:extLst>
            </p:cNvPr>
            <p:cNvGrpSpPr/>
            <p:nvPr/>
          </p:nvGrpSpPr>
          <p:grpSpPr>
            <a:xfrm>
              <a:off x="7325648" y="3477876"/>
              <a:ext cx="1330362" cy="474188"/>
              <a:chOff x="4665778" y="3464356"/>
              <a:chExt cx="1374326" cy="489859"/>
            </a:xfrm>
          </p:grpSpPr>
          <p:sp>
            <p:nvSpPr>
              <p:cNvPr id="121" name="Freeform 20">
                <a:extLst>
                  <a:ext uri="{FF2B5EF4-FFF2-40B4-BE49-F238E27FC236}">
                    <a16:creationId xmlns:a16="http://schemas.microsoft.com/office/drawing/2014/main" id="{20C38471-E09A-4672-D54B-55CD31445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5778" y="3464356"/>
                <a:ext cx="1265468" cy="489859"/>
              </a:xfrm>
              <a:custGeom>
                <a:avLst/>
                <a:gdLst>
                  <a:gd name="T0" fmla="*/ 866 w 1209"/>
                  <a:gd name="T1" fmla="*/ 0 h 468"/>
                  <a:gd name="T2" fmla="*/ 0 w 1209"/>
                  <a:gd name="T3" fmla="*/ 0 h 468"/>
                  <a:gd name="T4" fmla="*/ 336 w 1209"/>
                  <a:gd name="T5" fmla="*/ 468 h 468"/>
                  <a:gd name="T6" fmla="*/ 1209 w 1209"/>
                  <a:gd name="T7" fmla="*/ 468 h 468"/>
                  <a:gd name="T8" fmla="*/ 866 w 1209"/>
                  <a:gd name="T9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9" h="468">
                    <a:moveTo>
                      <a:pt x="866" y="0"/>
                    </a:moveTo>
                    <a:lnTo>
                      <a:pt x="0" y="0"/>
                    </a:lnTo>
                    <a:lnTo>
                      <a:pt x="336" y="468"/>
                    </a:lnTo>
                    <a:lnTo>
                      <a:pt x="1209" y="468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6">
                <a:extLst>
                  <a:ext uri="{FF2B5EF4-FFF2-40B4-BE49-F238E27FC236}">
                    <a16:creationId xmlns:a16="http://schemas.microsoft.com/office/drawing/2014/main" id="{E2482633-75EA-A37F-4024-FE90C708F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51" y="3464356"/>
                <a:ext cx="507653" cy="489859"/>
              </a:xfrm>
              <a:custGeom>
                <a:avLst/>
                <a:gdLst>
                  <a:gd name="T0" fmla="*/ 485 w 485"/>
                  <a:gd name="T1" fmla="*/ 468 h 468"/>
                  <a:gd name="T2" fmla="*/ 142 w 485"/>
                  <a:gd name="T3" fmla="*/ 0 h 468"/>
                  <a:gd name="T4" fmla="*/ 0 w 485"/>
                  <a:gd name="T5" fmla="*/ 0 h 468"/>
                  <a:gd name="T6" fmla="*/ 343 w 485"/>
                  <a:gd name="T7" fmla="*/ 468 h 468"/>
                  <a:gd name="T8" fmla="*/ 485 w 485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5" h="468">
                    <a:moveTo>
                      <a:pt x="485" y="468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343" y="468"/>
                    </a:lnTo>
                    <a:lnTo>
                      <a:pt x="485" y="468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297ABA6-54D9-2225-8D23-DC08A8D5AD44}"/>
                </a:ext>
              </a:extLst>
            </p:cNvPr>
            <p:cNvSpPr txBox="1"/>
            <p:nvPr/>
          </p:nvSpPr>
          <p:spPr>
            <a:xfrm>
              <a:off x="7694120" y="3507504"/>
              <a:ext cx="443565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panose="020F0502020204030203" pitchFamily="34" charset="0"/>
                </a:rPr>
                <a:t>03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C89903-3A96-9ABA-4B5D-20C6682497E9}"/>
              </a:ext>
            </a:extLst>
          </p:cNvPr>
          <p:cNvGrpSpPr/>
          <p:nvPr/>
        </p:nvGrpSpPr>
        <p:grpSpPr>
          <a:xfrm>
            <a:off x="7704593" y="4009817"/>
            <a:ext cx="1323270" cy="475201"/>
            <a:chOff x="7704593" y="4009817"/>
            <a:chExt cx="1323270" cy="47520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670FC8B-F0D3-D67E-E2EF-F0F22F0092DD}"/>
                </a:ext>
              </a:extLst>
            </p:cNvPr>
            <p:cNvGrpSpPr/>
            <p:nvPr/>
          </p:nvGrpSpPr>
          <p:grpSpPr>
            <a:xfrm>
              <a:off x="7704593" y="4009817"/>
              <a:ext cx="1323270" cy="475201"/>
              <a:chOff x="5057246" y="4013876"/>
              <a:chExt cx="1366999" cy="490905"/>
            </a:xfrm>
          </p:grpSpPr>
          <p:sp>
            <p:nvSpPr>
              <p:cNvPr id="118" name="Freeform 19">
                <a:extLst>
                  <a:ext uri="{FF2B5EF4-FFF2-40B4-BE49-F238E27FC236}">
                    <a16:creationId xmlns:a16="http://schemas.microsoft.com/office/drawing/2014/main" id="{834E8B42-E5CB-CF03-C5A2-BE23B1044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7246" y="4013876"/>
                <a:ext cx="1255001" cy="490905"/>
              </a:xfrm>
              <a:custGeom>
                <a:avLst/>
                <a:gdLst>
                  <a:gd name="T0" fmla="*/ 873 w 1199"/>
                  <a:gd name="T1" fmla="*/ 0 h 469"/>
                  <a:gd name="T2" fmla="*/ 0 w 1199"/>
                  <a:gd name="T3" fmla="*/ 0 h 469"/>
                  <a:gd name="T4" fmla="*/ 336 w 1199"/>
                  <a:gd name="T5" fmla="*/ 469 h 469"/>
                  <a:gd name="T6" fmla="*/ 1199 w 1199"/>
                  <a:gd name="T7" fmla="*/ 469 h 469"/>
                  <a:gd name="T8" fmla="*/ 873 w 1199"/>
                  <a:gd name="T9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9" h="469">
                    <a:moveTo>
                      <a:pt x="873" y="0"/>
                    </a:moveTo>
                    <a:lnTo>
                      <a:pt x="0" y="0"/>
                    </a:lnTo>
                    <a:lnTo>
                      <a:pt x="336" y="469"/>
                    </a:lnTo>
                    <a:lnTo>
                      <a:pt x="1199" y="469"/>
                    </a:lnTo>
                    <a:lnTo>
                      <a:pt x="87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5">
                <a:extLst>
                  <a:ext uri="{FF2B5EF4-FFF2-40B4-BE49-F238E27FC236}">
                    <a16:creationId xmlns:a16="http://schemas.microsoft.com/office/drawing/2014/main" id="{5BAF2F67-D98E-8C8A-5233-39D6DB5DF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1246" y="4013876"/>
                <a:ext cx="492999" cy="490905"/>
              </a:xfrm>
              <a:custGeom>
                <a:avLst/>
                <a:gdLst>
                  <a:gd name="T0" fmla="*/ 471 w 471"/>
                  <a:gd name="T1" fmla="*/ 469 h 469"/>
                  <a:gd name="T2" fmla="*/ 142 w 471"/>
                  <a:gd name="T3" fmla="*/ 0 h 469"/>
                  <a:gd name="T4" fmla="*/ 0 w 471"/>
                  <a:gd name="T5" fmla="*/ 0 h 469"/>
                  <a:gd name="T6" fmla="*/ 326 w 471"/>
                  <a:gd name="T7" fmla="*/ 469 h 469"/>
                  <a:gd name="T8" fmla="*/ 471 w 471"/>
                  <a:gd name="T9" fmla="*/ 4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1" h="469">
                    <a:moveTo>
                      <a:pt x="471" y="469"/>
                    </a:moveTo>
                    <a:lnTo>
                      <a:pt x="142" y="0"/>
                    </a:lnTo>
                    <a:lnTo>
                      <a:pt x="0" y="0"/>
                    </a:lnTo>
                    <a:lnTo>
                      <a:pt x="326" y="469"/>
                    </a:lnTo>
                    <a:lnTo>
                      <a:pt x="471" y="4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5E97398-4DC6-042C-6E92-6A637C20A3BC}"/>
                </a:ext>
              </a:extLst>
            </p:cNvPr>
            <p:cNvSpPr txBox="1"/>
            <p:nvPr/>
          </p:nvSpPr>
          <p:spPr>
            <a:xfrm>
              <a:off x="8077474" y="4048565"/>
              <a:ext cx="443565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panose="020F0502020204030203" pitchFamily="34" charset="0"/>
                </a:rPr>
                <a:t>02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C8EA0-1EBE-8773-0D25-727CB21C2DBC}"/>
              </a:ext>
            </a:extLst>
          </p:cNvPr>
          <p:cNvGrpSpPr/>
          <p:nvPr/>
        </p:nvGrpSpPr>
        <p:grpSpPr>
          <a:xfrm>
            <a:off x="8085565" y="4542773"/>
            <a:ext cx="1325296" cy="474188"/>
            <a:chOff x="8085565" y="4542773"/>
            <a:chExt cx="1325296" cy="474188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71AB86F-4AFF-D3C7-5C12-5384B5B4FF43}"/>
                </a:ext>
              </a:extLst>
            </p:cNvPr>
            <p:cNvGrpSpPr/>
            <p:nvPr/>
          </p:nvGrpSpPr>
          <p:grpSpPr>
            <a:xfrm>
              <a:off x="8085565" y="4542773"/>
              <a:ext cx="1325296" cy="474188"/>
              <a:chOff x="5450808" y="4564444"/>
              <a:chExt cx="1369092" cy="489859"/>
            </a:xfrm>
          </p:grpSpPr>
          <p:sp>
            <p:nvSpPr>
              <p:cNvPr id="115" name="Freeform 18">
                <a:extLst>
                  <a:ext uri="{FF2B5EF4-FFF2-40B4-BE49-F238E27FC236}">
                    <a16:creationId xmlns:a16="http://schemas.microsoft.com/office/drawing/2014/main" id="{8407FD43-F12A-4ACB-BA98-3201C148C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808" y="4564444"/>
                <a:ext cx="1260234" cy="489859"/>
              </a:xfrm>
              <a:custGeom>
                <a:avLst/>
                <a:gdLst>
                  <a:gd name="T0" fmla="*/ 863 w 1204"/>
                  <a:gd name="T1" fmla="*/ 0 h 468"/>
                  <a:gd name="T2" fmla="*/ 0 w 1204"/>
                  <a:gd name="T3" fmla="*/ 0 h 468"/>
                  <a:gd name="T4" fmla="*/ 334 w 1204"/>
                  <a:gd name="T5" fmla="*/ 468 h 468"/>
                  <a:gd name="T6" fmla="*/ 1204 w 1204"/>
                  <a:gd name="T7" fmla="*/ 468 h 468"/>
                  <a:gd name="T8" fmla="*/ 863 w 1204"/>
                  <a:gd name="T9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4" h="468">
                    <a:moveTo>
                      <a:pt x="863" y="0"/>
                    </a:moveTo>
                    <a:lnTo>
                      <a:pt x="0" y="0"/>
                    </a:lnTo>
                    <a:lnTo>
                      <a:pt x="334" y="468"/>
                    </a:lnTo>
                    <a:lnTo>
                      <a:pt x="1204" y="468"/>
                    </a:lnTo>
                    <a:lnTo>
                      <a:pt x="863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4">
                <a:extLst>
                  <a:ext uri="{FF2B5EF4-FFF2-40B4-BE49-F238E27FC236}">
                    <a16:creationId xmlns:a16="http://schemas.microsoft.com/office/drawing/2014/main" id="{D72E0058-2A40-55CC-1669-927CF9EE1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247" y="4564444"/>
                <a:ext cx="507653" cy="489859"/>
              </a:xfrm>
              <a:custGeom>
                <a:avLst/>
                <a:gdLst>
                  <a:gd name="T0" fmla="*/ 485 w 485"/>
                  <a:gd name="T1" fmla="*/ 468 h 468"/>
                  <a:gd name="T2" fmla="*/ 144 w 485"/>
                  <a:gd name="T3" fmla="*/ 0 h 468"/>
                  <a:gd name="T4" fmla="*/ 0 w 485"/>
                  <a:gd name="T5" fmla="*/ 0 h 468"/>
                  <a:gd name="T6" fmla="*/ 343 w 485"/>
                  <a:gd name="T7" fmla="*/ 468 h 468"/>
                  <a:gd name="T8" fmla="*/ 485 w 485"/>
                  <a:gd name="T9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5" h="468">
                    <a:moveTo>
                      <a:pt x="485" y="468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343" y="468"/>
                    </a:lnTo>
                    <a:lnTo>
                      <a:pt x="485" y="468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D3A738B-2D73-F7D6-2908-7B9B91B2B630}"/>
                </a:ext>
              </a:extLst>
            </p:cNvPr>
            <p:cNvSpPr txBox="1"/>
            <p:nvPr/>
          </p:nvSpPr>
          <p:spPr>
            <a:xfrm>
              <a:off x="8460825" y="4589628"/>
              <a:ext cx="443566" cy="380480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panose="020F0502020204030203" pitchFamily="34" charset="0"/>
                </a:rPr>
                <a:t>01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ADC9F52-648A-8B01-47AC-D38775091EA6}"/>
              </a:ext>
            </a:extLst>
          </p:cNvPr>
          <p:cNvGrpSpPr/>
          <p:nvPr/>
        </p:nvGrpSpPr>
        <p:grpSpPr>
          <a:xfrm>
            <a:off x="4966865" y="2945933"/>
            <a:ext cx="2320281" cy="1090228"/>
            <a:chOff x="2229046" y="2914835"/>
            <a:chExt cx="2396958" cy="1126256"/>
          </a:xfrm>
        </p:grpSpPr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25CD7738-A441-F19C-11C0-FFAE8394C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046" y="2914835"/>
              <a:ext cx="2396958" cy="1126256"/>
            </a:xfrm>
            <a:custGeom>
              <a:avLst/>
              <a:gdLst>
                <a:gd name="T0" fmla="*/ 336 w 2290"/>
                <a:gd name="T1" fmla="*/ 0 h 1076"/>
                <a:gd name="T2" fmla="*/ 0 w 2290"/>
                <a:gd name="T3" fmla="*/ 468 h 1076"/>
                <a:gd name="T4" fmla="*/ 1145 w 2290"/>
                <a:gd name="T5" fmla="*/ 1076 h 1076"/>
                <a:gd name="T6" fmla="*/ 2290 w 2290"/>
                <a:gd name="T7" fmla="*/ 468 h 1076"/>
                <a:gd name="T8" fmla="*/ 1954 w 2290"/>
                <a:gd name="T9" fmla="*/ 0 h 1076"/>
                <a:gd name="T10" fmla="*/ 1145 w 2290"/>
                <a:gd name="T11" fmla="*/ 338 h 1076"/>
                <a:gd name="T12" fmla="*/ 336 w 2290"/>
                <a:gd name="T13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90" h="1076">
                  <a:moveTo>
                    <a:pt x="336" y="0"/>
                  </a:moveTo>
                  <a:lnTo>
                    <a:pt x="0" y="468"/>
                  </a:lnTo>
                  <a:lnTo>
                    <a:pt x="1145" y="1076"/>
                  </a:lnTo>
                  <a:lnTo>
                    <a:pt x="2290" y="468"/>
                  </a:lnTo>
                  <a:lnTo>
                    <a:pt x="1954" y="0"/>
                  </a:lnTo>
                  <a:lnTo>
                    <a:pt x="1145" y="338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5">
              <a:extLst>
                <a:ext uri="{FF2B5EF4-FFF2-40B4-BE49-F238E27FC236}">
                  <a16:creationId xmlns:a16="http://schemas.microsoft.com/office/drawing/2014/main" id="{241D7140-CBD5-EA3F-8F31-6B0ADFEDF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525" y="2914835"/>
              <a:ext cx="1198479" cy="1126256"/>
            </a:xfrm>
            <a:custGeom>
              <a:avLst/>
              <a:gdLst>
                <a:gd name="T0" fmla="*/ 0 w 1145"/>
                <a:gd name="T1" fmla="*/ 1076 h 1076"/>
                <a:gd name="T2" fmla="*/ 1145 w 1145"/>
                <a:gd name="T3" fmla="*/ 468 h 1076"/>
                <a:gd name="T4" fmla="*/ 809 w 1145"/>
                <a:gd name="T5" fmla="*/ 0 h 1076"/>
                <a:gd name="T6" fmla="*/ 0 w 1145"/>
                <a:gd name="T7" fmla="*/ 338 h 1076"/>
                <a:gd name="T8" fmla="*/ 0 w 1145"/>
                <a:gd name="T9" fmla="*/ 1076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5" h="1076">
                  <a:moveTo>
                    <a:pt x="0" y="1076"/>
                  </a:moveTo>
                  <a:lnTo>
                    <a:pt x="1145" y="468"/>
                  </a:lnTo>
                  <a:lnTo>
                    <a:pt x="809" y="0"/>
                  </a:lnTo>
                  <a:lnTo>
                    <a:pt x="0" y="338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rgbClr val="DEA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F93338C7-6B25-8C00-A9FD-114E4CB77DF8}"/>
              </a:ext>
            </a:extLst>
          </p:cNvPr>
          <p:cNvSpPr txBox="1"/>
          <p:nvPr/>
        </p:nvSpPr>
        <p:spPr>
          <a:xfrm>
            <a:off x="7759188" y="5671892"/>
            <a:ext cx="4034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effectLst/>
                <a:latin typeface="Lato" panose="020F0502020204030203" pitchFamily="34" charset="0"/>
                <a:ea typeface="Aptos" panose="020B0004020202020204" pitchFamily="34" charset="0"/>
              </a:rPr>
              <a:t>We emphasise </a:t>
            </a:r>
            <a:r>
              <a:rPr lang="en-ZA" sz="1400" b="1" dirty="0">
                <a:effectLst/>
                <a:latin typeface="Lato" panose="020F0502020204030203" pitchFamily="34" charset="0"/>
                <a:ea typeface="Aptos" panose="020B0004020202020204" pitchFamily="34" charset="0"/>
              </a:rPr>
              <a:t>Apply, Analyse and </a:t>
            </a:r>
            <a:r>
              <a:rPr lang="en-ZA" sz="1400" b="1" dirty="0">
                <a:latin typeface="Lato" panose="020F0502020204030203" pitchFamily="34" charset="0"/>
                <a:ea typeface="Aptos" panose="020B0004020202020204" pitchFamily="34" charset="0"/>
              </a:rPr>
              <a:t>Evaluate</a:t>
            </a:r>
            <a:r>
              <a:rPr lang="en-ZA" sz="1400" dirty="0">
                <a:effectLst/>
                <a:latin typeface="Lato" panose="020F0502020204030203" pitchFamily="34" charset="0"/>
                <a:ea typeface="Aptos" panose="020B0004020202020204" pitchFamily="34" charset="0"/>
              </a:rPr>
              <a:t> stages to support </a:t>
            </a:r>
            <a:r>
              <a:rPr lang="en-ZA" sz="1400" b="1" dirty="0">
                <a:effectLst/>
                <a:latin typeface="Lato" panose="020F0502020204030203" pitchFamily="34" charset="0"/>
                <a:ea typeface="Aptos" panose="020B0004020202020204" pitchFamily="34" charset="0"/>
              </a:rPr>
              <a:t>immersive, scenario-based, and skills transfer-focused learning.</a:t>
            </a:r>
            <a:endParaRPr lang="en-ZA" sz="1400" dirty="0">
              <a:latin typeface="Lato" panose="020F0502020204030203" pitchFamily="34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214D0C3-0757-FE4A-7B02-D98E05ED17C4}"/>
              </a:ext>
            </a:extLst>
          </p:cNvPr>
          <p:cNvGrpSpPr/>
          <p:nvPr/>
        </p:nvGrpSpPr>
        <p:grpSpPr>
          <a:xfrm>
            <a:off x="9579935" y="4499722"/>
            <a:ext cx="2235722" cy="519499"/>
            <a:chOff x="1116544" y="2642666"/>
            <a:chExt cx="2309604" cy="536664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5D6A128-B9CA-4BE0-10EC-97FC2B2E3611}"/>
                </a:ext>
              </a:extLst>
            </p:cNvPr>
            <p:cNvSpPr txBox="1"/>
            <p:nvPr/>
          </p:nvSpPr>
          <p:spPr>
            <a:xfrm>
              <a:off x="1116544" y="2642666"/>
              <a:ext cx="1191821" cy="329463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>
                  <a:latin typeface="Lato" panose="020F0502020204030203" pitchFamily="34" charset="0"/>
                </a:rPr>
                <a:t>Remember</a:t>
              </a:r>
              <a:endParaRPr lang="id-ID" sz="1600" b="1">
                <a:latin typeface="Lato" panose="020F0502020204030203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A6767D2-5E22-15A9-A6B6-C0F68297BE68}"/>
                </a:ext>
              </a:extLst>
            </p:cNvPr>
            <p:cNvSpPr txBox="1"/>
            <p:nvPr/>
          </p:nvSpPr>
          <p:spPr>
            <a:xfrm>
              <a:off x="1116544" y="2913456"/>
              <a:ext cx="2309604" cy="26587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r>
                <a:rPr lang="en-ZA" sz="1200">
                  <a:latin typeface="Lato" panose="020F0502020204030203" pitchFamily="34" charset="0"/>
                </a:rPr>
                <a:t>Recall facts and basic concepts.</a:t>
              </a:r>
              <a:endParaRPr lang="en-US" sz="1200">
                <a:latin typeface="Lato" panose="020F0502020204030203" pitchFamily="34" charset="0"/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5CEDFAB-6A41-A0FB-E702-1A57BE86B29B}"/>
              </a:ext>
            </a:extLst>
          </p:cNvPr>
          <p:cNvGrpSpPr/>
          <p:nvPr/>
        </p:nvGrpSpPr>
        <p:grpSpPr>
          <a:xfrm>
            <a:off x="9204165" y="3966690"/>
            <a:ext cx="1868636" cy="519499"/>
            <a:chOff x="1116544" y="2642666"/>
            <a:chExt cx="1930387" cy="536664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564A249-6EFD-8E4F-4011-BF4CE03E88C3}"/>
                </a:ext>
              </a:extLst>
            </p:cNvPr>
            <p:cNvSpPr txBox="1"/>
            <p:nvPr/>
          </p:nvSpPr>
          <p:spPr>
            <a:xfrm>
              <a:off x="1116544" y="2642666"/>
              <a:ext cx="1272963" cy="329463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>
                  <a:latin typeface="Lato" panose="020F0502020204030203" pitchFamily="34" charset="0"/>
                </a:rPr>
                <a:t>Understand</a:t>
              </a:r>
              <a:endParaRPr lang="id-ID" sz="1600" b="1">
                <a:latin typeface="Lato" panose="020F0502020204030203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6BBBD1C-1EFE-621E-A793-E89E407E1670}"/>
                </a:ext>
              </a:extLst>
            </p:cNvPr>
            <p:cNvSpPr txBox="1"/>
            <p:nvPr/>
          </p:nvSpPr>
          <p:spPr>
            <a:xfrm>
              <a:off x="1116544" y="2913456"/>
              <a:ext cx="1930387" cy="26587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r>
                <a:rPr lang="en-US" sz="1200">
                  <a:latin typeface="Lato" panose="020F0502020204030203" pitchFamily="34" charset="0"/>
                </a:rPr>
                <a:t>Explain ideas or concepts.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AB2BC3A-54F1-93C0-7E30-2EDA648C7AD2}"/>
              </a:ext>
            </a:extLst>
          </p:cNvPr>
          <p:cNvGrpSpPr/>
          <p:nvPr/>
        </p:nvGrpSpPr>
        <p:grpSpPr>
          <a:xfrm>
            <a:off x="8810086" y="3420269"/>
            <a:ext cx="2428081" cy="519499"/>
            <a:chOff x="1116544" y="2642666"/>
            <a:chExt cx="2508320" cy="536664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D49E549-7BEF-8296-F183-E987578CDFE0}"/>
                </a:ext>
              </a:extLst>
            </p:cNvPr>
            <p:cNvSpPr txBox="1"/>
            <p:nvPr/>
          </p:nvSpPr>
          <p:spPr>
            <a:xfrm>
              <a:off x="1116544" y="2642666"/>
              <a:ext cx="709931" cy="329463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 dirty="0">
                  <a:latin typeface="Lato" panose="020F0502020204030203" pitchFamily="34" charset="0"/>
                </a:rPr>
                <a:t>Apply</a:t>
              </a:r>
              <a:endParaRPr lang="id-ID" sz="1600" b="1" dirty="0">
                <a:latin typeface="Lato" panose="020F0502020204030203" pitchFamily="34" charset="0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CEEDFC39-1741-9FC7-7822-CBBB79BE1043}"/>
                </a:ext>
              </a:extLst>
            </p:cNvPr>
            <p:cNvSpPr txBox="1"/>
            <p:nvPr/>
          </p:nvSpPr>
          <p:spPr>
            <a:xfrm>
              <a:off x="1116544" y="2913456"/>
              <a:ext cx="2508320" cy="26587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r>
                <a:rPr lang="en-ZA" sz="1200">
                  <a:latin typeface="Lato" panose="020F0502020204030203" pitchFamily="34" charset="0"/>
                </a:rPr>
                <a:t>Use information in new situations.</a:t>
              </a:r>
              <a:endParaRPr lang="en-US" sz="1200">
                <a:latin typeface="Lato" panose="020F0502020204030203" pitchFamily="34" charset="0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01304A9-B68A-B0B3-0DC2-A2BD8F464FAF}"/>
              </a:ext>
            </a:extLst>
          </p:cNvPr>
          <p:cNvGrpSpPr/>
          <p:nvPr/>
        </p:nvGrpSpPr>
        <p:grpSpPr>
          <a:xfrm>
            <a:off x="8428978" y="2875841"/>
            <a:ext cx="2260409" cy="519499"/>
            <a:chOff x="1116544" y="2642666"/>
            <a:chExt cx="2335107" cy="536664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6B2318C-9DFB-50FE-E048-B1C8FAA2B7C2}"/>
                </a:ext>
              </a:extLst>
            </p:cNvPr>
            <p:cNvSpPr txBox="1"/>
            <p:nvPr/>
          </p:nvSpPr>
          <p:spPr>
            <a:xfrm>
              <a:off x="1116544" y="2642666"/>
              <a:ext cx="908649" cy="329463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 err="1">
                  <a:latin typeface="Lato" panose="020F0502020204030203" pitchFamily="34" charset="0"/>
                </a:rPr>
                <a:t>Analyse</a:t>
              </a:r>
              <a:endParaRPr lang="id-ID" sz="1600" b="1">
                <a:latin typeface="Lato" panose="020F0502020204030203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CEC9116-7774-FB17-4B26-53623CB96B3C}"/>
                </a:ext>
              </a:extLst>
            </p:cNvPr>
            <p:cNvSpPr txBox="1"/>
            <p:nvPr/>
          </p:nvSpPr>
          <p:spPr>
            <a:xfrm>
              <a:off x="1116544" y="2913456"/>
              <a:ext cx="2335107" cy="26587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r>
                <a:rPr lang="en-US" sz="1200">
                  <a:latin typeface="Lato" panose="020F0502020204030203" pitchFamily="34" charset="0"/>
                </a:rPr>
                <a:t>Draw connections among ideas.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492285E-61E5-360F-8E67-47D7A7B57400}"/>
              </a:ext>
            </a:extLst>
          </p:cNvPr>
          <p:cNvGrpSpPr/>
          <p:nvPr/>
        </p:nvGrpSpPr>
        <p:grpSpPr>
          <a:xfrm>
            <a:off x="8042834" y="2340295"/>
            <a:ext cx="1974434" cy="519499"/>
            <a:chOff x="1116544" y="2642666"/>
            <a:chExt cx="2039680" cy="536664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6B6A31F-1CAE-1A76-B409-6ACEACBCC876}"/>
                </a:ext>
              </a:extLst>
            </p:cNvPr>
            <p:cNvSpPr txBox="1"/>
            <p:nvPr/>
          </p:nvSpPr>
          <p:spPr>
            <a:xfrm>
              <a:off x="1116544" y="2642666"/>
              <a:ext cx="979855" cy="329463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>
                  <a:latin typeface="Lato" panose="020F0502020204030203" pitchFamily="34" charset="0"/>
                </a:rPr>
                <a:t>Evaluate</a:t>
              </a:r>
              <a:endParaRPr lang="id-ID" sz="1600" b="1">
                <a:latin typeface="Lato" panose="020F0502020204030203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19F4389-3F94-0327-500D-8B2E101CCF3E}"/>
                </a:ext>
              </a:extLst>
            </p:cNvPr>
            <p:cNvSpPr txBox="1"/>
            <p:nvPr/>
          </p:nvSpPr>
          <p:spPr>
            <a:xfrm>
              <a:off x="1116544" y="2913456"/>
              <a:ext cx="2039680" cy="26587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r>
                <a:rPr lang="en-US" sz="1200">
                  <a:latin typeface="Lato" panose="020F0502020204030203" pitchFamily="34" charset="0"/>
                </a:rPr>
                <a:t>Justify decisions or actions.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0C1858C-8595-B6B2-23A4-BB0653D9FBA5}"/>
              </a:ext>
            </a:extLst>
          </p:cNvPr>
          <p:cNvGrpSpPr/>
          <p:nvPr/>
        </p:nvGrpSpPr>
        <p:grpSpPr>
          <a:xfrm>
            <a:off x="7660582" y="1797088"/>
            <a:ext cx="2152366" cy="519499"/>
            <a:chOff x="1116544" y="2642666"/>
            <a:chExt cx="2223494" cy="536664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090D662-B185-D54A-2852-4A2E836E2D80}"/>
                </a:ext>
              </a:extLst>
            </p:cNvPr>
            <p:cNvSpPr txBox="1"/>
            <p:nvPr/>
          </p:nvSpPr>
          <p:spPr>
            <a:xfrm>
              <a:off x="1116544" y="2642666"/>
              <a:ext cx="797699" cy="329463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b">
              <a:spAutoFit/>
            </a:bodyPr>
            <a:lstStyle/>
            <a:p>
              <a:r>
                <a:rPr lang="en-US" sz="1600" b="1" dirty="0">
                  <a:latin typeface="Lato" panose="020F0502020204030203" pitchFamily="34" charset="0"/>
                </a:rPr>
                <a:t>Create</a:t>
              </a:r>
              <a:endParaRPr lang="id-ID" sz="1600" b="1" dirty="0">
                <a:latin typeface="Lato" panose="020F0502020204030203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FB5D536-9327-0D16-6D83-B0830DCFD188}"/>
                </a:ext>
              </a:extLst>
            </p:cNvPr>
            <p:cNvSpPr txBox="1"/>
            <p:nvPr/>
          </p:nvSpPr>
          <p:spPr>
            <a:xfrm>
              <a:off x="1116544" y="2913456"/>
              <a:ext cx="2223494" cy="265874"/>
            </a:xfrm>
            <a:prstGeom prst="rect">
              <a:avLst/>
            </a:prstGeom>
            <a:noFill/>
          </p:spPr>
          <p:txBody>
            <a:bodyPr wrap="none" lIns="72000" tIns="36000" rIns="72000" bIns="36000" rtlCol="0" anchor="t">
              <a:spAutoFit/>
            </a:bodyPr>
            <a:lstStyle/>
            <a:p>
              <a:r>
                <a:rPr lang="en-ZA" sz="1200" dirty="0">
                  <a:latin typeface="Lato" panose="020F0502020204030203" pitchFamily="34" charset="0"/>
                </a:rPr>
                <a:t>Produce new or original work.</a:t>
              </a:r>
              <a:endParaRPr lang="en-US" sz="1200" dirty="0">
                <a:latin typeface="Lato" panose="020F0502020204030203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43D3E4-D07D-7254-05CE-DB94B8CF0A39}"/>
              </a:ext>
            </a:extLst>
          </p:cNvPr>
          <p:cNvGrpSpPr/>
          <p:nvPr/>
        </p:nvGrpSpPr>
        <p:grpSpPr>
          <a:xfrm>
            <a:off x="289725" y="2546369"/>
            <a:ext cx="3157253" cy="1916397"/>
            <a:chOff x="289725" y="2546369"/>
            <a:chExt cx="3157253" cy="1916397"/>
          </a:xfrm>
        </p:grpSpPr>
        <p:sp>
          <p:nvSpPr>
            <p:cNvPr id="28" name="Google Shape;702;p55">
              <a:extLst>
                <a:ext uri="{FF2B5EF4-FFF2-40B4-BE49-F238E27FC236}">
                  <a16:creationId xmlns:a16="http://schemas.microsoft.com/office/drawing/2014/main" id="{28BEA5B4-2E60-6CF6-21ED-4ADE6D7A70E5}"/>
                </a:ext>
              </a:extLst>
            </p:cNvPr>
            <p:cNvSpPr/>
            <p:nvPr/>
          </p:nvSpPr>
          <p:spPr>
            <a:xfrm rot="16200000">
              <a:off x="349245" y="2490236"/>
              <a:ext cx="1625564" cy="1737830"/>
            </a:xfrm>
            <a:prstGeom prst="homePlate">
              <a:avLst>
                <a:gd name="adj" fmla="val 33911"/>
              </a:avLst>
            </a:prstGeom>
            <a:gradFill flip="none" rotWithShape="1">
              <a:gsLst>
                <a:gs pos="0">
                  <a:srgbClr val="FF6600">
                    <a:shade val="30000"/>
                    <a:satMod val="115000"/>
                  </a:srgbClr>
                </a:gs>
                <a:gs pos="50000">
                  <a:srgbClr val="FF6600">
                    <a:shade val="67500"/>
                    <a:satMod val="115000"/>
                  </a:srgbClr>
                </a:gs>
                <a:gs pos="100000">
                  <a:srgbClr val="FF66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04;p55">
              <a:extLst>
                <a:ext uri="{FF2B5EF4-FFF2-40B4-BE49-F238E27FC236}">
                  <a16:creationId xmlns:a16="http://schemas.microsoft.com/office/drawing/2014/main" id="{5E5B2EA7-4933-B11E-184F-4279C455FE66}"/>
                </a:ext>
              </a:extLst>
            </p:cNvPr>
            <p:cNvSpPr/>
            <p:nvPr/>
          </p:nvSpPr>
          <p:spPr>
            <a:xfrm rot="16200000">
              <a:off x="272370" y="2700807"/>
              <a:ext cx="1779314" cy="1744604"/>
            </a:xfrm>
            <a:prstGeom prst="homePlate">
              <a:avLst>
                <a:gd name="adj" fmla="val 32085"/>
              </a:avLst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4B7982-2776-DA44-7AA0-D0A64307201B}"/>
                </a:ext>
              </a:extLst>
            </p:cNvPr>
            <p:cNvSpPr txBox="1"/>
            <p:nvPr/>
          </p:nvSpPr>
          <p:spPr>
            <a:xfrm>
              <a:off x="2194022" y="3310490"/>
              <a:ext cx="1252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US" sz="1200" kern="100" dirty="0">
                  <a:cs typeface="Times New Roman" panose="02020603050405020304" pitchFamily="18" charset="0"/>
                </a:rPr>
                <a:t>A</a:t>
              </a:r>
              <a:r>
                <a:rPr lang="en-ZA" sz="1200" kern="100" dirty="0" err="1">
                  <a:cs typeface="Times New Roman" panose="02020603050405020304" pitchFamily="18" charset="0"/>
                </a:rPr>
                <a:t>ssess</a:t>
              </a:r>
              <a:r>
                <a:rPr lang="en-ZA" sz="1200" kern="100" dirty="0">
                  <a:cs typeface="Times New Roman" panose="02020603050405020304" pitchFamily="18" charset="0"/>
                </a:rPr>
                <a:t> options or decisions. </a:t>
              </a:r>
              <a:endParaRPr lang="en-ZA" sz="1200" dirty="0"/>
            </a:p>
          </p:txBody>
        </p:sp>
        <p:sp>
          <p:nvSpPr>
            <p:cNvPr id="30" name="Google Shape;710;p55">
              <a:extLst>
                <a:ext uri="{FF2B5EF4-FFF2-40B4-BE49-F238E27FC236}">
                  <a16:creationId xmlns:a16="http://schemas.microsoft.com/office/drawing/2014/main" id="{0E93D9C7-A9F5-2828-2D7A-2146E230BEAC}"/>
                </a:ext>
              </a:extLst>
            </p:cNvPr>
            <p:cNvSpPr txBox="1"/>
            <p:nvPr/>
          </p:nvSpPr>
          <p:spPr>
            <a:xfrm>
              <a:off x="293111" y="3209175"/>
              <a:ext cx="1737831" cy="3817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lt1"/>
                  </a:solidFill>
                  <a:latin typeface="Lato" panose="020F0502020204030203" pitchFamily="34" charset="0"/>
                  <a:ea typeface="Oswald Regular"/>
                  <a:cs typeface="Oswald Regular"/>
                  <a:sym typeface="Oswald Regular"/>
                </a:rPr>
                <a:t>EVALUATE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0977BC6-BEE1-179A-6C8B-BF44DE4A94AE}"/>
              </a:ext>
            </a:extLst>
          </p:cNvPr>
          <p:cNvGrpSpPr/>
          <p:nvPr/>
        </p:nvGrpSpPr>
        <p:grpSpPr>
          <a:xfrm>
            <a:off x="289725" y="3611638"/>
            <a:ext cx="2999997" cy="1916397"/>
            <a:chOff x="289725" y="3611638"/>
            <a:chExt cx="2999997" cy="1916397"/>
          </a:xfrm>
        </p:grpSpPr>
        <p:sp>
          <p:nvSpPr>
            <p:cNvPr id="25" name="Google Shape;702;p55">
              <a:extLst>
                <a:ext uri="{FF2B5EF4-FFF2-40B4-BE49-F238E27FC236}">
                  <a16:creationId xmlns:a16="http://schemas.microsoft.com/office/drawing/2014/main" id="{D1CF8173-140F-8F1F-7FF4-5579C69DC0B3}"/>
                </a:ext>
              </a:extLst>
            </p:cNvPr>
            <p:cNvSpPr/>
            <p:nvPr/>
          </p:nvSpPr>
          <p:spPr>
            <a:xfrm rot="16200000">
              <a:off x="349245" y="3555505"/>
              <a:ext cx="1625564" cy="1737830"/>
            </a:xfrm>
            <a:prstGeom prst="homePlate">
              <a:avLst>
                <a:gd name="adj" fmla="val 33911"/>
              </a:avLst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04;p55">
              <a:extLst>
                <a:ext uri="{FF2B5EF4-FFF2-40B4-BE49-F238E27FC236}">
                  <a16:creationId xmlns:a16="http://schemas.microsoft.com/office/drawing/2014/main" id="{7C0A013E-007D-F04A-F5DE-4A14E2217FE6}"/>
                </a:ext>
              </a:extLst>
            </p:cNvPr>
            <p:cNvSpPr/>
            <p:nvPr/>
          </p:nvSpPr>
          <p:spPr>
            <a:xfrm rot="16200000">
              <a:off x="272370" y="3766076"/>
              <a:ext cx="1779314" cy="1744604"/>
            </a:xfrm>
            <a:prstGeom prst="homePlate">
              <a:avLst>
                <a:gd name="adj" fmla="val 32085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10;p55">
              <a:extLst>
                <a:ext uri="{FF2B5EF4-FFF2-40B4-BE49-F238E27FC236}">
                  <a16:creationId xmlns:a16="http://schemas.microsoft.com/office/drawing/2014/main" id="{62CD462C-01FE-732A-EEF2-28E5C97CB195}"/>
                </a:ext>
              </a:extLst>
            </p:cNvPr>
            <p:cNvSpPr txBox="1"/>
            <p:nvPr/>
          </p:nvSpPr>
          <p:spPr>
            <a:xfrm>
              <a:off x="293111" y="4226380"/>
              <a:ext cx="1737831" cy="3817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1"/>
                  </a:solidFill>
                  <a:latin typeface="Lato" panose="020F0502020204030203" pitchFamily="34" charset="0"/>
                  <a:ea typeface="Oswald Regular"/>
                  <a:cs typeface="Oswald Regular"/>
                  <a:sym typeface="Oswald Regular"/>
                </a:rPr>
                <a:t>ANALYSE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E9C013-B28E-B4D5-36BC-7B544771146D}"/>
                </a:ext>
              </a:extLst>
            </p:cNvPr>
            <p:cNvSpPr txBox="1"/>
            <p:nvPr/>
          </p:nvSpPr>
          <p:spPr>
            <a:xfrm>
              <a:off x="2194022" y="4290064"/>
              <a:ext cx="1095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Break down complex situations.</a:t>
              </a:r>
              <a:endParaRPr lang="en-ZA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817626E-D1BA-9B72-B0AF-7DB9CF71FC9A}"/>
              </a:ext>
            </a:extLst>
          </p:cNvPr>
          <p:cNvGrpSpPr/>
          <p:nvPr/>
        </p:nvGrpSpPr>
        <p:grpSpPr>
          <a:xfrm>
            <a:off x="289725" y="4664603"/>
            <a:ext cx="3233891" cy="1486546"/>
            <a:chOff x="289725" y="4664603"/>
            <a:chExt cx="3233891" cy="148654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BE401-3803-F82F-0432-11EF2E6BBD09}"/>
                </a:ext>
              </a:extLst>
            </p:cNvPr>
            <p:cNvSpPr txBox="1"/>
            <p:nvPr/>
          </p:nvSpPr>
          <p:spPr>
            <a:xfrm>
              <a:off x="2194022" y="5304140"/>
              <a:ext cx="1329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Use knowledge in realistic tasks or situations.</a:t>
              </a:r>
              <a:endParaRPr lang="en-ZA" sz="1200"/>
            </a:p>
          </p:txBody>
        </p:sp>
        <p:sp>
          <p:nvSpPr>
            <p:cNvPr id="6" name="Google Shape;702;p55">
              <a:extLst>
                <a:ext uri="{FF2B5EF4-FFF2-40B4-BE49-F238E27FC236}">
                  <a16:creationId xmlns:a16="http://schemas.microsoft.com/office/drawing/2014/main" id="{F78FEB6A-D600-948C-FF0B-BC5B65AA26FB}"/>
                </a:ext>
              </a:extLst>
            </p:cNvPr>
            <p:cNvSpPr/>
            <p:nvPr/>
          </p:nvSpPr>
          <p:spPr>
            <a:xfrm rot="16200000">
              <a:off x="703603" y="4254112"/>
              <a:ext cx="916848" cy="1737830"/>
            </a:xfrm>
            <a:prstGeom prst="homePlate">
              <a:avLst>
                <a:gd name="adj" fmla="val 60256"/>
              </a:avLst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04;p55">
              <a:extLst>
                <a:ext uri="{FF2B5EF4-FFF2-40B4-BE49-F238E27FC236}">
                  <a16:creationId xmlns:a16="http://schemas.microsoft.com/office/drawing/2014/main" id="{1DD7E22E-8787-C4A5-3635-67DDB91DA04E}"/>
                </a:ext>
              </a:extLst>
            </p:cNvPr>
            <p:cNvSpPr/>
            <p:nvPr/>
          </p:nvSpPr>
          <p:spPr>
            <a:xfrm rot="16200000">
              <a:off x="484001" y="4600822"/>
              <a:ext cx="1356051" cy="1744604"/>
            </a:xfrm>
            <a:prstGeom prst="homePlate">
              <a:avLst>
                <a:gd name="adj" fmla="val 41373"/>
              </a:avLst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10;p55">
              <a:extLst>
                <a:ext uri="{FF2B5EF4-FFF2-40B4-BE49-F238E27FC236}">
                  <a16:creationId xmlns:a16="http://schemas.microsoft.com/office/drawing/2014/main" id="{3FA24A1C-7FA2-DB20-A97C-D82DA12B24FF}"/>
                </a:ext>
              </a:extLst>
            </p:cNvPr>
            <p:cNvSpPr txBox="1"/>
            <p:nvPr/>
          </p:nvSpPr>
          <p:spPr>
            <a:xfrm>
              <a:off x="293111" y="5437040"/>
              <a:ext cx="1737831" cy="3817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lt1"/>
                  </a:solidFill>
                  <a:latin typeface="Lato" panose="020F0502020204030203" pitchFamily="34" charset="0"/>
                  <a:ea typeface="Oswald Regular"/>
                  <a:cs typeface="Oswald Regular"/>
                  <a:sym typeface="Oswald Regular"/>
                </a:rPr>
                <a:t>APPLY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0794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75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2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9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25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2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32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25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2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7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250"/>
                            </p:stCondLst>
                            <p:childTnLst>
                              <p:par>
                                <p:cTn id="78" presetID="16" presetClass="entr" presetSubtype="37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17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27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MESH" val="Z3F7mvIH"/>
  <p:tag name="ARTICULATE_DESIGN_ID_1_MESH" val="1o9QMFge"/>
  <p:tag name="ARTICULATE_DESIGN_ID_2_MESH" val="OukSLYTY"/>
  <p:tag name="ARTICULATE_DESIGN_ID_3_MESH" val="4hRg8B3u"/>
  <p:tag name="ARTICULATE_DESIGN_ID_4_MESH" val="a9WZcoRM"/>
  <p:tag name="ARTICULATE_DESIGN_ID_DATACENTRIX" val="LlTucRFM"/>
  <p:tag name="ARTICULATE_DESIGN_ID_BOILER ROOM" val="AW8cq7ao"/>
  <p:tag name="ARTICULATE_SLIDE_THUMBNAIL_REFRESH" val="1"/>
  <p:tag name="TAG_BACKING_FORM_KEY" val="1906848-d:\tbr presentations\tbr marketing presentation rcl foods.pptx"/>
  <p:tag name="ARTICULATE_PRESENTER_VERSION" val="8"/>
  <p:tag name="ARTICULATE_DESIGN_ID_TBR RED &amp; WHITE" val="j2m1a1W6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BR Red &amp; White">
  <a:themeElements>
    <a:clrScheme name="BoilerRoom">
      <a:dk1>
        <a:srgbClr val="30302F"/>
      </a:dk1>
      <a:lt1>
        <a:sysClr val="window" lastClr="FFFFFF"/>
      </a:lt1>
      <a:dk2>
        <a:srgbClr val="EC2127"/>
      </a:dk2>
      <a:lt2>
        <a:srgbClr val="9BA5AD"/>
      </a:lt2>
      <a:accent1>
        <a:srgbClr val="25408F"/>
      </a:accent1>
      <a:accent2>
        <a:srgbClr val="CA7729"/>
      </a:accent2>
      <a:accent3>
        <a:srgbClr val="675C7A"/>
      </a:accent3>
      <a:accent4>
        <a:srgbClr val="A11D21"/>
      </a:accent4>
      <a:accent5>
        <a:srgbClr val="F2AE2F"/>
      </a:accent5>
      <a:accent6>
        <a:srgbClr val="67BD45"/>
      </a:accent6>
      <a:hlink>
        <a:srgbClr val="2CB4C1"/>
      </a:hlink>
      <a:folHlink>
        <a:srgbClr val="800080"/>
      </a:folHlink>
    </a:clrScheme>
    <a:fontScheme name="TBR Lato">
      <a:majorFont>
        <a:latin typeface="Lato Light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1F737915DE40BF30D653860D8349" ma:contentTypeVersion="21" ma:contentTypeDescription="Create a new document." ma:contentTypeScope="" ma:versionID="c508d770dec38999dbb2c029611c288b">
  <xsd:schema xmlns:xsd="http://www.w3.org/2001/XMLSchema" xmlns:xs="http://www.w3.org/2001/XMLSchema" xmlns:p="http://schemas.microsoft.com/office/2006/metadata/properties" xmlns:ns2="c1fc63cf-168f-44a8-92ce-a154b9a9889c" xmlns:ns3="2075c163-1314-4a2e-9f5d-e4d65b211b28" targetNamespace="http://schemas.microsoft.com/office/2006/metadata/properties" ma:root="true" ma:fieldsID="977f8e64a9ed91d956c102626766c616" ns2:_="" ns3:_="">
    <xsd:import namespace="c1fc63cf-168f-44a8-92ce-a154b9a9889c"/>
    <xsd:import namespace="2075c163-1314-4a2e-9f5d-e4d65b211b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gress" minOccurs="0"/>
                <xsd:element ref="ns2:MediaServiceSearchProperties" minOccurs="0"/>
                <xsd:element ref="ns2:images" minOccurs="0"/>
                <xsd:element ref="ns2:Comment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c63cf-168f-44a8-92ce-a154b9a98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6811fbc-a063-4e44-98d2-cce6ceb7f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Progress" ma:index="22" nillable="true" ma:displayName="Progress" ma:format="Dropdown" ma:internalName="Progress">
      <xsd:simpleType>
        <xsd:restriction base="dms:Choice">
          <xsd:enumeration value="Internal QA"/>
          <xsd:enumeration value="Client Review"/>
          <xsd:enumeration value="Signed Off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images" ma:index="24" nillable="true" ma:displayName="images" ma:format="Dropdown" ma:internalName="images">
      <xsd:simpleType>
        <xsd:restriction base="dms:Text">
          <xsd:maxLength value="255"/>
        </xsd:restriction>
      </xsd:simpleType>
    </xsd:element>
    <xsd:element name="Comments" ma:index="25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c163-1314-4a2e-9f5d-e4d65b211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ef6ab16-fe59-40ec-932f-9cc58d0fdef0}" ma:internalName="TaxCatchAll" ma:showField="CatchAllData" ma:web="2075c163-1314-4a2e-9f5d-e4d65b211b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75c163-1314-4a2e-9f5d-e4d65b211b28" xsi:nil="true"/>
    <lcf76f155ced4ddcb4097134ff3c332f xmlns="c1fc63cf-168f-44a8-92ce-a154b9a9889c">
      <Terms xmlns="http://schemas.microsoft.com/office/infopath/2007/PartnerControls"/>
    </lcf76f155ced4ddcb4097134ff3c332f>
    <images xmlns="c1fc63cf-168f-44a8-92ce-a154b9a9889c" xsi:nil="true"/>
    <Progress xmlns="c1fc63cf-168f-44a8-92ce-a154b9a9889c" xsi:nil="true"/>
    <Comments xmlns="c1fc63cf-168f-44a8-92ce-a154b9a9889c" xsi:nil="true"/>
  </documentManagement>
</p:properties>
</file>

<file path=customXml/itemProps1.xml><?xml version="1.0" encoding="utf-8"?>
<ds:datastoreItem xmlns:ds="http://schemas.openxmlformats.org/officeDocument/2006/customXml" ds:itemID="{5AEFAB8D-7C61-406A-B160-7841D6D568A9}">
  <ds:schemaRefs>
    <ds:schemaRef ds:uri="2075c163-1314-4a2e-9f5d-e4d65b211b28"/>
    <ds:schemaRef ds:uri="c1fc63cf-168f-44a8-92ce-a154b9a98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443391-F6CD-4338-8C60-A3DE5C72F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6F86-17AB-4BDA-81B7-583ED223149A}">
  <ds:schemaRefs>
    <ds:schemaRef ds:uri="c1fc63cf-168f-44a8-92ce-a154b9a9889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075c163-1314-4a2e-9f5d-e4d65b211b2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6558ce4-448f-410a-a4e1-f4917b8f9e11}" enabled="0" method="" siteId="{26558ce4-448f-410a-a4e1-f4917b8f9e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71</TotalTime>
  <Words>371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Calibri</vt:lpstr>
      <vt:lpstr>Lato</vt:lpstr>
      <vt:lpstr>Lato Light</vt:lpstr>
      <vt:lpstr>Lato Medium</vt:lpstr>
      <vt:lpstr>Times New Roman</vt:lpstr>
      <vt:lpstr>TBR Red &amp; 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Witz</dc:creator>
  <cp:lastModifiedBy>Stephan Esterhuizen</cp:lastModifiedBy>
  <cp:revision>16</cp:revision>
  <dcterms:created xsi:type="dcterms:W3CDTF">2024-10-28T11:29:22Z</dcterms:created>
  <dcterms:modified xsi:type="dcterms:W3CDTF">2025-05-13T07:57:18Z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MediaServiceImageTags">
    <vt:lpwstr/>
  </property>
  <property fmtid="{D5CDD505-2E9C-101B-9397-08002B2CF9AE}" pid="4" name="ContentTypeId">
    <vt:lpwstr>0x01010053C41F737915DE40BF30D653860D8349</vt:lpwstr>
  </property>
  <property fmtid="{D5CDD505-2E9C-101B-9397-08002B2CF9AE}" pid="5" name="ArticulateUseProject">
    <vt:lpwstr>1</vt:lpwstr>
  </property>
  <property fmtid="{D5CDD505-2E9C-101B-9397-08002B2CF9AE}" pid="6" name="ArticulateProjectVersion">
    <vt:lpwstr>8</vt:lpwstr>
  </property>
  <property fmtid="{D5CDD505-2E9C-101B-9397-08002B2CF9AE}" pid="7" name="ArticulateGUID">
    <vt:lpwstr>817BD4FB-AD29-4E4B-A034-D97D2FB89CAC</vt:lpwstr>
  </property>
  <property fmtid="{D5CDD505-2E9C-101B-9397-08002B2CF9AE}" pid="8" name="ArticulateProjectFull">
    <vt:lpwstr>C:\Users\2022PC-2\Desktop\TBR_Marketing_Presentation_Office\7.ppta</vt:lpwstr>
  </property>
</Properties>
</file>