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6"/>
  </p:notesMasterIdLst>
  <p:handoutMasterIdLst>
    <p:handoutMasterId r:id="rId7"/>
  </p:handoutMasterIdLst>
  <p:sldIdLst>
    <p:sldId id="364" r:id="rId5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FFFFFF"/>
    <a:srgbClr val="EFEFEF"/>
    <a:srgbClr val="F9F9F9"/>
    <a:srgbClr val="F2F2F2"/>
    <a:srgbClr val="FF6600"/>
    <a:srgbClr val="090909"/>
    <a:srgbClr val="FF9966"/>
    <a:srgbClr val="FFCC66"/>
    <a:srgbClr val="E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877" autoAdjust="0"/>
  </p:normalViewPr>
  <p:slideViewPr>
    <p:cSldViewPr snapToGrid="0">
      <p:cViewPr varScale="1">
        <p:scale>
          <a:sx n="65" d="100"/>
          <a:sy n="65" d="100"/>
        </p:scale>
        <p:origin x="23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tags" Target="../tags/tag9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3E659E9-5F18-8D82-C98E-06148BB233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F69F0-CD4B-E5BE-1F0B-5E3F523B6B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9F591-994A-4B09-AA2F-219AFF5BE6F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FE02C-3091-548D-C06F-6180F758FE5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73EE0-9E4C-83E9-AF7E-979CF43CFC3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506EF1-7C25-4A18-AA7F-A82678EF5FA2}" type="slidenum">
              <a:rPr lang="en-ZA" smtClean="0"/>
              <a:t>‹#›</a:t>
            </a:fld>
            <a:endParaRPr lang="en-ZA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1011154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9334F2-6471-46BC-B252-17E5D54CEF9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3E83-3676-4916-9D72-2EB3EDE26CED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58081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7E1F-E393-3936-131E-C0E4904D2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C9C9C-873C-1184-4960-B47D06150B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6F0521-B5BB-B705-6575-BBCCBE209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b="1"/>
              <a:t>Part 2: Diverse, Learner-</a:t>
            </a:r>
            <a:r>
              <a:rPr lang="en-ZA" b="1" err="1"/>
              <a:t>Centered</a:t>
            </a:r>
            <a:r>
              <a:rPr lang="en-ZA" b="1"/>
              <a:t> Activities </a:t>
            </a:r>
            <a:r>
              <a:rPr lang="en-ZA"/>
              <a:t>[YELLOW]</a:t>
            </a:r>
            <a:endParaRPr lang="en-US"/>
          </a:p>
          <a:p>
            <a:r>
              <a:rPr lang="en-ZA"/>
              <a:t>Now let’s talk about how we bring all this theory to life. Our learning experiences are designed with real people in mind. </a:t>
            </a:r>
          </a:p>
          <a:p>
            <a:r>
              <a:rPr lang="en-ZA"/>
              <a:t>And as we know, people learn in different ways.</a:t>
            </a:r>
          </a:p>
          <a:p>
            <a:endParaRPr lang="en-ZA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="1" i="1">
                <a:highlight>
                  <a:srgbClr val="FFFF00"/>
                </a:highlight>
              </a:rPr>
              <a:t>CLICK</a:t>
            </a:r>
            <a:r>
              <a:rPr lang="en-ZA" i="1"/>
              <a:t> to continue ….</a:t>
            </a:r>
            <a:endParaRPr lang="en-ZA"/>
          </a:p>
          <a:p>
            <a:endParaRPr lang="en-ZA"/>
          </a:p>
          <a:p>
            <a:r>
              <a:rPr lang="en-ZA"/>
              <a:t>We build in activities that support </a:t>
            </a:r>
            <a:r>
              <a:rPr lang="en-ZA" b="1"/>
              <a:t>visual learners</a:t>
            </a:r>
            <a:r>
              <a:rPr lang="en-ZA"/>
              <a:t> ... using diagrams, animations, and spatial layouts.</a:t>
            </a:r>
          </a:p>
          <a:p>
            <a:r>
              <a:rPr lang="en-ZA" b="1"/>
              <a:t>auditory learners</a:t>
            </a:r>
            <a:r>
              <a:rPr lang="en-ZA"/>
              <a:t> ... with voiceovers, discussions, and sound cues</a:t>
            </a:r>
          </a:p>
          <a:p>
            <a:r>
              <a:rPr lang="en-ZA"/>
              <a:t>and </a:t>
            </a:r>
            <a:r>
              <a:rPr lang="en-ZA" b="1" err="1"/>
              <a:t>kinesthetic</a:t>
            </a:r>
            <a:r>
              <a:rPr lang="en-ZA" b="1"/>
              <a:t> learners</a:t>
            </a:r>
            <a:r>
              <a:rPr lang="en-ZA"/>
              <a:t> ... with simulations, interactions, and hands-on tasks.</a:t>
            </a:r>
          </a:p>
          <a:p>
            <a:endParaRPr lang="en-ZA"/>
          </a:p>
          <a:p>
            <a:r>
              <a:rPr lang="en-ZA"/>
              <a:t>It’s this variety that makes learning more inclusive and keeps learners engaged. Everyone has a way in.</a:t>
            </a:r>
          </a:p>
          <a:p>
            <a:endParaRPr lang="en-ZA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ZA" b="1" i="1">
                <a:highlight>
                  <a:srgbClr val="FFFF00"/>
                </a:highlight>
              </a:rPr>
              <a:t>CLICK</a:t>
            </a:r>
            <a:r>
              <a:rPr lang="en-ZA" i="1"/>
              <a:t> to continue ….</a:t>
            </a:r>
            <a:endParaRPr lang="en-ZA"/>
          </a:p>
          <a:p>
            <a:endParaRPr lang="en-ZA"/>
          </a:p>
          <a:p>
            <a:endParaRPr lang="en-ZA"/>
          </a:p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01B44-3940-0AE6-CDFF-018C18293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B3E83-3676-4916-9D72-2EB3EDE26CED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9527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9DF4-03D2-5BEC-3152-3A3A36EF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8DC40-6D1E-8CC9-5B26-BF34086E7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1F56D-8909-0CFF-73D1-7DA9A252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3000A-6AD9-0AAC-F6B5-D37AAEA4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AEAF9-BD62-65DF-571B-C61CD66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872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ull Gradient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0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0E4-5BA0-945A-7467-4A0D1DE0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B045B-D431-EEE3-592D-E18250C60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811E2-C58E-AB29-8B11-AC6EF9972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70701-50A8-948D-BAE0-22E415FC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958BC-115A-1BDE-ECCA-CDCE58F2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FD6EB-6277-D71D-716A-2A59163A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211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9F10-167F-AED9-5337-44DF1DBD5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F608C0-E77B-F00F-4908-C5CFCBA78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CA537-516D-3D51-6041-27265506C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5E83E-40A3-4F30-FD43-A5AA6002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D289-EDFB-B2CC-E7F7-0A4E9681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3DBB3-ED87-BDFC-2B3E-732058F38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26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06E2-FCB2-1829-78E0-F300F4A0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A9B5-FB8E-346E-1A0B-7ACD88A91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23919-10A2-86F0-7AA6-B1A3C28D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F41F-ECE3-B9F5-199B-9FC2C4C6D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E15E-D460-564B-589E-73E81EE6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843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F6574-31B0-DF86-964A-6D330F081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8F5C2-B1A4-C85F-F03D-1A220AD43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B90B0-F8CA-7CF6-ED51-7FEB3ED65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B34CE-AD7B-0CDB-8A83-1C01C4AD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650DE-9D1B-62EF-F589-5BD48F86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67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46B2-7DF0-01D9-BD08-50A3C818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60C0-CD1E-2B5B-4081-9F2CD6A79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5EBE-062F-3D78-E176-4A366204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F5D16-4AE2-84BB-871D-133E0AD87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8190B-01DA-4611-1681-664525E0D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481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6588-8DA8-3327-14CD-CDC4B976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3E6B-CD1C-B9AB-76E1-0564DDDD9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45956-FBDB-01E5-C65F-7AE87645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991C-80BB-7060-D6A8-B15653E0C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1C07B-C885-8F72-97D1-B1CEC680D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515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9BB4-AD36-050F-19AA-DC02DB72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9F448-FF8D-69FB-7230-A8B0B5A29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12617-3882-80D9-3C9F-D7A1322F4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CC954-AA3C-0C88-6EE8-3766E1D5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F3008-FC86-5048-4416-CE702F71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C833-D120-B102-2F18-78498AEA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84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ACE3-B83B-94F2-F90A-50E8F640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67496-FDC4-1F11-3E32-701A4C485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41CE-0B33-B6B3-4B0A-00AF1219D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BE3C7-7286-C84F-1099-25B6A2B7C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1EC8F2-2A88-44C6-FDB5-02BAD419B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C5E01-03CB-47C4-3625-8859C6F0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2E6B9C-7BC0-5613-07FB-3661F3320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D3E3B-4DCD-08AB-A6D4-18E77202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21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A7CA-C15F-B76D-D1B2-2AC4C405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59B6C-485E-2783-833C-4F6032927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87296-C4E8-9CD1-CEE3-98E6591E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1F6D6-9524-0675-BED2-8A40589E9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56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838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9710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555021-37EA-D594-44A0-99FD5F20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49A5A1-E801-29E9-254B-02D9E9CD0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47A22-76EA-8970-D6AB-FBA15D71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175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D69E88-025B-5FDA-34F8-272110DA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88725-AF36-1E90-ECDA-60EF8087F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C5A1-6197-C94D-00F5-D68FE9EBB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F8481-B15C-451A-9B41-BB3ECD5086B6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F89EA-1533-B1E8-A9C5-4B787F61C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FED34-E8F7-EA0B-4C1A-8B2F93C57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105295-74A9-4FB3-85A2-2CEAA3F4BB6E}" type="slidenum">
              <a:rPr lang="en-GB" smtClean="0"/>
              <a:t>‹#›</a:t>
            </a:fld>
            <a:endParaRPr lang="en-GB"/>
          </a:p>
        </p:txBody>
      </p:sp>
    </p:spTree>
    <p:custDataLst>
      <p:tags r:id="rId16"/>
    </p:custDataLst>
    <p:extLst>
      <p:ext uri="{BB962C8B-B14F-4D97-AF65-F5344CB8AC3E}">
        <p14:creationId xmlns:p14="http://schemas.microsoft.com/office/powerpoint/2010/main" val="14902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5" r:id="rId8"/>
    <p:sldLayoutId id="2147483744" r:id="rId9"/>
    <p:sldLayoutId id="2147483746" r:id="rId10"/>
    <p:sldLayoutId id="2147483740" r:id="rId11"/>
    <p:sldLayoutId id="2147483741" r:id="rId12"/>
    <p:sldLayoutId id="2147483742" r:id="rId13"/>
    <p:sldLayoutId id="214748374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gi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76098-4CFE-BCEA-97B6-5D93FA8D0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55">
            <a:extLst>
              <a:ext uri="{FF2B5EF4-FFF2-40B4-BE49-F238E27FC236}">
                <a16:creationId xmlns:a16="http://schemas.microsoft.com/office/drawing/2014/main" id="{0196B215-A898-44F9-F524-603423ED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55" y="1843427"/>
            <a:ext cx="8218132" cy="1260000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solidFill>
              <a:srgbClr val="FF66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endParaRPr lang="en-ZA" sz="1400" b="1" kern="100">
              <a:effectLst/>
              <a:latin typeface="Montserrat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8FDF9-8323-68A6-15C7-26BDCF6BD6E7}"/>
              </a:ext>
            </a:extLst>
          </p:cNvPr>
          <p:cNvSpPr txBox="1"/>
          <p:nvPr/>
        </p:nvSpPr>
        <p:spPr>
          <a:xfrm>
            <a:off x="3258645" y="2326062"/>
            <a:ext cx="1604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 Taxonomies.</a:t>
            </a:r>
            <a:endParaRPr lang="en-ZA" sz="1200" dirty="0">
              <a:latin typeface="Lato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16C9C-54FB-0129-014C-B2171D84BAB8}"/>
              </a:ext>
            </a:extLst>
          </p:cNvPr>
          <p:cNvSpPr txBox="1"/>
          <p:nvPr/>
        </p:nvSpPr>
        <p:spPr>
          <a:xfrm>
            <a:off x="5789109" y="2336960"/>
            <a:ext cx="127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Digital Pedagogies.</a:t>
            </a:r>
            <a:endParaRPr lang="en-ZA" sz="1200" dirty="0"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D544EF-C9F3-766E-BC0C-5013AED531D1}"/>
              </a:ext>
            </a:extLst>
          </p:cNvPr>
          <p:cNvSpPr txBox="1"/>
          <p:nvPr/>
        </p:nvSpPr>
        <p:spPr>
          <a:xfrm>
            <a:off x="8455977" y="2336960"/>
            <a:ext cx="14416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  <a:buNone/>
            </a:pPr>
            <a:r>
              <a:rPr lang="en-ZA" sz="1200" kern="100" dirty="0"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Instructional Design Models.</a:t>
            </a:r>
            <a:endParaRPr lang="en-ZA" sz="1200" dirty="0">
              <a:latin typeface="Lato" panose="020F0502020204030203" pitchFamily="34" charset="0"/>
            </a:endParaRPr>
          </a:p>
        </p:txBody>
      </p:sp>
      <p:sp>
        <p:nvSpPr>
          <p:cNvPr id="59" name="Rounded Rectangle 55">
            <a:extLst>
              <a:ext uri="{FF2B5EF4-FFF2-40B4-BE49-F238E27FC236}">
                <a16:creationId xmlns:a16="http://schemas.microsoft.com/office/drawing/2014/main" id="{CE0421B3-D1F5-3F19-7DB0-BE8704C90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454" y="1172552"/>
            <a:ext cx="8218132" cy="302955"/>
          </a:xfrm>
          <a:prstGeom prst="roundRect">
            <a:avLst>
              <a:gd name="adj" fmla="val 50000"/>
            </a:avLst>
          </a:prstGeom>
          <a:solidFill>
            <a:srgbClr val="F30000"/>
          </a:solidFill>
          <a:ln>
            <a:solidFill>
              <a:srgbClr val="FF00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ZA" sz="14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EDUCATIONALLY SOUND LEARNING PRINCIPLES</a:t>
            </a:r>
            <a:endParaRPr lang="en-ZA" sz="1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61" name="Rounded Rectangle 55">
            <a:extLst>
              <a:ext uri="{FF2B5EF4-FFF2-40B4-BE49-F238E27FC236}">
                <a16:creationId xmlns:a16="http://schemas.microsoft.com/office/drawing/2014/main" id="{ECB18D4A-2D03-CB57-41C8-47A0842CF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046" y="1695600"/>
            <a:ext cx="4788000" cy="302955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solidFill>
              <a:srgbClr val="FF6600"/>
            </a:solidFill>
          </a:ln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ZA" sz="1400" b="1" kern="100" dirty="0">
                <a:solidFill>
                  <a:schemeClr val="bg1"/>
                </a:solidFill>
                <a:effectLst/>
                <a:latin typeface="Lato" panose="020F050202020403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Unique Overlay Methodology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7D5ECA-01C4-5ABE-DD1B-D9650834CBF6}"/>
              </a:ext>
            </a:extLst>
          </p:cNvPr>
          <p:cNvGrpSpPr/>
          <p:nvPr/>
        </p:nvGrpSpPr>
        <p:grpSpPr>
          <a:xfrm>
            <a:off x="1976454" y="3258983"/>
            <a:ext cx="8218133" cy="1406088"/>
            <a:chOff x="1976454" y="3258983"/>
            <a:chExt cx="8218133" cy="1406088"/>
          </a:xfrm>
        </p:grpSpPr>
        <p:sp>
          <p:nvSpPr>
            <p:cNvPr id="97" name="Rounded Rectangle 55">
              <a:extLst>
                <a:ext uri="{FF2B5EF4-FFF2-40B4-BE49-F238E27FC236}">
                  <a16:creationId xmlns:a16="http://schemas.microsoft.com/office/drawing/2014/main" id="{0D2F0910-F2D6-5339-E9F8-E98B0F1F8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6454" y="3405071"/>
              <a:ext cx="8218133" cy="126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endParaRPr lang="en-ZA" sz="1400" b="1" kern="100">
                <a:effectLst/>
                <a:latin typeface="Montserrat" pitchFamily="2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ounded Rectangle 55">
              <a:extLst>
                <a:ext uri="{FF2B5EF4-FFF2-40B4-BE49-F238E27FC236}">
                  <a16:creationId xmlns:a16="http://schemas.microsoft.com/office/drawing/2014/main" id="{60F73AC2-1038-8423-74F6-71DB7D2E1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537" y="3258983"/>
              <a:ext cx="4788000" cy="302400"/>
            </a:xfrm>
            <a:prstGeom prst="roundRect">
              <a:avLst>
                <a:gd name="adj" fmla="val 50000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anchor="ctr">
              <a:spAutoFit/>
            </a:bodyPr>
            <a:lstStyle/>
            <a:p>
              <a:pPr algn="ctr"/>
              <a:r>
                <a:rPr lang="en-ZA" sz="1400" b="1" kern="100" dirty="0">
                  <a:solidFill>
                    <a:schemeClr val="bg1"/>
                  </a:solidFill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Diverse, Learner-</a:t>
              </a:r>
              <a:r>
                <a:rPr lang="en-ZA" sz="1400" b="1" kern="100" dirty="0" err="1">
                  <a:solidFill>
                    <a:schemeClr val="bg1"/>
                  </a:solidFill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Centered</a:t>
              </a:r>
              <a:r>
                <a:rPr lang="en-ZA" sz="1400" b="1" kern="100" dirty="0">
                  <a:solidFill>
                    <a:schemeClr val="bg1"/>
                  </a:solidFill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Activities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123ECD-05F5-22BD-F516-095CA9E01980}"/>
              </a:ext>
            </a:extLst>
          </p:cNvPr>
          <p:cNvGrpSpPr/>
          <p:nvPr/>
        </p:nvGrpSpPr>
        <p:grpSpPr>
          <a:xfrm>
            <a:off x="2381562" y="3724838"/>
            <a:ext cx="2186534" cy="853184"/>
            <a:chOff x="2381562" y="3724838"/>
            <a:chExt cx="2186534" cy="85318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66F1649-797E-7096-18FC-2B0FEFF55B60}"/>
                </a:ext>
              </a:extLst>
            </p:cNvPr>
            <p:cNvSpPr/>
            <p:nvPr/>
          </p:nvSpPr>
          <p:spPr>
            <a:xfrm>
              <a:off x="2381562" y="3724838"/>
              <a:ext cx="853184" cy="8531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F61466-5A37-2B8D-5919-9DDA90D38FD9}"/>
                </a:ext>
              </a:extLst>
            </p:cNvPr>
            <p:cNvSpPr txBox="1"/>
            <p:nvPr/>
          </p:nvSpPr>
          <p:spPr>
            <a:xfrm>
              <a:off x="3253727" y="4032269"/>
              <a:ext cx="13143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  <a:buNone/>
              </a:pPr>
              <a:r>
                <a:rPr lang="en-ZA" sz="1200" kern="100" dirty="0"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Visual.</a:t>
              </a:r>
            </a:p>
          </p:txBody>
        </p:sp>
        <p:pic>
          <p:nvPicPr>
            <p:cNvPr id="76" name="Picture 75" descr="A white eye with rays of light&#10;&#10;AI-generated content may be incorrect.">
              <a:extLst>
                <a:ext uri="{FF2B5EF4-FFF2-40B4-BE49-F238E27FC236}">
                  <a16:creationId xmlns:a16="http://schemas.microsoft.com/office/drawing/2014/main" id="{F5F26CA7-9C08-232A-0942-A150767C2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1417" y="3914226"/>
              <a:ext cx="648000" cy="420632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C19614-6F9F-228E-ADE4-EBD6D833DAFD}"/>
              </a:ext>
            </a:extLst>
          </p:cNvPr>
          <p:cNvGrpSpPr/>
          <p:nvPr/>
        </p:nvGrpSpPr>
        <p:grpSpPr>
          <a:xfrm>
            <a:off x="4923621" y="3724838"/>
            <a:ext cx="2401307" cy="853184"/>
            <a:chOff x="4923621" y="3724838"/>
            <a:chExt cx="2401307" cy="853184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98DEA0C5-C49B-9269-C594-D5AFCC4FCA1E}"/>
                </a:ext>
              </a:extLst>
            </p:cNvPr>
            <p:cNvSpPr/>
            <p:nvPr/>
          </p:nvSpPr>
          <p:spPr>
            <a:xfrm>
              <a:off x="4923621" y="3724838"/>
              <a:ext cx="853184" cy="8531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A3E433-1ED1-D6E7-E42D-0BF34EC1C2E6}"/>
                </a:ext>
              </a:extLst>
            </p:cNvPr>
            <p:cNvSpPr txBox="1"/>
            <p:nvPr/>
          </p:nvSpPr>
          <p:spPr>
            <a:xfrm>
              <a:off x="5831600" y="4030443"/>
              <a:ext cx="149332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800"/>
                </a:spcAft>
                <a:buNone/>
              </a:pPr>
              <a:r>
                <a:rPr lang="en-ZA" sz="1200" kern="100" dirty="0"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Auditory.</a:t>
              </a:r>
            </a:p>
          </p:txBody>
        </p:sp>
        <p:pic>
          <p:nvPicPr>
            <p:cNvPr id="78" name="Picture 77" descr="A white ear with a black background&#10;&#10;AI-generated content may be incorrect.">
              <a:extLst>
                <a:ext uri="{FF2B5EF4-FFF2-40B4-BE49-F238E27FC236}">
                  <a16:creationId xmlns:a16="http://schemas.microsoft.com/office/drawing/2014/main" id="{15535CC2-909D-EE02-49A1-CE673EC33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3117" y="3888304"/>
              <a:ext cx="468846" cy="51672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154889-E3BF-B300-B648-5D6AFA884FA7}"/>
              </a:ext>
            </a:extLst>
          </p:cNvPr>
          <p:cNvGrpSpPr/>
          <p:nvPr/>
        </p:nvGrpSpPr>
        <p:grpSpPr>
          <a:xfrm>
            <a:off x="7578081" y="3724838"/>
            <a:ext cx="2464914" cy="853184"/>
            <a:chOff x="7578081" y="3724838"/>
            <a:chExt cx="2464914" cy="853184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AC407B8-2A45-4FA8-62DB-6D22276B8AD9}"/>
                </a:ext>
              </a:extLst>
            </p:cNvPr>
            <p:cNvSpPr/>
            <p:nvPr/>
          </p:nvSpPr>
          <p:spPr>
            <a:xfrm>
              <a:off x="7578081" y="3724838"/>
              <a:ext cx="853184" cy="853184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4984A9-B0B3-173E-2306-B39D647D0A88}"/>
                </a:ext>
              </a:extLst>
            </p:cNvPr>
            <p:cNvSpPr txBox="1"/>
            <p:nvPr/>
          </p:nvSpPr>
          <p:spPr>
            <a:xfrm>
              <a:off x="8468281" y="4036398"/>
              <a:ext cx="1574714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>
                <a:spcAft>
                  <a:spcPts val="800"/>
                </a:spcAft>
                <a:buNone/>
              </a:pPr>
              <a:r>
                <a:rPr lang="en-ZA" sz="1200" kern="100" dirty="0">
                  <a:latin typeface="Lato" panose="020F0502020204030203" pitchFamily="34" charset="0"/>
                  <a:ea typeface="Aptos" panose="020B0004020202020204" pitchFamily="34" charset="0"/>
                  <a:cs typeface="Times New Roman"/>
                </a:rPr>
                <a:t>Kinaesthetic</a:t>
              </a:r>
              <a:r>
                <a:rPr lang="en-ZA" sz="1200" kern="100" dirty="0">
                  <a:effectLst/>
                  <a:latin typeface="Lato" panose="020F0502020204030203" pitchFamily="34" charset="0"/>
                  <a:ea typeface="Aptos" panose="020B0004020202020204" pitchFamily="34" charset="0"/>
                  <a:cs typeface="Times New Roman"/>
                </a:rPr>
                <a:t>.</a:t>
              </a:r>
            </a:p>
          </p:txBody>
        </p:sp>
        <p:pic>
          <p:nvPicPr>
            <p:cNvPr id="82" name="Picture 81" descr="A hand pointing at a finger&#10;&#10;AI-generated content may be incorrect.">
              <a:extLst>
                <a:ext uri="{FF2B5EF4-FFF2-40B4-BE49-F238E27FC236}">
                  <a16:creationId xmlns:a16="http://schemas.microsoft.com/office/drawing/2014/main" id="{71AD6662-6861-36D0-34BC-487A68505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3110" y="3862416"/>
              <a:ext cx="454318" cy="523153"/>
            </a:xfrm>
            <a:prstGeom prst="rect">
              <a:avLst/>
            </a:prstGeom>
          </p:spPr>
        </p:pic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9B6B789F-CA9B-E214-338C-D448113A4134}"/>
              </a:ext>
            </a:extLst>
          </p:cNvPr>
          <p:cNvSpPr/>
          <p:nvPr/>
        </p:nvSpPr>
        <p:spPr>
          <a:xfrm>
            <a:off x="4935925" y="2156704"/>
            <a:ext cx="853184" cy="853184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00" name="Picture 99" descr="A hand pointing at a checklist&#10;&#10;AI-generated content may be incorrect.">
            <a:extLst>
              <a:ext uri="{FF2B5EF4-FFF2-40B4-BE49-F238E27FC236}">
                <a16:creationId xmlns:a16="http://schemas.microsoft.com/office/drawing/2014/main" id="{326469B6-C963-FD37-93FB-A843B05DF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27" y="2341400"/>
            <a:ext cx="549634" cy="581404"/>
          </a:xfrm>
          <a:prstGeom prst="rect">
            <a:avLst/>
          </a:prstGeom>
        </p:spPr>
      </p:pic>
      <p:sp>
        <p:nvSpPr>
          <p:cNvPr id="101" name="Oval 100">
            <a:extLst>
              <a:ext uri="{FF2B5EF4-FFF2-40B4-BE49-F238E27FC236}">
                <a16:creationId xmlns:a16="http://schemas.microsoft.com/office/drawing/2014/main" id="{263905FF-7C13-2B74-7EF3-71851383DA1D}"/>
              </a:ext>
            </a:extLst>
          </p:cNvPr>
          <p:cNvSpPr/>
          <p:nvPr/>
        </p:nvSpPr>
        <p:spPr>
          <a:xfrm>
            <a:off x="2405461" y="2156704"/>
            <a:ext cx="853184" cy="853184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A95AE77-1DAA-65DC-5F9B-D94704451ECF}"/>
              </a:ext>
            </a:extLst>
          </p:cNvPr>
          <p:cNvSpPr/>
          <p:nvPr/>
        </p:nvSpPr>
        <p:spPr>
          <a:xfrm>
            <a:off x="7578081" y="2156704"/>
            <a:ext cx="853184" cy="853184"/>
          </a:xfrm>
          <a:prstGeom prst="ellipse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90" name="Picture 89" descr="A black and white logo&#10;&#10;AI-generated content may be incorrect.">
            <a:extLst>
              <a:ext uri="{FF2B5EF4-FFF2-40B4-BE49-F238E27FC236}">
                <a16:creationId xmlns:a16="http://schemas.microsoft.com/office/drawing/2014/main" id="{1DD36DB0-4F8C-9E59-1128-6E1C92E0A6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730" y="2311062"/>
            <a:ext cx="569045" cy="456785"/>
          </a:xfrm>
          <a:prstGeom prst="rect">
            <a:avLst/>
          </a:prstGeom>
        </p:spPr>
      </p:pic>
      <p:pic>
        <p:nvPicPr>
          <p:cNvPr id="92" name="Picture 91" descr="A white pyramid with black background&#10;&#10;AI-generated content may be incorrect.">
            <a:extLst>
              <a:ext uri="{FF2B5EF4-FFF2-40B4-BE49-F238E27FC236}">
                <a16:creationId xmlns:a16="http://schemas.microsoft.com/office/drawing/2014/main" id="{A98611D7-882E-DF60-BA1D-00DC922B84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420" y="2269791"/>
            <a:ext cx="568005" cy="568005"/>
          </a:xfrm>
          <a:prstGeom prst="rect">
            <a:avLst/>
          </a:prstGeom>
        </p:spPr>
      </p:pic>
      <p:sp>
        <p:nvSpPr>
          <p:cNvPr id="5" name="Plus Sign 4">
            <a:extLst>
              <a:ext uri="{FF2B5EF4-FFF2-40B4-BE49-F238E27FC236}">
                <a16:creationId xmlns:a16="http://schemas.microsoft.com/office/drawing/2014/main" id="{DB6900C3-0C67-A441-558F-2189B59AC8AF}"/>
              </a:ext>
            </a:extLst>
          </p:cNvPr>
          <p:cNvSpPr/>
          <p:nvPr/>
        </p:nvSpPr>
        <p:spPr>
          <a:xfrm>
            <a:off x="-60976" y="4700735"/>
            <a:ext cx="2158141" cy="2158141"/>
          </a:xfrm>
          <a:prstGeom prst="mathPlus">
            <a:avLst>
              <a:gd name="adj1" fmla="val 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5C825B-5BEF-C9B9-878F-C1CAB852AD5E}"/>
              </a:ext>
            </a:extLst>
          </p:cNvPr>
          <p:cNvSpPr txBox="1"/>
          <p:nvPr/>
        </p:nvSpPr>
        <p:spPr>
          <a:xfrm>
            <a:off x="1279368" y="6004283"/>
            <a:ext cx="65904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>
                <a:solidFill>
                  <a:schemeClr val="tx1">
                    <a:lumMod val="10000"/>
                    <a:lumOff val="90000"/>
                  </a:schemeClr>
                </a:solidFill>
                <a:latin typeface="+mj-lt"/>
              </a:rPr>
              <a:t>DIVERSE, LEARNER CENTERED</a:t>
            </a:r>
            <a:endParaRPr lang="en-GB" sz="3200">
              <a:solidFill>
                <a:schemeClr val="tx1">
                  <a:lumMod val="10000"/>
                  <a:lumOff val="90000"/>
                </a:schemeClr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6DA21-3E12-DA6C-1230-CA3725075B10}"/>
              </a:ext>
            </a:extLst>
          </p:cNvPr>
          <p:cNvSpPr txBox="1"/>
          <p:nvPr/>
        </p:nvSpPr>
        <p:spPr>
          <a:xfrm>
            <a:off x="692986" y="225434"/>
            <a:ext cx="1008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800">
                <a:solidFill>
                  <a:schemeClr val="tx2"/>
                </a:solidFill>
                <a:latin typeface="+mj-lt"/>
              </a:rPr>
              <a:t>THE BOILER ROOM</a:t>
            </a:r>
            <a:endParaRPr lang="en-GB" sz="280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0" name="Picture 9" descr="A red object with holes&#10;&#10;AI-generated content may be incorrect.">
            <a:extLst>
              <a:ext uri="{FF2B5EF4-FFF2-40B4-BE49-F238E27FC236}">
                <a16:creationId xmlns:a16="http://schemas.microsoft.com/office/drawing/2014/main" id="{51E64C0D-2068-15B0-A116-34AD82F5CB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8" t="27699" r="38353" b="28714"/>
          <a:stretch/>
        </p:blipFill>
        <p:spPr>
          <a:xfrm>
            <a:off x="170153" y="192864"/>
            <a:ext cx="536092" cy="5557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46660C-3027-9F99-7F2B-6D906F1695E8}"/>
              </a:ext>
            </a:extLst>
          </p:cNvPr>
          <p:cNvSpPr txBox="1"/>
          <p:nvPr/>
        </p:nvSpPr>
        <p:spPr>
          <a:xfrm>
            <a:off x="692986" y="609705"/>
            <a:ext cx="758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/>
              <a:t>Focus on Education</a:t>
            </a:r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64217C-DF9C-5D68-DF35-86E256DCDCCD}"/>
              </a:ext>
            </a:extLst>
          </p:cNvPr>
          <p:cNvSpPr txBox="1"/>
          <p:nvPr/>
        </p:nvSpPr>
        <p:spPr>
          <a:xfrm>
            <a:off x="2946705" y="5075575"/>
            <a:ext cx="6298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3200">
                <a:solidFill>
                  <a:schemeClr val="tx2"/>
                </a:solidFill>
                <a:latin typeface="+mj-lt"/>
              </a:rPr>
              <a:t>INCLUSIVE AND ENGAGED</a:t>
            </a:r>
            <a:endParaRPr lang="en-GB" sz="320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13" name="Picture 12" descr="A person in a striped shirt&#10;&#10;AI-generated content may be incorrect.">
            <a:extLst>
              <a:ext uri="{FF2B5EF4-FFF2-40B4-BE49-F238E27FC236}">
                <a16:creationId xmlns:a16="http://schemas.microsoft.com/office/drawing/2014/main" id="{95384840-05A5-B780-AAA8-242ED6CD1FA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9" r="14616"/>
          <a:stretch/>
        </p:blipFill>
        <p:spPr>
          <a:xfrm>
            <a:off x="8380281" y="1733400"/>
            <a:ext cx="4901783" cy="685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269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7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  <p:bldP spid="20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MESH" val="Z3F7mvIH"/>
  <p:tag name="ARTICULATE_DESIGN_ID_1_MESH" val="1o9QMFge"/>
  <p:tag name="ARTICULATE_DESIGN_ID_2_MESH" val="OukSLYTY"/>
  <p:tag name="ARTICULATE_DESIGN_ID_3_MESH" val="4hRg8B3u"/>
  <p:tag name="ARTICULATE_DESIGN_ID_4_MESH" val="a9WZcoRM"/>
  <p:tag name="ARTICULATE_DESIGN_ID_DATACENTRIX" val="LlTucRFM"/>
  <p:tag name="ARTICULATE_DESIGN_ID_BOILER ROOM" val="AW8cq7ao"/>
  <p:tag name="ARTICULATE_SLIDE_THUMBNAIL_REFRESH" val="1"/>
  <p:tag name="TAG_BACKING_FORM_KEY" val="1906848-d:\tbr presentations\tbr marketing presentation rcl foods.pptx"/>
  <p:tag name="ARTICULATE_PRESENTER_VERSION" val="8"/>
  <p:tag name="ARTICULATE_DESIGN_ID_TBR RED &amp; WHITE" val="j2m1a1W6"/>
  <p:tag name="ARTICULATE_SLIDE_COUNT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BR Red &amp; White">
  <a:themeElements>
    <a:clrScheme name="BoilerRoom">
      <a:dk1>
        <a:srgbClr val="30302F"/>
      </a:dk1>
      <a:lt1>
        <a:sysClr val="window" lastClr="FFFFFF"/>
      </a:lt1>
      <a:dk2>
        <a:srgbClr val="EC2127"/>
      </a:dk2>
      <a:lt2>
        <a:srgbClr val="9BA5AD"/>
      </a:lt2>
      <a:accent1>
        <a:srgbClr val="25408F"/>
      </a:accent1>
      <a:accent2>
        <a:srgbClr val="CA7729"/>
      </a:accent2>
      <a:accent3>
        <a:srgbClr val="675C7A"/>
      </a:accent3>
      <a:accent4>
        <a:srgbClr val="A11D21"/>
      </a:accent4>
      <a:accent5>
        <a:srgbClr val="F2AE2F"/>
      </a:accent5>
      <a:accent6>
        <a:srgbClr val="67BD45"/>
      </a:accent6>
      <a:hlink>
        <a:srgbClr val="2CB4C1"/>
      </a:hlink>
      <a:folHlink>
        <a:srgbClr val="800080"/>
      </a:folHlink>
    </a:clrScheme>
    <a:fontScheme name="TBR Lato">
      <a:majorFont>
        <a:latin typeface="Lato Light"/>
        <a:ea typeface=""/>
        <a:cs typeface=""/>
      </a:majorFont>
      <a:minorFont>
        <a:latin typeface="Lato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C41F737915DE40BF30D653860D8349" ma:contentTypeVersion="21" ma:contentTypeDescription="Create a new document." ma:contentTypeScope="" ma:versionID="c508d770dec38999dbb2c029611c288b">
  <xsd:schema xmlns:xsd="http://www.w3.org/2001/XMLSchema" xmlns:xs="http://www.w3.org/2001/XMLSchema" xmlns:p="http://schemas.microsoft.com/office/2006/metadata/properties" xmlns:ns2="c1fc63cf-168f-44a8-92ce-a154b9a9889c" xmlns:ns3="2075c163-1314-4a2e-9f5d-e4d65b211b28" targetNamespace="http://schemas.microsoft.com/office/2006/metadata/properties" ma:root="true" ma:fieldsID="977f8e64a9ed91d956c102626766c616" ns2:_="" ns3:_="">
    <xsd:import namespace="c1fc63cf-168f-44a8-92ce-a154b9a9889c"/>
    <xsd:import namespace="2075c163-1314-4a2e-9f5d-e4d65b211b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Progress" minOccurs="0"/>
                <xsd:element ref="ns2:MediaServiceSearchProperties" minOccurs="0"/>
                <xsd:element ref="ns2:images" minOccurs="0"/>
                <xsd:element ref="ns2:Comment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fc63cf-168f-44a8-92ce-a154b9a988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6811fbc-a063-4e44-98d2-cce6ceb7f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Progress" ma:index="22" nillable="true" ma:displayName="Progress" ma:format="Dropdown" ma:internalName="Progress">
      <xsd:simpleType>
        <xsd:restriction base="dms:Choice">
          <xsd:enumeration value="Internal QA"/>
          <xsd:enumeration value="Client Review"/>
          <xsd:enumeration value="Signed Off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images" ma:index="24" nillable="true" ma:displayName="images" ma:format="Dropdown" ma:internalName="images">
      <xsd:simpleType>
        <xsd:restriction base="dms:Text">
          <xsd:maxLength value="255"/>
        </xsd:restriction>
      </xsd:simpleType>
    </xsd:element>
    <xsd:element name="Comments" ma:index="25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c163-1314-4a2e-9f5d-e4d65b211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ef6ab16-fe59-40ec-932f-9cc58d0fdef0}" ma:internalName="TaxCatchAll" ma:showField="CatchAllData" ma:web="2075c163-1314-4a2e-9f5d-e4d65b211b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075c163-1314-4a2e-9f5d-e4d65b211b28" xsi:nil="true"/>
    <lcf76f155ced4ddcb4097134ff3c332f xmlns="c1fc63cf-168f-44a8-92ce-a154b9a9889c">
      <Terms xmlns="http://schemas.microsoft.com/office/infopath/2007/PartnerControls"/>
    </lcf76f155ced4ddcb4097134ff3c332f>
    <images xmlns="c1fc63cf-168f-44a8-92ce-a154b9a9889c" xsi:nil="true"/>
    <Progress xmlns="c1fc63cf-168f-44a8-92ce-a154b9a9889c" xsi:nil="true"/>
    <Comments xmlns="c1fc63cf-168f-44a8-92ce-a154b9a9889c" xsi:nil="true"/>
  </documentManagement>
</p:properties>
</file>

<file path=customXml/itemProps1.xml><?xml version="1.0" encoding="utf-8"?>
<ds:datastoreItem xmlns:ds="http://schemas.openxmlformats.org/officeDocument/2006/customXml" ds:itemID="{5AEFAB8D-7C61-406A-B160-7841D6D568A9}">
  <ds:schemaRefs>
    <ds:schemaRef ds:uri="2075c163-1314-4a2e-9f5d-e4d65b211b28"/>
    <ds:schemaRef ds:uri="c1fc63cf-168f-44a8-92ce-a154b9a988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F443391-F6CD-4338-8C60-A3DE5C72F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106F86-17AB-4BDA-81B7-583ED223149A}">
  <ds:schemaRefs>
    <ds:schemaRef ds:uri="c1fc63cf-168f-44a8-92ce-a154b9a9889c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2075c163-1314-4a2e-9f5d-e4d65b211b28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26558ce4-448f-410a-a4e1-f4917b8f9e11}" enabled="0" method="" siteId="{26558ce4-448f-410a-a4e1-f4917b8f9e1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72</TotalTime>
  <Words>155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Lato</vt:lpstr>
      <vt:lpstr>Lato Light</vt:lpstr>
      <vt:lpstr>Lato Medium</vt:lpstr>
      <vt:lpstr>Montserrat</vt:lpstr>
      <vt:lpstr>TBR Red &amp; White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Witz</dc:creator>
  <cp:lastModifiedBy>Stephan Esterhuizen</cp:lastModifiedBy>
  <cp:revision>18</cp:revision>
  <dcterms:created xsi:type="dcterms:W3CDTF">2024-10-28T11:29:22Z</dcterms:created>
  <dcterms:modified xsi:type="dcterms:W3CDTF">2025-05-13T07:57:43Z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Presentation1</vt:lpwstr>
  </property>
  <property fmtid="{D5CDD505-2E9C-101B-9397-08002B2CF9AE}" pid="3" name="MediaServiceImageTags">
    <vt:lpwstr/>
  </property>
  <property fmtid="{D5CDD505-2E9C-101B-9397-08002B2CF9AE}" pid="4" name="ContentTypeId">
    <vt:lpwstr>0x01010053C41F737915DE40BF30D653860D8349</vt:lpwstr>
  </property>
  <property fmtid="{D5CDD505-2E9C-101B-9397-08002B2CF9AE}" pid="5" name="ArticulateUseProject">
    <vt:lpwstr>1</vt:lpwstr>
  </property>
  <property fmtid="{D5CDD505-2E9C-101B-9397-08002B2CF9AE}" pid="6" name="ArticulateProjectVersion">
    <vt:lpwstr>8</vt:lpwstr>
  </property>
  <property fmtid="{D5CDD505-2E9C-101B-9397-08002B2CF9AE}" pid="7" name="ArticulateGUID">
    <vt:lpwstr>13ADC303-A787-4A55-BFAF-C4E410ED16B6</vt:lpwstr>
  </property>
  <property fmtid="{D5CDD505-2E9C-101B-9397-08002B2CF9AE}" pid="8" name="ArticulateProjectFull">
    <vt:lpwstr>C:\Users\2022PC-2\Desktop\TBR_Marketing_Presentation_Office\8.ppta</vt:lpwstr>
  </property>
</Properties>
</file>