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"/>
  </p:notesMasterIdLst>
  <p:handoutMasterIdLst>
    <p:handoutMasterId r:id="rId7"/>
  </p:handoutMasterIdLst>
  <p:sldIdLst>
    <p:sldId id="365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FFFFFF"/>
    <a:srgbClr val="EFEFEF"/>
    <a:srgbClr val="F9F9F9"/>
    <a:srgbClr val="F2F2F2"/>
    <a:srgbClr val="FF6600"/>
    <a:srgbClr val="090909"/>
    <a:srgbClr val="FF9966"/>
    <a:srgbClr val="FFCC66"/>
    <a:srgbClr val="E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77" autoAdjust="0"/>
  </p:normalViewPr>
  <p:slideViewPr>
    <p:cSldViewPr snapToGrid="0">
      <p:cViewPr varScale="1">
        <p:scale>
          <a:sx n="65" d="100"/>
          <a:sy n="65" d="100"/>
        </p:scale>
        <p:origin x="23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659E9-5F18-8D82-C98E-06148BB23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F69F0-CD4B-E5BE-1F0B-5E3F523B6B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F591-994A-4B09-AA2F-219AFF5BE6F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E02C-3091-548D-C06F-6180F758FE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3EE0-9E4C-83E9-AF7E-979CF43CF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6EF1-7C25-4A18-AA7F-A82678EF5FA2}" type="slidenum">
              <a:rPr lang="en-ZA" smtClean="0"/>
              <a:t>‹#›</a:t>
            </a:fld>
            <a:endParaRPr lang="en-Z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111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34F2-6471-46BC-B252-17E5D54CEF9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3E83-3676-4916-9D72-2EB3EDE26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80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1B285-77AC-3FC1-2979-D1477E0FB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EFDD0-4518-917E-374F-6EA0D4FE3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AF290D-2A0F-D221-1DDE-7CDCBA671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/>
              <a:t>Part 3: Assessment and Continuous Improvement </a:t>
            </a:r>
            <a:r>
              <a:rPr lang="en-ZA"/>
              <a:t>[BLUE]</a:t>
            </a:r>
            <a:endParaRPr lang="en-US"/>
          </a:p>
          <a:p>
            <a:r>
              <a:rPr lang="en-ZA"/>
              <a:t>Finally, none of this is one-and-done. We don’t just roll something out and walk away. </a:t>
            </a:r>
          </a:p>
          <a:p>
            <a:endParaRPr lang="en-Z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="1" i="1">
                <a:highlight>
                  <a:srgbClr val="FFFF00"/>
                </a:highlight>
              </a:rPr>
              <a:t>CLICK</a:t>
            </a:r>
            <a:r>
              <a:rPr lang="en-ZA" i="1"/>
              <a:t> to continue ….</a:t>
            </a:r>
            <a:endParaRPr lang="en-ZA"/>
          </a:p>
          <a:p>
            <a:endParaRPr lang="en-ZA"/>
          </a:p>
          <a:p>
            <a:endParaRPr lang="en-ZA"/>
          </a:p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DA1C-D140-299D-0837-1DDA806C6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B3E83-3676-4916-9D72-2EB3EDE26CED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017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DF4-03D2-5BEC-3152-3A3A36EF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8DC40-6D1E-8CC9-5B26-BF34086E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F56D-8909-0CFF-73D1-7DA9A25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000A-6AD9-0AAC-F6B5-D37AAEA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EAF9-BD62-65DF-571B-C61CD66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Gradi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0E4-5BA0-945A-7467-4A0D1DE0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045B-D431-EEE3-592D-E18250C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11E2-C58E-AB29-8B11-AC6EF997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0701-50A8-948D-BAE0-22E415F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58BC-115A-1BDE-ECCA-CDCE58F2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D6EB-6277-D71D-716A-2A59163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1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F10-167F-AED9-5337-44DF1DBD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08C0-E77B-F00F-4908-C5CFCBA7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A537-516D-3D51-6041-27265506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E83E-40A3-4F30-FD43-A5AA6002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D289-EDFB-B2CC-E7F7-0A4E968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DBB3-ED87-BDFC-2B3E-732058F3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2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06E2-FCB2-1829-78E0-F300F4A0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A9B5-FB8E-346E-1A0B-7ACD88A9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3919-10A2-86F0-7AA6-B1A3C28D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F41F-ECE3-B9F5-199B-9FC2C4C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E15E-D460-564B-589E-73E81EE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4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F6574-31B0-DF86-964A-6D330F08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F5C2-B1A4-C85F-F03D-1A220AD4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90B0-F8CA-7CF6-ED51-7FEB3ED6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4CE-AD7B-0CDB-8A83-1C01C4A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50DE-9D1B-62EF-F589-5BD48F8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6B2-7DF0-01D9-BD08-50A3C8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60C0-CD1E-2B5B-4081-9F2CD6A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5EBE-062F-3D78-E176-4A36620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5D16-4AE2-84BB-871D-133E0AD8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190B-01DA-4611-1681-664525E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588-8DA8-3327-14CD-CDC4B97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E6B-CD1C-B9AB-76E1-0564DDDD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956-FBDB-01E5-C65F-7AE8764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91C-80BB-7060-D6A8-B15653E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C07B-C885-8F72-97D1-B1CEC68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9BB4-AD36-050F-19AA-DC02DB72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F448-FF8D-69FB-7230-A8B0B5A2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2617-3882-80D9-3C9F-D7A1322F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CC954-AA3C-0C88-6EE8-3766E1D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3008-FC86-5048-4416-CE702F71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C833-D120-B102-2F18-78498AE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4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E3-B83B-94F2-F90A-50E8F64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7496-FDC4-1F11-3E32-701A4C48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41CE-0B33-B6B3-4B0A-00AF121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E3C7-7286-C84F-1099-25B6A2B7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C8F2-2A88-44C6-FDB5-02BAD419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5E01-03CB-47C4-3625-8859C6F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6B9C-7BC0-5613-07FB-3661F33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3E3B-4DCD-08AB-A6D4-18E7720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A7CA-C15F-B76D-D1B2-2AC4C40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9B6C-485E-2783-833C-4F60329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7296-C4E8-9CD1-CEE3-98E6591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1F6D6-9524-0675-BED2-8A40589E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3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9E88-025B-5FDA-34F8-272110D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8725-AF36-1E90-ECDA-60EF808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C5A1-6197-C94D-00F5-D68FE9EB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89EA-1533-B1E8-A9C5-4B787F61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D34-E8F7-EA0B-4C1A-8B2F93C5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4902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5" r:id="rId8"/>
    <p:sldLayoutId id="2147483744" r:id="rId9"/>
    <p:sldLayoutId id="2147483746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3AE8E-977A-811C-7104-E0CD801B4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4CE065A-54EA-730E-17AA-AD93D391EEF2}"/>
              </a:ext>
            </a:extLst>
          </p:cNvPr>
          <p:cNvSpPr txBox="1"/>
          <p:nvPr/>
        </p:nvSpPr>
        <p:spPr>
          <a:xfrm>
            <a:off x="1279368" y="6004283"/>
            <a:ext cx="659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CONTINUOUS IMPROVEMENT</a:t>
            </a:r>
            <a:endParaRPr lang="en-GB" sz="320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97" name="Rounded Rectangle 55">
            <a:extLst>
              <a:ext uri="{FF2B5EF4-FFF2-40B4-BE49-F238E27FC236}">
                <a16:creationId xmlns:a16="http://schemas.microsoft.com/office/drawing/2014/main" id="{1E8A7EF8-EC3E-A7DC-B1D2-B3E49254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54" y="3405071"/>
            <a:ext cx="8218133" cy="1260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rgbClr val="FFC0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endParaRPr lang="en-ZA" sz="1400" b="1" kern="100">
              <a:effectLst/>
              <a:latin typeface="Montserrat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8A283CD-7F29-CA81-5F2C-9EBEC9F35A4B}"/>
              </a:ext>
            </a:extLst>
          </p:cNvPr>
          <p:cNvSpPr/>
          <p:nvPr/>
        </p:nvSpPr>
        <p:spPr>
          <a:xfrm>
            <a:off x="4923621" y="3724838"/>
            <a:ext cx="853184" cy="8531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87F16B0-131D-0447-B770-5C9CC10CBFF3}"/>
              </a:ext>
            </a:extLst>
          </p:cNvPr>
          <p:cNvSpPr/>
          <p:nvPr/>
        </p:nvSpPr>
        <p:spPr>
          <a:xfrm>
            <a:off x="2381562" y="3724838"/>
            <a:ext cx="853184" cy="8531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9A10C16-2AE2-5053-AFD3-586978CFCE6D}"/>
              </a:ext>
            </a:extLst>
          </p:cNvPr>
          <p:cNvSpPr/>
          <p:nvPr/>
        </p:nvSpPr>
        <p:spPr>
          <a:xfrm>
            <a:off x="7578081" y="3724838"/>
            <a:ext cx="853184" cy="8531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" name="Rounded Rectangle 55">
            <a:extLst>
              <a:ext uri="{FF2B5EF4-FFF2-40B4-BE49-F238E27FC236}">
                <a16:creationId xmlns:a16="http://schemas.microsoft.com/office/drawing/2014/main" id="{EBBC89BC-7C8F-1EE1-9B0F-47F07DC33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55" y="1843427"/>
            <a:ext cx="8218132" cy="1260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rgbClr val="FF66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endParaRPr lang="en-ZA" sz="1400" b="1" kern="100">
              <a:effectLst/>
              <a:latin typeface="Montserrat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D2157-D0EA-6261-8746-AE6C141742EF}"/>
              </a:ext>
            </a:extLst>
          </p:cNvPr>
          <p:cNvSpPr txBox="1"/>
          <p:nvPr/>
        </p:nvSpPr>
        <p:spPr>
          <a:xfrm>
            <a:off x="8468281" y="4036398"/>
            <a:ext cx="157471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latin typeface="Lato" panose="020F0502020204030203" pitchFamily="34" charset="0"/>
                <a:ea typeface="Aptos" panose="020B0004020202020204" pitchFamily="34" charset="0"/>
                <a:cs typeface="Times New Roman"/>
              </a:rPr>
              <a:t>Kinaesthetic</a:t>
            </a: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FD4F0-D25A-6AEB-6412-67272ACB9095}"/>
              </a:ext>
            </a:extLst>
          </p:cNvPr>
          <p:cNvSpPr txBox="1"/>
          <p:nvPr/>
        </p:nvSpPr>
        <p:spPr>
          <a:xfrm>
            <a:off x="5831600" y="4030443"/>
            <a:ext cx="14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Auditory.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5EAAD-8690-F944-1B63-2EB840D4243D}"/>
              </a:ext>
            </a:extLst>
          </p:cNvPr>
          <p:cNvSpPr txBox="1"/>
          <p:nvPr/>
        </p:nvSpPr>
        <p:spPr>
          <a:xfrm>
            <a:off x="3253727" y="4032269"/>
            <a:ext cx="1314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2BD3C-EF46-D667-24AA-E7D065EDD93B}"/>
              </a:ext>
            </a:extLst>
          </p:cNvPr>
          <p:cNvSpPr txBox="1"/>
          <p:nvPr/>
        </p:nvSpPr>
        <p:spPr>
          <a:xfrm>
            <a:off x="3258645" y="2326062"/>
            <a:ext cx="160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Taxonomies.</a:t>
            </a:r>
            <a:endParaRPr lang="en-ZA" sz="1200" dirty="0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46EB4-FB7B-91AF-5E2B-1834C3A725CF}"/>
              </a:ext>
            </a:extLst>
          </p:cNvPr>
          <p:cNvSpPr txBox="1"/>
          <p:nvPr/>
        </p:nvSpPr>
        <p:spPr>
          <a:xfrm>
            <a:off x="5789109" y="2336960"/>
            <a:ext cx="127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 Pedagogies.</a:t>
            </a:r>
            <a:endParaRPr lang="en-ZA" sz="1200" dirty="0"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E98EF-3CAC-AEA2-21FB-D0E11596E719}"/>
              </a:ext>
            </a:extLst>
          </p:cNvPr>
          <p:cNvSpPr txBox="1"/>
          <p:nvPr/>
        </p:nvSpPr>
        <p:spPr>
          <a:xfrm>
            <a:off x="8455977" y="2336960"/>
            <a:ext cx="145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Instructional Design Models.</a:t>
            </a:r>
            <a:endParaRPr lang="en-ZA" sz="1200" dirty="0">
              <a:latin typeface="Lato" panose="020F0502020204030203" pitchFamily="34" charset="0"/>
            </a:endParaRPr>
          </a:p>
        </p:txBody>
      </p:sp>
      <p:sp>
        <p:nvSpPr>
          <p:cNvPr id="59" name="Rounded Rectangle 55">
            <a:extLst>
              <a:ext uri="{FF2B5EF4-FFF2-40B4-BE49-F238E27FC236}">
                <a16:creationId xmlns:a16="http://schemas.microsoft.com/office/drawing/2014/main" id="{EDBBFC1B-65F5-0608-DA28-23E3A0C1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54" y="1172552"/>
            <a:ext cx="8218132" cy="302955"/>
          </a:xfrm>
          <a:prstGeom prst="roundRect">
            <a:avLst>
              <a:gd name="adj" fmla="val 50000"/>
            </a:avLst>
          </a:prstGeom>
          <a:solidFill>
            <a:srgbClr val="F30000"/>
          </a:solidFill>
          <a:ln>
            <a:solidFill>
              <a:srgbClr val="FF00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EDUCATIONALLY SOUND LEARNING PRINCIPLES</a:t>
            </a:r>
            <a:endParaRPr lang="en-ZA" sz="1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1" name="Rounded Rectangle 55">
            <a:extLst>
              <a:ext uri="{FF2B5EF4-FFF2-40B4-BE49-F238E27FC236}">
                <a16:creationId xmlns:a16="http://schemas.microsoft.com/office/drawing/2014/main" id="{641BBDBF-C914-2161-1AAA-F9D119D7C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046" y="1695600"/>
            <a:ext cx="4788000" cy="302955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Unique Overlay Methodology</a:t>
            </a:r>
          </a:p>
        </p:txBody>
      </p:sp>
      <p:sp>
        <p:nvSpPr>
          <p:cNvPr id="62" name="Rounded Rectangle 55">
            <a:extLst>
              <a:ext uri="{FF2B5EF4-FFF2-40B4-BE49-F238E27FC236}">
                <a16:creationId xmlns:a16="http://schemas.microsoft.com/office/drawing/2014/main" id="{3EC9561F-C8CA-19C3-69BA-F8C3C2F8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537" y="3258983"/>
            <a:ext cx="4788000" cy="302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Diverse, Learner-</a:t>
            </a:r>
            <a:r>
              <a:rPr lang="en-ZA" sz="1400" b="1" kern="100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Centered</a:t>
            </a:r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Activities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87B4C4-90DF-1B0E-0E5E-788EC9B6D382}"/>
              </a:ext>
            </a:extLst>
          </p:cNvPr>
          <p:cNvGrpSpPr/>
          <p:nvPr/>
        </p:nvGrpSpPr>
        <p:grpSpPr>
          <a:xfrm>
            <a:off x="1976453" y="4820574"/>
            <a:ext cx="8218133" cy="1415899"/>
            <a:chOff x="1976453" y="4820574"/>
            <a:chExt cx="8218133" cy="1415899"/>
          </a:xfrm>
        </p:grpSpPr>
        <p:sp>
          <p:nvSpPr>
            <p:cNvPr id="98" name="Rounded Rectangle 55">
              <a:extLst>
                <a:ext uri="{FF2B5EF4-FFF2-40B4-BE49-F238E27FC236}">
                  <a16:creationId xmlns:a16="http://schemas.microsoft.com/office/drawing/2014/main" id="{A48B5F69-41B3-D8D3-A73E-64295DED0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53" y="4976473"/>
              <a:ext cx="8218133" cy="12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>
              <a:solidFill>
                <a:srgbClr val="00B0F0"/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endParaRPr lang="en-ZA" sz="1400" b="1" kern="100">
                <a:effectLst/>
                <a:latin typeface="Montserrat" pitchFamily="2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ounded Rectangle 55">
              <a:extLst>
                <a:ext uri="{FF2B5EF4-FFF2-40B4-BE49-F238E27FC236}">
                  <a16:creationId xmlns:a16="http://schemas.microsoft.com/office/drawing/2014/main" id="{023A618F-CE81-F1A0-097C-62496392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046" y="4820574"/>
              <a:ext cx="4788000" cy="30295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ZA" sz="1400" b="1" kern="100" dirty="0">
                  <a:solidFill>
                    <a:schemeClr val="bg1"/>
                  </a:solidFill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Assessment and Continuous Improvement</a:t>
              </a:r>
            </a:p>
          </p:txBody>
        </p:sp>
      </p:grpSp>
      <p:pic>
        <p:nvPicPr>
          <p:cNvPr id="76" name="Picture 75" descr="A white eye with rays of light&#10;&#10;AI-generated content may be incorrect.">
            <a:extLst>
              <a:ext uri="{FF2B5EF4-FFF2-40B4-BE49-F238E27FC236}">
                <a16:creationId xmlns:a16="http://schemas.microsoft.com/office/drawing/2014/main" id="{3067A6C7-9318-3728-C3BD-D901CBC0E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17" y="3914226"/>
            <a:ext cx="648000" cy="420632"/>
          </a:xfrm>
          <a:prstGeom prst="rect">
            <a:avLst/>
          </a:prstGeom>
        </p:spPr>
      </p:pic>
      <p:pic>
        <p:nvPicPr>
          <p:cNvPr id="78" name="Picture 77" descr="A white ear with a black background&#10;&#10;AI-generated content may be incorrect.">
            <a:extLst>
              <a:ext uri="{FF2B5EF4-FFF2-40B4-BE49-F238E27FC236}">
                <a16:creationId xmlns:a16="http://schemas.microsoft.com/office/drawing/2014/main" id="{0F7A18BB-1535-3EDD-D0EF-E905DAB8E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17" y="3888304"/>
            <a:ext cx="468846" cy="516721"/>
          </a:xfrm>
          <a:prstGeom prst="rect">
            <a:avLst/>
          </a:prstGeom>
        </p:spPr>
      </p:pic>
      <p:pic>
        <p:nvPicPr>
          <p:cNvPr id="82" name="Picture 81" descr="A hand pointing at a finger&#10;&#10;AI-generated content may be incorrect.">
            <a:extLst>
              <a:ext uri="{FF2B5EF4-FFF2-40B4-BE49-F238E27FC236}">
                <a16:creationId xmlns:a16="http://schemas.microsoft.com/office/drawing/2014/main" id="{FFE6B7C6-B6B4-D4C9-1ADD-C5367F8A3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10" y="3862416"/>
            <a:ext cx="454318" cy="523153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E4093B1B-8D53-7341-342D-C98F66EC6694}"/>
              </a:ext>
            </a:extLst>
          </p:cNvPr>
          <p:cNvSpPr/>
          <p:nvPr/>
        </p:nvSpPr>
        <p:spPr>
          <a:xfrm>
            <a:off x="4935925" y="2156704"/>
            <a:ext cx="853184" cy="85318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0" name="Picture 99" descr="A hand pointing at a checklist&#10;&#10;AI-generated content may be incorrect.">
            <a:extLst>
              <a:ext uri="{FF2B5EF4-FFF2-40B4-BE49-F238E27FC236}">
                <a16:creationId xmlns:a16="http://schemas.microsoft.com/office/drawing/2014/main" id="{AEF0DD16-DC12-6A54-788F-F79A0C3752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27" y="2341400"/>
            <a:ext cx="549634" cy="581404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EECF506A-713B-A9C5-F98B-F7BC645DAD16}"/>
              </a:ext>
            </a:extLst>
          </p:cNvPr>
          <p:cNvSpPr/>
          <p:nvPr/>
        </p:nvSpPr>
        <p:spPr>
          <a:xfrm>
            <a:off x="2405461" y="2156704"/>
            <a:ext cx="853184" cy="85318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475D376-2A96-7188-9799-27DF98AF4A01}"/>
              </a:ext>
            </a:extLst>
          </p:cNvPr>
          <p:cNvSpPr/>
          <p:nvPr/>
        </p:nvSpPr>
        <p:spPr>
          <a:xfrm>
            <a:off x="7578081" y="2156704"/>
            <a:ext cx="853184" cy="85318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0" name="Picture 89" descr="A black and white logo&#10;&#10;AI-generated content may be incorrect.">
            <a:extLst>
              <a:ext uri="{FF2B5EF4-FFF2-40B4-BE49-F238E27FC236}">
                <a16:creationId xmlns:a16="http://schemas.microsoft.com/office/drawing/2014/main" id="{F949FC65-FBA7-CC23-5EA1-9027CDE10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30" y="2311062"/>
            <a:ext cx="569045" cy="456785"/>
          </a:xfrm>
          <a:prstGeom prst="rect">
            <a:avLst/>
          </a:prstGeom>
        </p:spPr>
      </p:pic>
      <p:pic>
        <p:nvPicPr>
          <p:cNvPr id="92" name="Picture 91" descr="A white pyramid with black background&#10;&#10;AI-generated content may be incorrect.">
            <a:extLst>
              <a:ext uri="{FF2B5EF4-FFF2-40B4-BE49-F238E27FC236}">
                <a16:creationId xmlns:a16="http://schemas.microsoft.com/office/drawing/2014/main" id="{55A7CDE7-63B3-C1E9-C995-6C0AD4F7CA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20" y="2269791"/>
            <a:ext cx="568005" cy="5680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A2061C-35D3-4800-B109-34D387D109D5}"/>
              </a:ext>
            </a:extLst>
          </p:cNvPr>
          <p:cNvGrpSpPr/>
          <p:nvPr/>
        </p:nvGrpSpPr>
        <p:grpSpPr>
          <a:xfrm>
            <a:off x="2623602" y="5285670"/>
            <a:ext cx="2889966" cy="853184"/>
            <a:chOff x="2623602" y="5285670"/>
            <a:chExt cx="2889966" cy="8531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3460C1-33C5-A0FA-3F63-AB83BF8B0B31}"/>
                </a:ext>
              </a:extLst>
            </p:cNvPr>
            <p:cNvSpPr txBox="1"/>
            <p:nvPr/>
          </p:nvSpPr>
          <p:spPr>
            <a:xfrm>
              <a:off x="3506635" y="5462962"/>
              <a:ext cx="2006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 dirty="0"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Analyse assessment data to identify learning gaps.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2D100E8-E955-D28A-7544-8D6C6075A601}"/>
                </a:ext>
              </a:extLst>
            </p:cNvPr>
            <p:cNvSpPr/>
            <p:nvPr/>
          </p:nvSpPr>
          <p:spPr>
            <a:xfrm>
              <a:off x="2623602" y="5285670"/>
              <a:ext cx="853184" cy="8531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09" name="Picture 108" descr="A white line drawing of a computer screen&#10;&#10;AI-generated content may be incorrect.">
              <a:extLst>
                <a:ext uri="{FF2B5EF4-FFF2-40B4-BE49-F238E27FC236}">
                  <a16:creationId xmlns:a16="http://schemas.microsoft.com/office/drawing/2014/main" id="{B7858D61-8625-2FA5-1D61-524DDA633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908" y="5428070"/>
              <a:ext cx="553938" cy="55393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EA28B-A0A1-0696-7926-1BD872CC22F1}"/>
              </a:ext>
            </a:extLst>
          </p:cNvPr>
          <p:cNvGrpSpPr/>
          <p:nvPr/>
        </p:nvGrpSpPr>
        <p:grpSpPr>
          <a:xfrm>
            <a:off x="6319795" y="5285670"/>
            <a:ext cx="3590465" cy="853184"/>
            <a:chOff x="6319795" y="5285670"/>
            <a:chExt cx="3590465" cy="8531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B6C9B-C3D6-5419-96EE-7E8432B86046}"/>
                </a:ext>
              </a:extLst>
            </p:cNvPr>
            <p:cNvSpPr txBox="1"/>
            <p:nvPr/>
          </p:nvSpPr>
          <p:spPr>
            <a:xfrm>
              <a:off x="7182707" y="5481430"/>
              <a:ext cx="2727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 dirty="0"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</a:t>
              </a:r>
              <a:r>
                <a:rPr lang="en-ZA" sz="1200" kern="100" dirty="0"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efine content for continuous educational effectiveness.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C8137B6-5152-BE79-36ED-D5035068B416}"/>
                </a:ext>
              </a:extLst>
            </p:cNvPr>
            <p:cNvSpPr/>
            <p:nvPr/>
          </p:nvSpPr>
          <p:spPr>
            <a:xfrm>
              <a:off x="6319795" y="5285670"/>
              <a:ext cx="853184" cy="8531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11" name="Picture 110" descr="A white line drawing of a gear with arrows&#10;&#10;AI-generated content may be incorrect.">
              <a:extLst>
                <a:ext uri="{FF2B5EF4-FFF2-40B4-BE49-F238E27FC236}">
                  <a16:creationId xmlns:a16="http://schemas.microsoft.com/office/drawing/2014/main" id="{21A3B959-AFB2-3B4C-8496-9C4690C3A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858" y="5410563"/>
              <a:ext cx="599421" cy="62876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9D101C-251F-1134-9536-F372706BE1F2}"/>
              </a:ext>
            </a:extLst>
          </p:cNvPr>
          <p:cNvSpPr txBox="1"/>
          <p:nvPr/>
        </p:nvSpPr>
        <p:spPr>
          <a:xfrm>
            <a:off x="2946705" y="5075575"/>
            <a:ext cx="629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>
                <a:solidFill>
                  <a:schemeClr val="tx2"/>
                </a:solidFill>
                <a:latin typeface="+mj-lt"/>
              </a:rPr>
              <a:t>INCLUSIVE AND ENGAGED</a:t>
            </a:r>
            <a:endParaRPr lang="en-GB" sz="3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87E09-8A90-2DF5-044D-31A0A895B98E}"/>
              </a:ext>
            </a:extLst>
          </p:cNvPr>
          <p:cNvSpPr txBox="1"/>
          <p:nvPr/>
        </p:nvSpPr>
        <p:spPr>
          <a:xfrm>
            <a:off x="692986" y="225434"/>
            <a:ext cx="1008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>
                <a:solidFill>
                  <a:schemeClr val="tx2"/>
                </a:solidFill>
                <a:latin typeface="+mj-lt"/>
              </a:rPr>
              <a:t>THE BOILER ROOM</a:t>
            </a:r>
            <a:endParaRPr lang="en-GB" sz="28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8" name="Picture 17" descr="A red object with holes&#10;&#10;AI-generated content may be incorrect.">
            <a:extLst>
              <a:ext uri="{FF2B5EF4-FFF2-40B4-BE49-F238E27FC236}">
                <a16:creationId xmlns:a16="http://schemas.microsoft.com/office/drawing/2014/main" id="{33259B2A-E627-1DE5-D728-1ACD5DF62F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8" t="27699" r="38353" b="28714"/>
          <a:stretch/>
        </p:blipFill>
        <p:spPr>
          <a:xfrm>
            <a:off x="170153" y="192864"/>
            <a:ext cx="536092" cy="55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DA148D-BD8B-B2BB-079B-BD4ACD8BEFA0}"/>
              </a:ext>
            </a:extLst>
          </p:cNvPr>
          <p:cNvSpPr txBox="1"/>
          <p:nvPr/>
        </p:nvSpPr>
        <p:spPr>
          <a:xfrm>
            <a:off x="692986" y="609705"/>
            <a:ext cx="75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Focus on Education</a:t>
            </a:r>
            <a:endParaRPr lang="en-GB"/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B3BF4EDA-50BF-DCA1-4021-6720B4A61DF5}"/>
              </a:ext>
            </a:extLst>
          </p:cNvPr>
          <p:cNvSpPr/>
          <p:nvPr/>
        </p:nvSpPr>
        <p:spPr>
          <a:xfrm>
            <a:off x="-60976" y="4700735"/>
            <a:ext cx="2158141" cy="2158141"/>
          </a:xfrm>
          <a:prstGeom prst="mathPlus">
            <a:avLst>
              <a:gd name="adj1" fmla="val 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erson in a striped shirt&#10;&#10;AI-generated content may be incorrect.">
            <a:extLst>
              <a:ext uri="{FF2B5EF4-FFF2-40B4-BE49-F238E27FC236}">
                <a16:creationId xmlns:a16="http://schemas.microsoft.com/office/drawing/2014/main" id="{07848059-54BB-0EBC-7968-74E58A5686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9" r="14616"/>
          <a:stretch/>
        </p:blipFill>
        <p:spPr>
          <a:xfrm>
            <a:off x="8380281" y="1733400"/>
            <a:ext cx="4901783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99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000"/>
    </mc:Choice>
    <mc:Fallback xmlns="">
      <p:transition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MESH" val="Z3F7mvIH"/>
  <p:tag name="ARTICULATE_DESIGN_ID_1_MESH" val="1o9QMFge"/>
  <p:tag name="ARTICULATE_DESIGN_ID_2_MESH" val="OukSLYTY"/>
  <p:tag name="ARTICULATE_DESIGN_ID_3_MESH" val="4hRg8B3u"/>
  <p:tag name="ARTICULATE_DESIGN_ID_4_MESH" val="a9WZcoRM"/>
  <p:tag name="ARTICULATE_DESIGN_ID_DATACENTRIX" val="LlTucRFM"/>
  <p:tag name="ARTICULATE_DESIGN_ID_BOILER ROOM" val="AW8cq7ao"/>
  <p:tag name="ARTICULATE_SLIDE_THUMBNAIL_REFRESH" val="1"/>
  <p:tag name="TAG_BACKING_FORM_KEY" val="1906848-d:\tbr presentations\tbr marketing presentation rcl foods.pptx"/>
  <p:tag name="ARTICULATE_PRESENTER_VERSION" val="8"/>
  <p:tag name="ARTICULATE_DESIGN_ID_TBR RED &amp; WHITE" val="j2m1a1W6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BR Red &amp; White">
  <a:themeElements>
    <a:clrScheme name="BoilerRoom">
      <a:dk1>
        <a:srgbClr val="30302F"/>
      </a:dk1>
      <a:lt1>
        <a:sysClr val="window" lastClr="FFFFFF"/>
      </a:lt1>
      <a:dk2>
        <a:srgbClr val="EC2127"/>
      </a:dk2>
      <a:lt2>
        <a:srgbClr val="9BA5AD"/>
      </a:lt2>
      <a:accent1>
        <a:srgbClr val="25408F"/>
      </a:accent1>
      <a:accent2>
        <a:srgbClr val="CA7729"/>
      </a:accent2>
      <a:accent3>
        <a:srgbClr val="675C7A"/>
      </a:accent3>
      <a:accent4>
        <a:srgbClr val="A11D21"/>
      </a:accent4>
      <a:accent5>
        <a:srgbClr val="F2AE2F"/>
      </a:accent5>
      <a:accent6>
        <a:srgbClr val="67BD45"/>
      </a:accent6>
      <a:hlink>
        <a:srgbClr val="2CB4C1"/>
      </a:hlink>
      <a:folHlink>
        <a:srgbClr val="800080"/>
      </a:folHlink>
    </a:clrScheme>
    <a:fontScheme name="TBR Lato">
      <a:majorFont>
        <a:latin typeface="Lato Light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1F737915DE40BF30D653860D8349" ma:contentTypeVersion="21" ma:contentTypeDescription="Create a new document." ma:contentTypeScope="" ma:versionID="c508d770dec38999dbb2c029611c288b">
  <xsd:schema xmlns:xsd="http://www.w3.org/2001/XMLSchema" xmlns:xs="http://www.w3.org/2001/XMLSchema" xmlns:p="http://schemas.microsoft.com/office/2006/metadata/properties" xmlns:ns2="c1fc63cf-168f-44a8-92ce-a154b9a9889c" xmlns:ns3="2075c163-1314-4a2e-9f5d-e4d65b211b28" targetNamespace="http://schemas.microsoft.com/office/2006/metadata/properties" ma:root="true" ma:fieldsID="977f8e64a9ed91d956c102626766c616" ns2:_="" ns3:_="">
    <xsd:import namespace="c1fc63cf-168f-44a8-92ce-a154b9a9889c"/>
    <xsd:import namespace="2075c163-1314-4a2e-9f5d-e4d65b211b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gress" minOccurs="0"/>
                <xsd:element ref="ns2:MediaServiceSearchProperties" minOccurs="0"/>
                <xsd:element ref="ns2:images" minOccurs="0"/>
                <xsd:element ref="ns2:Comment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c63cf-168f-44a8-92ce-a154b9a98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6811fbc-a063-4e44-98d2-cce6ceb7f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Progress" ma:index="22" nillable="true" ma:displayName="Progress" ma:format="Dropdown" ma:internalName="Progress">
      <xsd:simpleType>
        <xsd:restriction base="dms:Choice">
          <xsd:enumeration value="Internal QA"/>
          <xsd:enumeration value="Client Review"/>
          <xsd:enumeration value="Signed Off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images" ma:index="24" nillable="true" ma:displayName="images" ma:format="Dropdown" ma:internalName="images">
      <xsd:simpleType>
        <xsd:restriction base="dms:Text">
          <xsd:maxLength value="255"/>
        </xsd:restriction>
      </xsd:simpleType>
    </xsd:element>
    <xsd:element name="Comments" ma:index="25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c163-1314-4a2e-9f5d-e4d65b211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ef6ab16-fe59-40ec-932f-9cc58d0fdef0}" ma:internalName="TaxCatchAll" ma:showField="CatchAllData" ma:web="2075c163-1314-4a2e-9f5d-e4d65b211b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75c163-1314-4a2e-9f5d-e4d65b211b28" xsi:nil="true"/>
    <lcf76f155ced4ddcb4097134ff3c332f xmlns="c1fc63cf-168f-44a8-92ce-a154b9a9889c">
      <Terms xmlns="http://schemas.microsoft.com/office/infopath/2007/PartnerControls"/>
    </lcf76f155ced4ddcb4097134ff3c332f>
    <images xmlns="c1fc63cf-168f-44a8-92ce-a154b9a9889c" xsi:nil="true"/>
    <Progress xmlns="c1fc63cf-168f-44a8-92ce-a154b9a9889c" xsi:nil="true"/>
    <Comments xmlns="c1fc63cf-168f-44a8-92ce-a154b9a9889c" xsi:nil="true"/>
  </documentManagement>
</p:properties>
</file>

<file path=customXml/itemProps1.xml><?xml version="1.0" encoding="utf-8"?>
<ds:datastoreItem xmlns:ds="http://schemas.openxmlformats.org/officeDocument/2006/customXml" ds:itemID="{5AEFAB8D-7C61-406A-B160-7841D6D568A9}">
  <ds:schemaRefs>
    <ds:schemaRef ds:uri="2075c163-1314-4a2e-9f5d-e4d65b211b28"/>
    <ds:schemaRef ds:uri="c1fc63cf-168f-44a8-92ce-a154b9a98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443391-F6CD-4338-8C60-A3DE5C72F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6F86-17AB-4BDA-81B7-583ED223149A}">
  <ds:schemaRefs>
    <ds:schemaRef ds:uri="c1fc63cf-168f-44a8-92ce-a154b9a9889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075c163-1314-4a2e-9f5d-e4d65b211b2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6558ce4-448f-410a-a4e1-f4917b8f9e11}" enabled="0" method="" siteId="{26558ce4-448f-410a-a4e1-f4917b8f9e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72</TotalTime>
  <Words>90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Lato</vt:lpstr>
      <vt:lpstr>Lato Light</vt:lpstr>
      <vt:lpstr>Lato Medium</vt:lpstr>
      <vt:lpstr>Montserrat</vt:lpstr>
      <vt:lpstr>TBR Red &amp; 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Witz</dc:creator>
  <cp:lastModifiedBy>Stephan Esterhuizen</cp:lastModifiedBy>
  <cp:revision>20</cp:revision>
  <dcterms:created xsi:type="dcterms:W3CDTF">2024-10-28T11:29:22Z</dcterms:created>
  <dcterms:modified xsi:type="dcterms:W3CDTF">2025-05-13T07:58:23Z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MediaServiceImageTags">
    <vt:lpwstr/>
  </property>
  <property fmtid="{D5CDD505-2E9C-101B-9397-08002B2CF9AE}" pid="4" name="ContentTypeId">
    <vt:lpwstr>0x01010053C41F737915DE40BF30D653860D8349</vt:lpwstr>
  </property>
  <property fmtid="{D5CDD505-2E9C-101B-9397-08002B2CF9AE}" pid="5" name="ArticulateUseProject">
    <vt:lpwstr>1</vt:lpwstr>
  </property>
  <property fmtid="{D5CDD505-2E9C-101B-9397-08002B2CF9AE}" pid="6" name="ArticulateProjectVersion">
    <vt:lpwstr>8</vt:lpwstr>
  </property>
  <property fmtid="{D5CDD505-2E9C-101B-9397-08002B2CF9AE}" pid="7" name="ArticulateGUID">
    <vt:lpwstr>6AA455F4-D5E5-4081-A93D-0919003D5E01</vt:lpwstr>
  </property>
  <property fmtid="{D5CDD505-2E9C-101B-9397-08002B2CF9AE}" pid="8" name="ArticulateProjectFull">
    <vt:lpwstr>C:\Users\2022PC-2\Desktop\TBR_Marketing_Presentation_Office\9.ppta</vt:lpwstr>
  </property>
</Properties>
</file>