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95" r:id="rId3"/>
    <p:sldId id="258" r:id="rId4"/>
    <p:sldId id="259" r:id="rId5"/>
    <p:sldId id="296" r:id="rId6"/>
    <p:sldId id="264" r:id="rId7"/>
    <p:sldId id="261" r:id="rId8"/>
    <p:sldId id="265" r:id="rId9"/>
    <p:sldId id="266" r:id="rId10"/>
    <p:sldId id="263" r:id="rId11"/>
    <p:sldId id="280" r:id="rId12"/>
    <p:sldId id="262" r:id="rId13"/>
    <p:sldId id="497" r:id="rId14"/>
    <p:sldId id="496" r:id="rId15"/>
    <p:sldId id="267" r:id="rId16"/>
    <p:sldId id="270" r:id="rId17"/>
    <p:sldId id="268" r:id="rId18"/>
    <p:sldId id="271" r:id="rId19"/>
    <p:sldId id="269" r:id="rId20"/>
    <p:sldId id="272" r:id="rId21"/>
    <p:sldId id="278" r:id="rId22"/>
    <p:sldId id="316" r:id="rId23"/>
    <p:sldId id="328" r:id="rId24"/>
    <p:sldId id="317" r:id="rId25"/>
    <p:sldId id="329" r:id="rId26"/>
    <p:sldId id="318" r:id="rId27"/>
    <p:sldId id="319" r:id="rId28"/>
    <p:sldId id="320" r:id="rId29"/>
    <p:sldId id="332" r:id="rId30"/>
    <p:sldId id="333" r:id="rId31"/>
    <p:sldId id="322" r:id="rId32"/>
    <p:sldId id="323" r:id="rId33"/>
    <p:sldId id="324" r:id="rId34"/>
    <p:sldId id="444" r:id="rId35"/>
    <p:sldId id="484" r:id="rId36"/>
    <p:sldId id="483" r:id="rId37"/>
    <p:sldId id="482" r:id="rId38"/>
    <p:sldId id="445" r:id="rId39"/>
    <p:sldId id="446" r:id="rId40"/>
    <p:sldId id="485" r:id="rId41"/>
    <p:sldId id="435" r:id="rId42"/>
    <p:sldId id="487" r:id="rId43"/>
    <p:sldId id="488" r:id="rId44"/>
    <p:sldId id="489" r:id="rId45"/>
    <p:sldId id="327" r:id="rId46"/>
    <p:sldId id="325" r:id="rId47"/>
    <p:sldId id="490" r:id="rId48"/>
    <p:sldId id="491" r:id="rId49"/>
    <p:sldId id="260" r:id="rId50"/>
    <p:sldId id="493" r:id="rId51"/>
    <p:sldId id="494" r:id="rId52"/>
    <p:sldId id="32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B34A7-4B53-4BA6-8997-89C46CE5A9A8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2897FB6-D417-476D-BFEF-31B0ADEA852D}" type="pres">
      <dgm:prSet presAssocID="{E43B34A7-4B53-4BA6-8997-89C46CE5A9A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9AC752A-DA04-4782-BA6B-715FC91C1D25}" type="presOf" srcId="{E43B34A7-4B53-4BA6-8997-89C46CE5A9A8}" destId="{52897FB6-D417-476D-BFEF-31B0ADEA852D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37656-E902-45DA-8F33-44DD66D83683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21E4F-B529-4CE0-9FCF-5B2E9CE6C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9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62465">
            <a:extLst>
              <a:ext uri="{FF2B5EF4-FFF2-40B4-BE49-F238E27FC236}">
                <a16:creationId xmlns:a16="http://schemas.microsoft.com/office/drawing/2014/main" id="{0EF68553-BBE2-48AD-8272-4E80AD7263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7" name="文本占位符 62466">
            <a:extLst>
              <a:ext uri="{FF2B5EF4-FFF2-40B4-BE49-F238E27FC236}">
                <a16:creationId xmlns:a16="http://schemas.microsoft.com/office/drawing/2014/main" id="{BB094009-8C45-4F98-8F71-A5AC3A47CA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1">
            <a:extLst>
              <a:ext uri="{FF2B5EF4-FFF2-40B4-BE49-F238E27FC236}">
                <a16:creationId xmlns:a16="http://schemas.microsoft.com/office/drawing/2014/main" id="{BBE0F16D-BE7A-4840-AC16-27464B293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fld id="{14BDCC06-B444-4A40-AA8B-08A70869DC9E}" type="slidenum">
              <a:rPr altLang="en-US" smtClean="0">
                <a:latin typeface="Verdana" panose="020B0604030504040204" pitchFamily="34" charset="0"/>
                <a:ea typeface="宋体" panose="02010600030101010101" pitchFamily="2" charset="-122"/>
              </a:rPr>
              <a:pPr/>
              <a:t>47</a:t>
            </a:fld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64513">
            <a:extLst>
              <a:ext uri="{FF2B5EF4-FFF2-40B4-BE49-F238E27FC236}">
                <a16:creationId xmlns:a16="http://schemas.microsoft.com/office/drawing/2014/main" id="{C9FC2A9C-3BD4-4222-AC8E-4281DB531E1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5" name="文本占位符 64514">
            <a:extLst>
              <a:ext uri="{FF2B5EF4-FFF2-40B4-BE49-F238E27FC236}">
                <a16:creationId xmlns:a16="http://schemas.microsoft.com/office/drawing/2014/main" id="{D144D57D-B9B4-4743-85A7-68AFB0112B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6" name="灯片编号占位符 1">
            <a:extLst>
              <a:ext uri="{FF2B5EF4-FFF2-40B4-BE49-F238E27FC236}">
                <a16:creationId xmlns:a16="http://schemas.microsoft.com/office/drawing/2014/main" id="{A84CDC65-973B-4564-90A8-3D98DD074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fld id="{25F3F555-FF47-42CF-A3AD-C4C69632092D}" type="slidenum">
              <a:rPr altLang="en-US" smtClean="0">
                <a:latin typeface="Verdana" panose="020B0604030504040204" pitchFamily="34" charset="0"/>
                <a:ea typeface="宋体" panose="02010600030101010101" pitchFamily="2" charset="-122"/>
              </a:rPr>
              <a:pPr/>
              <a:t>48</a:t>
            </a:fld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65537">
            <a:extLst>
              <a:ext uri="{FF2B5EF4-FFF2-40B4-BE49-F238E27FC236}">
                <a16:creationId xmlns:a16="http://schemas.microsoft.com/office/drawing/2014/main" id="{2CFA557A-44CF-4414-B242-553A96FA4B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3" name="文本占位符 65538">
            <a:extLst>
              <a:ext uri="{FF2B5EF4-FFF2-40B4-BE49-F238E27FC236}">
                <a16:creationId xmlns:a16="http://schemas.microsoft.com/office/drawing/2014/main" id="{6812215B-998B-4651-8442-3629279EE9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84" name="灯片编号占位符 1">
            <a:extLst>
              <a:ext uri="{FF2B5EF4-FFF2-40B4-BE49-F238E27FC236}">
                <a16:creationId xmlns:a16="http://schemas.microsoft.com/office/drawing/2014/main" id="{19F58DA1-21FE-4DFB-8A33-316368725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fld id="{D26899A4-006C-4C34-9FAF-6FF91A021C12}" type="slidenum">
              <a:rPr altLang="en-US" smtClean="0">
                <a:latin typeface="Verdana" panose="020B0604030504040204" pitchFamily="34" charset="0"/>
                <a:ea typeface="宋体" panose="02010600030101010101" pitchFamily="2" charset="-122"/>
              </a:rPr>
              <a:pPr/>
              <a:t>49</a:t>
            </a:fld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76801">
            <a:extLst>
              <a:ext uri="{FF2B5EF4-FFF2-40B4-BE49-F238E27FC236}">
                <a16:creationId xmlns:a16="http://schemas.microsoft.com/office/drawing/2014/main" id="{00025E95-05DF-4E36-97FB-25A53376074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1" name="文本占位符 76802">
            <a:extLst>
              <a:ext uri="{FF2B5EF4-FFF2-40B4-BE49-F238E27FC236}">
                <a16:creationId xmlns:a16="http://schemas.microsoft.com/office/drawing/2014/main" id="{A9F4C4D7-9260-4BBA-AA47-F814DBF5B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2" name="灯片编号占位符 1">
            <a:extLst>
              <a:ext uri="{FF2B5EF4-FFF2-40B4-BE49-F238E27FC236}">
                <a16:creationId xmlns:a16="http://schemas.microsoft.com/office/drawing/2014/main" id="{E86D464B-F019-4ED4-BE6C-B3D570CB0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fld id="{E9D3751A-3E3A-4249-9FD2-001CB595AA03}" type="slidenum">
              <a:rPr altLang="en-US" smtClean="0">
                <a:latin typeface="Verdana" panose="020B0604030504040204" pitchFamily="34" charset="0"/>
                <a:ea typeface="宋体" panose="02010600030101010101" pitchFamily="2" charset="-122"/>
              </a:rPr>
              <a:pPr/>
              <a:t>50</a:t>
            </a:fld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77825">
            <a:extLst>
              <a:ext uri="{FF2B5EF4-FFF2-40B4-BE49-F238E27FC236}">
                <a16:creationId xmlns:a16="http://schemas.microsoft.com/office/drawing/2014/main" id="{4758C162-050E-41C6-9297-933A2DCF5FE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59" name="文本占位符 77826">
            <a:extLst>
              <a:ext uri="{FF2B5EF4-FFF2-40B4-BE49-F238E27FC236}">
                <a16:creationId xmlns:a16="http://schemas.microsoft.com/office/drawing/2014/main" id="{0B6F72D5-591B-4D9F-8F24-3204961055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1">
            <a:extLst>
              <a:ext uri="{FF2B5EF4-FFF2-40B4-BE49-F238E27FC236}">
                <a16:creationId xmlns:a16="http://schemas.microsoft.com/office/drawing/2014/main" id="{234BAF7A-D82F-4800-863A-A560FAF61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fld id="{AEE1D4BF-6B77-4F8F-9C82-1DDD505E0975}" type="slidenum">
              <a:rPr altLang="en-US" smtClean="0">
                <a:latin typeface="Verdana" panose="020B0604030504040204" pitchFamily="34" charset="0"/>
                <a:ea typeface="宋体" panose="02010600030101010101" pitchFamily="2" charset="-122"/>
              </a:rPr>
              <a:pPr/>
              <a:t>51</a:t>
            </a:fld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838200" y="585789"/>
            <a:ext cx="10515600" cy="5614987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E4F01D-C94C-4AF1-9AB7-86BEB1BAC7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BCDFCAD6-C788-4E1E-AE8A-95015CA3E785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DA487-D6F8-4E07-8C65-3C79EFDCB0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96EA4-5233-4F87-896C-733362F9A2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E2D18D7-56B9-4308-8687-0B0449119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0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A314F1D-8BCA-406C-9AA5-2FB3ADDD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BB68154A-6132-44CF-BC46-9085AA7A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AC86643-A309-4762-96FB-7E18CF65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870-9A1C-4E6E-9624-90EC2C84534B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5040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12" Type="http://schemas.openxmlformats.org/officeDocument/2006/relationships/oleObject" Target="../embeddings/oleObject5.bin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1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rix67.com/blog/archives/2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87033"/>
            <a:ext cx="9144000" cy="2387600"/>
          </a:xfrm>
        </p:spPr>
        <p:txBody>
          <a:bodyPr/>
          <a:lstStyle/>
          <a:p>
            <a:r>
              <a:rPr lang="zh-CN" altLang="zh-CN" dirty="0"/>
              <a:t>动态规划初步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41345"/>
            <a:ext cx="9144000" cy="2724883"/>
          </a:xfrm>
        </p:spPr>
        <p:txBody>
          <a:bodyPr>
            <a:normAutofit fontScale="80000" lnSpcReduction="20000"/>
          </a:bodyPr>
          <a:lstStyle/>
          <a:p>
            <a:r>
              <a:rPr lang="en-US" altLang="zh-CN" strike="sngStrike" dirty="0"/>
              <a:t>CSU-ACM    </a:t>
            </a:r>
            <a:r>
              <a:rPr lang="en-US" altLang="zh-CN" dirty="0"/>
              <a:t>CSU-ICPC</a:t>
            </a:r>
            <a:endParaRPr lang="en-US" altLang="zh-CN" strike="sngStrike" dirty="0"/>
          </a:p>
          <a:p>
            <a:r>
              <a:rPr lang="en-US" altLang="zh-CN" dirty="0" err="1"/>
              <a:t>Lfw</a:t>
            </a:r>
            <a:endParaRPr lang="en-US" altLang="zh-CN" dirty="0"/>
          </a:p>
          <a:p>
            <a:r>
              <a:rPr lang="en-US" altLang="zh-CN" dirty="0" err="1"/>
              <a:t>Liqing</a:t>
            </a:r>
            <a:r>
              <a:rPr lang="zh-CN" altLang="en-US" dirty="0"/>
              <a:t>（加了少许注释和总结）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感谢 徐 戍</a:t>
            </a:r>
          </a:p>
          <a:p>
            <a:r>
              <a:rPr lang="en-US" altLang="zh-CN" strike="sngStrike" dirty="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2017/08/03</a:t>
            </a:r>
          </a:p>
          <a:p>
            <a:r>
              <a:rPr lang="en-US" altLang="zh-CN" strike="sngStrike" dirty="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2018.1.28</a:t>
            </a:r>
            <a:endParaRPr lang="en-US" altLang="zh-CN" strike="sngStrike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trike="sngStrike" dirty="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2019.1.28</a:t>
            </a: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2022.1.17</a:t>
            </a:r>
            <a:endParaRPr lang="en-US" altLang="zh-CN" dirty="0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trike="sngStrike" dirty="0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动态规划实现的三种形式（三种方法</a:t>
            </a:r>
            <a:r>
              <a:rPr lang="zh-CN" altLang="en-US" b="1" dirty="0">
                <a:solidFill>
                  <a:srgbClr val="FF0000"/>
                </a:solidFill>
              </a:rPr>
              <a:t>本质是相同</a:t>
            </a:r>
            <a:r>
              <a:rPr lang="zh-CN" altLang="en-US" b="1" dirty="0"/>
              <a:t>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记忆化搜索法</a:t>
            </a:r>
            <a:r>
              <a:rPr lang="en-US" altLang="zh-CN" sz="4000" dirty="0"/>
              <a:t>(</a:t>
            </a:r>
            <a:r>
              <a:rPr lang="zh-CN" altLang="en-US" sz="4000" dirty="0"/>
              <a:t>同样的工作只做一次</a:t>
            </a:r>
            <a:r>
              <a:rPr lang="en-US" altLang="zh-CN" sz="4000" dirty="0"/>
              <a:t>)</a:t>
            </a:r>
          </a:p>
          <a:p>
            <a:endParaRPr lang="zh-CN" altLang="en-US" sz="4000" dirty="0"/>
          </a:p>
          <a:p>
            <a:r>
              <a:rPr lang="zh-CN" altLang="en-US" sz="4000" dirty="0"/>
              <a:t>填表法</a:t>
            </a:r>
            <a:r>
              <a:rPr lang="en-US" altLang="zh-CN" sz="4000" dirty="0"/>
              <a:t>(</a:t>
            </a:r>
            <a:r>
              <a:rPr lang="zh-CN" altLang="en-US" sz="4000" dirty="0"/>
              <a:t>过去</a:t>
            </a:r>
            <a:r>
              <a:rPr lang="zh-CN" altLang="en-US" sz="4000" dirty="0">
                <a:solidFill>
                  <a:srgbClr val="FF0000"/>
                </a:solidFill>
              </a:rPr>
              <a:t>一次性</a:t>
            </a:r>
            <a:r>
              <a:rPr lang="zh-CN" altLang="en-US" sz="4000" dirty="0"/>
              <a:t>决定将来</a:t>
            </a:r>
            <a:r>
              <a:rPr lang="en-US" altLang="zh-CN" sz="4000" dirty="0"/>
              <a:t>)</a:t>
            </a:r>
          </a:p>
          <a:p>
            <a:endParaRPr lang="zh-CN" altLang="en-US" sz="4000" dirty="0"/>
          </a:p>
          <a:p>
            <a:r>
              <a:rPr lang="zh-CN" altLang="en-US" sz="4000" dirty="0"/>
              <a:t>刷表法</a:t>
            </a:r>
            <a:r>
              <a:rPr lang="en-US" altLang="zh-CN" sz="4000" dirty="0"/>
              <a:t>(</a:t>
            </a:r>
            <a:r>
              <a:rPr lang="zh-CN" altLang="en-US" sz="4000" dirty="0"/>
              <a:t>过去</a:t>
            </a:r>
            <a:r>
              <a:rPr lang="zh-CN" altLang="en-US" sz="4000" dirty="0">
                <a:solidFill>
                  <a:srgbClr val="FF0000"/>
                </a:solidFill>
              </a:rPr>
              <a:t>不断更新</a:t>
            </a:r>
            <a:r>
              <a:rPr lang="zh-CN" altLang="en-US" sz="4000" dirty="0"/>
              <a:t>将来</a:t>
            </a:r>
            <a:r>
              <a:rPr lang="en-US" altLang="zh-CN" sz="40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状态转移方程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6000" dirty="0"/>
              <a:t>f[</a:t>
            </a:r>
            <a:r>
              <a:rPr lang="en-US" altLang="zh-CN" sz="6000" dirty="0" err="1"/>
              <a:t>i</a:t>
            </a:r>
            <a:r>
              <a:rPr lang="en-US" altLang="zh-CN" sz="6000" dirty="0"/>
              <a:t>]=f[i-1]+f[i-2]</a:t>
            </a:r>
          </a:p>
          <a:p>
            <a:r>
              <a:rPr lang="en-US" altLang="zh-CN" sz="6000" dirty="0"/>
              <a:t>f[1]=1,f[0]=0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状态转移方程的形成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fontAlgn="auto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逻辑准备 ：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、划分阶段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、决策</a:t>
            </a:r>
          </a:p>
          <a:p>
            <a:pPr lvl="0" algn="l" fontAlgn="auto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          一个阶段，就是需要作出一个决策的子问题；划分阶段就是将原问题分成子问题。通常，阶段是按决策进行的时间、空间或逻辑上先后顺序划分的。</a:t>
            </a:r>
          </a:p>
          <a:p>
            <a:pPr marL="0" lvl="0" indent="0" algn="l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符号表示</a:t>
            </a:r>
          </a:p>
          <a:p>
            <a:pPr lvl="0" algn="l" eaLnBrk="1" hangingPunct="1"/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状态变量（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可转移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</a:t>
            </a:r>
          </a:p>
          <a:p>
            <a:pPr lvl="0" algn="l" eaLnBrk="1" hangingPunct="1"/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指标函数（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可递推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</a:p>
          <a:p>
            <a:pPr marL="0" lvl="0" indent="0" algn="l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lvl="0" algn="l" eaLnBrk="1" hangingPunct="1">
              <a:spcBef>
                <a:spcPct val="4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980" y="270302"/>
            <a:ext cx="11386039" cy="67166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6000" dirty="0"/>
              <a:t>f[</a:t>
            </a:r>
            <a:r>
              <a:rPr lang="en-US" altLang="zh-CN" sz="6000" dirty="0" err="1"/>
              <a:t>i</a:t>
            </a:r>
            <a:r>
              <a:rPr lang="en-US" altLang="zh-CN" sz="6000" dirty="0"/>
              <a:t>]</a:t>
            </a:r>
            <a:r>
              <a:rPr lang="zh-CN" altLang="en-US" sz="6000" dirty="0"/>
              <a:t>表示走到</a:t>
            </a:r>
            <a:r>
              <a:rPr lang="en-US" altLang="zh-CN" sz="6000" dirty="0" err="1"/>
              <a:t>i</a:t>
            </a:r>
            <a:r>
              <a:rPr lang="zh-CN" altLang="en-US" sz="6000" dirty="0"/>
              <a:t>级的方案数（</a:t>
            </a:r>
            <a:r>
              <a:rPr lang="zh-CN" altLang="en-US" sz="6000" dirty="0">
                <a:solidFill>
                  <a:srgbClr val="FF0000"/>
                </a:solidFill>
              </a:rPr>
              <a:t>状态</a:t>
            </a:r>
            <a:r>
              <a:rPr lang="zh-CN" altLang="en-US" sz="6000" dirty="0"/>
              <a:t>）</a:t>
            </a:r>
            <a:endParaRPr lang="en-US" altLang="zh-CN" sz="6000" dirty="0"/>
          </a:p>
          <a:p>
            <a:r>
              <a:rPr lang="en-US" altLang="zh-CN" sz="6000" dirty="0"/>
              <a:t>f[</a:t>
            </a:r>
            <a:r>
              <a:rPr lang="en-US" altLang="zh-CN" sz="6000" dirty="0" err="1"/>
              <a:t>i</a:t>
            </a:r>
            <a:r>
              <a:rPr lang="en-US" altLang="zh-CN" sz="6000" dirty="0"/>
              <a:t>]=f[i-1]+f[i-2]</a:t>
            </a:r>
            <a:r>
              <a:rPr lang="zh-CN" altLang="en-US" sz="6000" dirty="0"/>
              <a:t>（</a:t>
            </a:r>
            <a:r>
              <a:rPr lang="zh-CN" altLang="en-US" sz="6000" dirty="0">
                <a:solidFill>
                  <a:srgbClr val="FF0000"/>
                </a:solidFill>
              </a:rPr>
              <a:t>转移阶段</a:t>
            </a:r>
            <a:r>
              <a:rPr lang="zh-CN" altLang="en-US" sz="6000" dirty="0"/>
              <a:t>）</a:t>
            </a:r>
            <a:endParaRPr lang="en-US" altLang="zh-CN" sz="6000" dirty="0"/>
          </a:p>
          <a:p>
            <a:r>
              <a:rPr lang="en-US" altLang="zh-CN" sz="6000" dirty="0"/>
              <a:t>f[1]=1,f[0]=0</a:t>
            </a:r>
            <a:r>
              <a:rPr lang="zh-CN" altLang="en-US" sz="6000" dirty="0"/>
              <a:t>（初始化。因为转移总得有个开头，所以这个开头就要自己定义）</a:t>
            </a:r>
            <a:endParaRPr lang="en-US" altLang="zh-CN" sz="6000" dirty="0"/>
          </a:p>
          <a:p>
            <a:r>
              <a:rPr lang="en-US" altLang="zh-CN" sz="6000" dirty="0" err="1">
                <a:sym typeface="+mn-ea"/>
              </a:rPr>
              <a:t>从小到大递推</a:t>
            </a:r>
            <a:r>
              <a:rPr lang="zh-CN" altLang="en-US" sz="6000" dirty="0">
                <a:sym typeface="+mn-ea"/>
              </a:rPr>
              <a:t>（由转移阶段的过程（即思路）决定了转移顺序）</a:t>
            </a:r>
            <a:endParaRPr lang="en-US" altLang="zh-CN" sz="6000" dirty="0">
              <a:sym typeface="+mn-ea"/>
            </a:endParaRPr>
          </a:p>
          <a:p>
            <a:pPr marL="0" indent="0">
              <a:buNone/>
            </a:pPr>
            <a:r>
              <a:rPr lang="zh-CN" altLang="en-US" sz="6000" dirty="0"/>
              <a:t>请好好理解上面这些要素，</a:t>
            </a:r>
            <a:r>
              <a:rPr lang="en-US" altLang="zh-CN" sz="6000" dirty="0" err="1"/>
              <a:t>dp</a:t>
            </a:r>
            <a:r>
              <a:rPr lang="zh-CN" altLang="en-US" sz="6000" dirty="0"/>
              <a:t>差不多就是这些东西了。之后做题差不多就是对它们的灵活处理罢了。</a:t>
            </a:r>
          </a:p>
          <a:p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407499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b="1" dirty="0"/>
              <a:t>动态规划的重要思想</a:t>
            </a:r>
            <a:endParaRPr lang="en-US" altLang="zh-CN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2140"/>
            <a:ext cx="10515600" cy="4620260"/>
          </a:xfrm>
        </p:spPr>
        <p:txBody>
          <a:bodyPr/>
          <a:lstStyle/>
          <a:p>
            <a:pPr marL="0" indent="1016000" algn="l" fontAlgn="auto">
              <a:buNone/>
              <a:extLst>
                <a:ext uri="{35155182-B16C-46BC-9424-99874614C6A1}">
                  <wpsdc:indentchars xmlns="" xmlns:wpsdc="http://www.wps.cn/officeDocument/2017/drawingmlCustomData" val="200" checksum="1463267244"/>
                </a:ext>
              </a:extLst>
            </a:pPr>
            <a:r>
              <a:rPr lang="en-US" altLang="zh-CN" sz="4000" dirty="0" err="1"/>
              <a:t>dp</a:t>
            </a:r>
            <a:r>
              <a:rPr lang="zh-CN" altLang="en-US" sz="4000" dirty="0"/>
              <a:t>最重要的两个思想：</a:t>
            </a:r>
            <a:r>
              <a:rPr lang="en-US" altLang="zh-CN" sz="4000" dirty="0"/>
              <a:t>1.</a:t>
            </a:r>
            <a:r>
              <a:rPr lang="zh-CN" altLang="en-US" sz="4000" dirty="0"/>
              <a:t>提取</a:t>
            </a:r>
            <a:r>
              <a:rPr lang="zh-CN" altLang="en-US" sz="4000" dirty="0">
                <a:solidFill>
                  <a:srgbClr val="FF0000"/>
                </a:solidFill>
              </a:rPr>
              <a:t>有用的状态</a:t>
            </a:r>
            <a:r>
              <a:rPr lang="zh-CN" altLang="en-US" sz="4000" dirty="0"/>
              <a:t>，使得能够用本质去考虑。</a:t>
            </a:r>
            <a:r>
              <a:rPr lang="en-US" altLang="zh-CN" sz="4000" dirty="0"/>
              <a:t>2.</a:t>
            </a:r>
            <a:r>
              <a:rPr lang="zh-CN" altLang="en-US" sz="4000" dirty="0">
                <a:solidFill>
                  <a:srgbClr val="FF0000"/>
                </a:solidFill>
              </a:rPr>
              <a:t>化整为散</a:t>
            </a:r>
            <a:r>
              <a:rPr lang="zh-CN" altLang="en-US" sz="4000" dirty="0"/>
              <a:t>，使得能够来分阶段地实现继承操作，从而就只需要处理单阶段的运算。</a:t>
            </a:r>
            <a:endParaRPr lang="en-US" altLang="zh-CN" sz="4000" dirty="0"/>
          </a:p>
          <a:p>
            <a:pPr marL="0" indent="1016000" algn="l" fontAlgn="auto">
              <a:buNone/>
              <a:extLst>
                <a:ext uri="{35155182-B16C-46BC-9424-99874614C6A1}">
                  <wpsdc:indentchars xmlns="" xmlns:wpsdc="http://www.wps.cn/officeDocument/2017/drawingmlCustomData" val="200" checksum="1463267244"/>
                </a:ext>
              </a:extLst>
            </a:pPr>
            <a:r>
              <a:rPr lang="zh-CN" altLang="en-US" sz="4000" dirty="0"/>
              <a:t>所以</a:t>
            </a:r>
            <a:r>
              <a:rPr lang="en-US" altLang="zh-CN" sz="4000" dirty="0" err="1"/>
              <a:t>dp</a:t>
            </a:r>
            <a:r>
              <a:rPr lang="zh-CN" altLang="en-US" sz="4000" dirty="0"/>
              <a:t>中最重要的两个要素，一个是</a:t>
            </a:r>
            <a:r>
              <a:rPr lang="zh-CN" altLang="en-US" sz="4000" dirty="0">
                <a:solidFill>
                  <a:srgbClr val="FF0000"/>
                </a:solidFill>
              </a:rPr>
              <a:t>状态</a:t>
            </a:r>
            <a:r>
              <a:rPr lang="zh-CN" altLang="en-US" sz="4000" dirty="0"/>
              <a:t>，另一个是</a:t>
            </a:r>
            <a:r>
              <a:rPr lang="zh-CN" altLang="en-US" sz="4000" dirty="0">
                <a:solidFill>
                  <a:srgbClr val="FF0000"/>
                </a:solidFill>
              </a:rPr>
              <a:t>转移阶段</a:t>
            </a:r>
            <a:r>
              <a:rPr lang="zh-CN" altLang="en-US" sz="4000" dirty="0"/>
              <a:t>。两者相辅相成，共同考虑来得到彼此，从而得到一个优美的</a:t>
            </a:r>
            <a:r>
              <a:rPr lang="en-US" altLang="zh-CN" sz="4000" dirty="0" err="1"/>
              <a:t>dp</a:t>
            </a:r>
            <a:r>
              <a:rPr lang="zh-CN" altLang="en-US" sz="4000" dirty="0"/>
              <a:t>解法！</a:t>
            </a:r>
          </a:p>
        </p:txBody>
      </p:sp>
    </p:spTree>
    <p:extLst>
      <p:ext uri="{BB962C8B-B14F-4D97-AF65-F5344CB8AC3E}">
        <p14:creationId xmlns:p14="http://schemas.microsoft.com/office/powerpoint/2010/main" val="386533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数字三角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下图是个数字三角，请编写一个程序计算从顶部至底部某处一条路径，使得该路径所经过的数字总和最大。</a:t>
            </a:r>
          </a:p>
          <a:p>
            <a:pPr marL="0" indent="0" algn="ctr">
              <a:buNone/>
            </a:pPr>
            <a:r>
              <a:rPr lang="zh-CN" altLang="en-US">
                <a:solidFill>
                  <a:srgbClr val="FF0000"/>
                </a:solidFill>
              </a:rPr>
              <a:t>7</a:t>
            </a:r>
          </a:p>
          <a:p>
            <a:pPr marL="0" indent="0" algn="ctr">
              <a:buNone/>
            </a:pPr>
            <a:r>
              <a:rPr lang="zh-CN" altLang="en-US">
                <a:solidFill>
                  <a:srgbClr val="FF0000"/>
                </a:solidFill>
              </a:rPr>
              <a:t>3</a:t>
            </a:r>
            <a:r>
              <a:rPr lang="zh-CN" altLang="en-US"/>
              <a:t>  8</a:t>
            </a:r>
          </a:p>
          <a:p>
            <a:pPr marL="0" indent="0" algn="ctr">
              <a:buNone/>
            </a:pPr>
            <a:r>
              <a:rPr lang="zh-CN" altLang="en-US">
                <a:solidFill>
                  <a:srgbClr val="FF0000"/>
                </a:solidFill>
              </a:rPr>
              <a:t>8</a:t>
            </a:r>
            <a:r>
              <a:rPr lang="zh-CN" altLang="en-US"/>
              <a:t>  1  0</a:t>
            </a:r>
          </a:p>
          <a:p>
            <a:pPr marL="0" indent="0" algn="ctr">
              <a:buNone/>
            </a:pPr>
            <a:r>
              <a:rPr lang="zh-CN" altLang="en-US"/>
              <a:t>2  </a:t>
            </a:r>
            <a:r>
              <a:rPr lang="zh-CN" altLang="en-US">
                <a:solidFill>
                  <a:srgbClr val="FF0000"/>
                </a:solidFill>
              </a:rPr>
              <a:t>7</a:t>
            </a:r>
            <a:r>
              <a:rPr lang="zh-CN" altLang="en-US"/>
              <a:t>  4  4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1．  每一步可沿左斜线向下或右斜线向下走；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2．  1&lt;=三角形行数&lt;=100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3．  三角形中的数字为整数 0，1，……，99。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4．  如果有多种情况结果都最大，任意输出一种即可。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79295" y="5563870"/>
            <a:ext cx="3663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(i+1,j) or (i+1,j+1) &lt;-------&gt; (i,j)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以</a:t>
            </a:r>
            <a:r>
              <a:rPr lang="en-US" altLang="zh-CN" sz="4000" dirty="0">
                <a:sym typeface="+mn-ea"/>
              </a:rPr>
              <a:t>f[</a:t>
            </a:r>
            <a:r>
              <a:rPr lang="en-US" altLang="zh-CN" sz="4000" dirty="0" err="1">
                <a:sym typeface="+mn-ea"/>
              </a:rPr>
              <a:t>i,j</a:t>
            </a:r>
            <a:r>
              <a:rPr lang="en-US" altLang="zh-CN" sz="4000" dirty="0">
                <a:sym typeface="+mn-ea"/>
              </a:rPr>
              <a:t>]</a:t>
            </a:r>
            <a:r>
              <a:rPr lang="zh-CN" altLang="en-US" sz="4000" dirty="0">
                <a:sym typeface="+mn-ea"/>
              </a:rPr>
              <a:t>表示</a:t>
            </a:r>
            <a:r>
              <a:rPr lang="zh-CN" altLang="en-US" sz="4000" dirty="0">
                <a:solidFill>
                  <a:srgbClr val="FF0000"/>
                </a:solidFill>
                <a:sym typeface="+mn-ea"/>
              </a:rPr>
              <a:t>从三角形第</a:t>
            </a:r>
            <a:r>
              <a:rPr lang="en-US" altLang="zh-CN" sz="4000" dirty="0" err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sz="4000" dirty="0">
                <a:solidFill>
                  <a:srgbClr val="FF0000"/>
                </a:solidFill>
                <a:sym typeface="+mn-ea"/>
              </a:rPr>
              <a:t>行第</a:t>
            </a:r>
            <a:r>
              <a:rPr lang="en-US" altLang="zh-CN" sz="4000" dirty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sz="4000" dirty="0">
                <a:solidFill>
                  <a:srgbClr val="FF0000"/>
                </a:solidFill>
                <a:sym typeface="+mn-ea"/>
              </a:rPr>
              <a:t>列到三角形底部</a:t>
            </a:r>
            <a:r>
              <a:rPr lang="zh-CN" altLang="en-US" sz="4000" dirty="0">
                <a:sym typeface="+mn-ea"/>
              </a:rPr>
              <a:t>所经过的数字总和的最大值，可得状态转移方程：</a:t>
            </a:r>
            <a:endParaRPr lang="en-US" altLang="zh-CN" sz="4000" dirty="0"/>
          </a:p>
          <a:p>
            <a:r>
              <a:rPr lang="en-US" altLang="zh-CN" sz="4000" dirty="0"/>
              <a:t>f[</a:t>
            </a:r>
            <a:r>
              <a:rPr lang="en-US" altLang="zh-CN" sz="4000" dirty="0" err="1"/>
              <a:t>i,j</a:t>
            </a:r>
            <a:r>
              <a:rPr lang="en-US" altLang="zh-CN" sz="4000" dirty="0"/>
              <a:t>]=max(f[i+1,j],f[i+1,j+1])+a[</a:t>
            </a:r>
            <a:r>
              <a:rPr lang="en-US" altLang="zh-CN" sz="4000" dirty="0" err="1"/>
              <a:t>i,j</a:t>
            </a:r>
            <a:r>
              <a:rPr lang="en-US" altLang="zh-CN" sz="4000" dirty="0"/>
              <a:t>]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LIS(</a:t>
            </a:r>
            <a:r>
              <a:rPr lang="zh-CN" altLang="en-US" dirty="0"/>
              <a:t>最长上升子序列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7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 7 </a:t>
            </a:r>
            <a:r>
              <a:rPr lang="zh-CN" altLang="en-US" dirty="0">
                <a:solidFill>
                  <a:srgbClr val="FF0000"/>
                </a:solidFill>
              </a:rPr>
              <a:t>3 5 9</a:t>
            </a:r>
            <a:r>
              <a:rPr lang="zh-CN" altLang="en-US" dirty="0"/>
              <a:t> 4 8</a:t>
            </a:r>
          </a:p>
          <a:p>
            <a:endParaRPr lang="zh-CN" altLang="en-US" dirty="0"/>
          </a:p>
          <a:p>
            <a:r>
              <a:rPr lang="en-US" altLang="zh-CN" dirty="0"/>
              <a:t>OUTPUT:</a:t>
            </a:r>
          </a:p>
          <a:p>
            <a:r>
              <a:rPr lang="zh-CN" altLang="en-US" dirty="0"/>
              <a:t>4</a:t>
            </a:r>
          </a:p>
          <a:p>
            <a:endParaRPr lang="zh-CN" altLang="en-US" dirty="0"/>
          </a:p>
          <a:p>
            <a:r>
              <a:rPr lang="zh-CN" altLang="en-US" dirty="0"/>
              <a:t>注：选取方案不唯一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以</a:t>
            </a:r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表示前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个数字中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以第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个数字结尾</a:t>
            </a:r>
            <a:r>
              <a:rPr lang="zh-CN" altLang="en-US" dirty="0">
                <a:sym typeface="+mn-ea"/>
              </a:rPr>
              <a:t>所能产生的最长上升子序列，可得状态转移方程：（其中数组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储存的为初始输入的数字序列）</a:t>
            </a:r>
            <a:endParaRPr lang="zh-CN" altLang="en-US" dirty="0"/>
          </a:p>
          <a:p>
            <a:pPr marL="0" indent="0" algn="ctr">
              <a:buNone/>
            </a:pP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]=max{f[j]}+1        (j&lt;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且</a:t>
            </a:r>
            <a:r>
              <a:rPr lang="en-US" altLang="zh-CN" dirty="0"/>
              <a:t>a[j]&lt;a[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思考：以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个数字所能产生的最长上升子序列，是否可以列出状态转移方程？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LCS</a:t>
            </a:r>
            <a:r>
              <a:rPr lang="zh-CN" altLang="en-US" dirty="0"/>
              <a:t>（最长公共子序列）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INPUT: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abc</a:t>
            </a:r>
            <a:r>
              <a:rPr lang="zh-CN" altLang="en-US" dirty="0"/>
              <a:t>f</a:t>
            </a:r>
            <a:r>
              <a:rPr lang="zh-CN" altLang="en-US" dirty="0">
                <a:solidFill>
                  <a:srgbClr val="FF0000"/>
                </a:solidFill>
              </a:rPr>
              <a:t>b</a:t>
            </a:r>
            <a:r>
              <a:rPr lang="zh-CN" altLang="en-US" dirty="0"/>
              <a:t>c         </a:t>
            </a:r>
            <a:r>
              <a:rPr lang="zh-CN" altLang="en-US" dirty="0">
                <a:solidFill>
                  <a:srgbClr val="FF0000"/>
                </a:solidFill>
              </a:rPr>
              <a:t>ab</a:t>
            </a:r>
            <a:r>
              <a:rPr lang="zh-CN" altLang="en-US" dirty="0"/>
              <a:t>f</a:t>
            </a:r>
            <a:r>
              <a:rPr lang="zh-CN" altLang="en-US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a</a:t>
            </a:r>
            <a:r>
              <a:rPr lang="zh-CN" altLang="en-US" dirty="0">
                <a:solidFill>
                  <a:srgbClr val="FF0000"/>
                </a:solidFill>
              </a:rPr>
              <a:t>b</a:t>
            </a:r>
            <a:r>
              <a:rPr lang="zh-CN" altLang="en-US" dirty="0"/>
              <a:t>                   </a:t>
            </a:r>
          </a:p>
          <a:p>
            <a:r>
              <a:rPr lang="zh-CN" altLang="en-US" dirty="0"/>
              <a:t>pr</a:t>
            </a:r>
            <a:r>
              <a:rPr lang="zh-CN" altLang="en-US" dirty="0">
                <a:solidFill>
                  <a:srgbClr val="FF0000"/>
                </a:solidFill>
              </a:rPr>
              <a:t>o</a:t>
            </a:r>
            <a:r>
              <a:rPr lang="zh-CN" altLang="en-US" dirty="0"/>
              <a:t>grammi</a:t>
            </a:r>
            <a:r>
              <a:rPr lang="zh-CN" altLang="en-US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g    c</a:t>
            </a:r>
            <a:r>
              <a:rPr lang="zh-CN" altLang="en-US" dirty="0">
                <a:solidFill>
                  <a:srgbClr val="FF0000"/>
                </a:solidFill>
              </a:rPr>
              <a:t>on</a:t>
            </a:r>
            <a:r>
              <a:rPr lang="zh-CN" altLang="en-US" dirty="0"/>
              <a:t>test </a:t>
            </a:r>
          </a:p>
          <a:p>
            <a:r>
              <a:rPr lang="zh-CN" altLang="en-US" dirty="0"/>
              <a:t>abcd           mnp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</a:p>
          <a:p>
            <a:r>
              <a:rPr lang="zh-CN" altLang="en-US" dirty="0"/>
              <a:t>4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03695" y="1691005"/>
            <a:ext cx="35077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abab|</a:t>
            </a:r>
            <a:r>
              <a:rPr lang="en-US" altLang="zh-CN" sz="6600">
                <a:solidFill>
                  <a:srgbClr val="FF0000"/>
                </a:solidFill>
              </a:rPr>
              <a:t>a</a:t>
            </a:r>
          </a:p>
          <a:p>
            <a:r>
              <a:rPr lang="en-US" altLang="zh-CN" sz="6600"/>
              <a:t>abba|</a:t>
            </a:r>
            <a:r>
              <a:rPr lang="en-US" altLang="zh-CN" sz="66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80890" y="3926840"/>
            <a:ext cx="35077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abab  |</a:t>
            </a:r>
            <a:r>
              <a:rPr lang="en-US" altLang="zh-CN" sz="6600">
                <a:solidFill>
                  <a:srgbClr val="FF0000"/>
                </a:solidFill>
              </a:rPr>
              <a:t>a</a:t>
            </a:r>
          </a:p>
          <a:p>
            <a:r>
              <a:rPr lang="en-US" altLang="zh-CN" sz="6600"/>
              <a:t>abba</a:t>
            </a:r>
            <a:r>
              <a:rPr lang="en-US" altLang="zh-CN" sz="660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12175" y="3900805"/>
            <a:ext cx="35077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abab</a:t>
            </a:r>
            <a:r>
              <a:rPr lang="en-US" altLang="zh-CN" sz="6600">
                <a:solidFill>
                  <a:srgbClr val="FF0000"/>
                </a:solidFill>
              </a:rPr>
              <a:t>a</a:t>
            </a:r>
          </a:p>
          <a:p>
            <a:r>
              <a:rPr lang="en-US" altLang="zh-CN" sz="6600"/>
              <a:t>abba  |</a:t>
            </a:r>
            <a:r>
              <a:rPr lang="en-US" altLang="zh-CN" sz="6600">
                <a:solidFill>
                  <a:schemeClr val="accent6"/>
                </a:solidFill>
                <a:sym typeface="+mn-ea"/>
              </a:rPr>
              <a:t>b</a:t>
            </a:r>
            <a:endParaRPr lang="en-US" altLang="zh-CN" sz="6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动态规划的定义</a:t>
            </a:r>
            <a:r>
              <a:rPr lang="en-US" altLang="zh-CN" sz="4800" b="1" dirty="0"/>
              <a:t>(Dynamic Programming)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2140"/>
            <a:ext cx="10515600" cy="4620260"/>
          </a:xfrm>
        </p:spPr>
        <p:txBody>
          <a:bodyPr/>
          <a:lstStyle/>
          <a:p>
            <a:pPr marL="0" indent="1016000" algn="l" fontAlgn="auto">
              <a:buNone/>
              <a:extLst>
                <a:ext uri="{35155182-B16C-46BC-9424-99874614C6A1}">
                  <wpsdc:indentchars xmlns="" xmlns:wpsdc="http://www.wps.cn/officeDocument/2017/drawingmlCustomData" val="200" checksum="1463267244"/>
                </a:ext>
              </a:extLst>
            </a:pPr>
            <a:r>
              <a:rPr lang="zh-CN" altLang="en-US" sz="4000" dirty="0"/>
              <a:t>解决一个</a:t>
            </a:r>
            <a:r>
              <a:rPr lang="zh-CN" altLang="en-US" sz="4000" dirty="0">
                <a:solidFill>
                  <a:srgbClr val="FF0000"/>
                </a:solidFill>
              </a:rPr>
              <a:t>大问题</a:t>
            </a:r>
            <a:r>
              <a:rPr lang="zh-CN" altLang="en-US" sz="4000" dirty="0"/>
              <a:t>，我们通常可以把它</a:t>
            </a:r>
            <a:r>
              <a:rPr lang="zh-CN" altLang="en-US" sz="4000" dirty="0">
                <a:solidFill>
                  <a:srgbClr val="FF0000"/>
                </a:solidFill>
              </a:rPr>
              <a:t>分成若干个小问题</a:t>
            </a:r>
            <a:r>
              <a:rPr lang="zh-CN" altLang="en-US" sz="4000" dirty="0"/>
              <a:t>。小问题与原问题</a:t>
            </a:r>
            <a:r>
              <a:rPr lang="zh-CN" altLang="en-US" sz="4000" dirty="0">
                <a:solidFill>
                  <a:srgbClr val="FF0000"/>
                </a:solidFill>
              </a:rPr>
              <a:t>本质相似</a:t>
            </a:r>
            <a:r>
              <a:rPr lang="zh-CN" altLang="en-US" sz="4000" dirty="0"/>
              <a:t>，只是规模小些，一般用递归方法来解决。</a:t>
            </a:r>
          </a:p>
          <a:p>
            <a:pPr marL="0" indent="1016000" algn="l" fontAlgn="auto">
              <a:buNone/>
              <a:extLst>
                <a:ext uri="{35155182-B16C-46BC-9424-99874614C6A1}">
                  <wpsdc:indentchars xmlns="" xmlns:wpsdc="http://www.wps.cn/officeDocument/2017/drawingmlCustomData" val="200" checksum="1463267244"/>
                </a:ext>
              </a:extLst>
            </a:pPr>
            <a:r>
              <a:rPr lang="zh-CN" altLang="en-US" sz="4000" dirty="0">
                <a:solidFill>
                  <a:schemeClr val="tx1"/>
                </a:solidFill>
              </a:rPr>
              <a:t>对于这些</a:t>
            </a:r>
            <a:r>
              <a:rPr lang="zh-CN" altLang="en-US" sz="4000" dirty="0">
                <a:solidFill>
                  <a:srgbClr val="FF0000"/>
                </a:solidFill>
              </a:rPr>
              <a:t>子问题</a:t>
            </a:r>
            <a:r>
              <a:rPr lang="zh-CN" altLang="en-US" sz="4000" dirty="0"/>
              <a:t>，只要它被计算过，就将其</a:t>
            </a:r>
            <a:r>
              <a:rPr lang="zh-CN" altLang="en-US" sz="4000" dirty="0">
                <a:solidFill>
                  <a:srgbClr val="FF0000"/>
                </a:solidFill>
              </a:rPr>
              <a:t>结果存入数组</a:t>
            </a:r>
            <a:r>
              <a:rPr lang="zh-CN" altLang="en-US" sz="4000" dirty="0"/>
              <a:t>中，以方便今后的直接使用，这种方法在程序设计中被称为动态规划。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表示第一个字符串前</a:t>
            </a:r>
            <a:r>
              <a:rPr lang="en-US" altLang="zh-CN" dirty="0" err="1"/>
              <a:t>i</a:t>
            </a:r>
            <a:r>
              <a:rPr lang="zh-CN" altLang="en-US" dirty="0"/>
              <a:t>个字符与第二个字符串前</a:t>
            </a:r>
            <a:r>
              <a:rPr lang="en-US" altLang="zh-CN" dirty="0"/>
              <a:t>j</a:t>
            </a:r>
            <a:r>
              <a:rPr lang="zh-CN" altLang="en-US" dirty="0"/>
              <a:t>个字符所能得到的</a:t>
            </a:r>
            <a:r>
              <a:rPr lang="zh-CN" altLang="en-US" dirty="0">
                <a:sym typeface="+mn-ea"/>
              </a:rPr>
              <a:t>最长公共子序列</a:t>
            </a:r>
            <a:r>
              <a:rPr lang="en-US" altLang="zh-CN" dirty="0">
                <a:sym typeface="+mn-ea"/>
              </a:rPr>
              <a:t>(S1,S2</a:t>
            </a:r>
            <a:r>
              <a:rPr lang="zh-CN" altLang="zh-CN" dirty="0">
                <a:sym typeface="+mn-ea"/>
              </a:rPr>
              <a:t>为题给两个字符串数组</a:t>
            </a:r>
            <a:r>
              <a:rPr lang="en-US" altLang="zh-CN" dirty="0">
                <a:sym typeface="+mn-ea"/>
              </a:rPr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]=    f[i-1,j-1]+1                 (s1[</a:t>
            </a:r>
            <a:r>
              <a:rPr lang="en-US" altLang="zh-CN" dirty="0" err="1"/>
              <a:t>i</a:t>
            </a:r>
            <a:r>
              <a:rPr lang="en-US" altLang="zh-CN" dirty="0"/>
              <a:t>]==s2[j])</a:t>
            </a:r>
          </a:p>
          <a:p>
            <a:r>
              <a:rPr lang="en-US" altLang="zh-CN" dirty="0"/>
              <a:t>              max(f[i-1,j],f[i,j-1])  (s1[</a:t>
            </a:r>
            <a:r>
              <a:rPr lang="en-US" altLang="zh-CN" dirty="0" err="1"/>
              <a:t>i</a:t>
            </a:r>
            <a:r>
              <a:rPr lang="en-US" altLang="zh-CN" dirty="0"/>
              <a:t>]!= s2[j])            </a:t>
            </a:r>
          </a:p>
        </p:txBody>
      </p:sp>
      <p:sp>
        <p:nvSpPr>
          <p:cNvPr id="4" name="双大括号 3"/>
          <p:cNvSpPr/>
          <p:nvPr/>
        </p:nvSpPr>
        <p:spPr>
          <a:xfrm>
            <a:off x="1993265" y="3343275"/>
            <a:ext cx="5162550" cy="721360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01</a:t>
            </a:r>
            <a:r>
              <a:rPr lang="zh-CN" altLang="en-US" b="1" dirty="0"/>
              <a:t>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01</a:t>
            </a:r>
            <a:r>
              <a:rPr lang="zh-CN" altLang="en-US" dirty="0"/>
              <a:t>背包：有</a:t>
            </a:r>
            <a:r>
              <a:rPr lang="en-US" altLang="zh-CN" dirty="0"/>
              <a:t>n</a:t>
            </a:r>
            <a:r>
              <a:rPr lang="zh-CN" altLang="en-US" dirty="0"/>
              <a:t>个物品，每个大小为</a:t>
            </a:r>
            <a:r>
              <a:rPr lang="en-US" altLang="zh-CN" dirty="0" err="1"/>
              <a:t>wi</a:t>
            </a:r>
            <a:r>
              <a:rPr lang="en-US" altLang="zh-CN" dirty="0"/>
              <a:t>,</a:t>
            </a:r>
            <a:r>
              <a:rPr lang="zh-CN" altLang="en-US" dirty="0"/>
              <a:t>价值为</a:t>
            </a:r>
            <a:r>
              <a:rPr lang="en-US" altLang="zh-CN" dirty="0"/>
              <a:t>ci</a:t>
            </a:r>
            <a:r>
              <a:rPr lang="zh-CN" altLang="en-US" dirty="0"/>
              <a:t>，你有一个大小为</a:t>
            </a:r>
            <a:r>
              <a:rPr lang="en-US" altLang="zh-CN" dirty="0"/>
              <a:t>m</a:t>
            </a:r>
            <a:r>
              <a:rPr lang="zh-CN" altLang="en-US" dirty="0"/>
              <a:t>的背包，装的东西价值总和最大是多少。</a:t>
            </a:r>
          </a:p>
          <a:p>
            <a:endParaRPr lang="zh-CN" altLang="en-US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个物品，背包大小为</a:t>
            </a:r>
            <a:r>
              <a:rPr lang="en-US" altLang="zh-CN" dirty="0"/>
              <a:t>j</a:t>
            </a:r>
            <a:r>
              <a:rPr lang="zh-CN" altLang="en-US" dirty="0"/>
              <a:t>时，可获得的最大价值。</a:t>
            </a:r>
          </a:p>
          <a:p>
            <a:r>
              <a:rPr lang="zh-CN" altLang="en-US" dirty="0"/>
              <a:t>对于物品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  </a:t>
            </a:r>
            <a:r>
              <a:rPr lang="en-US" altLang="zh-CN" sz="4400" dirty="0"/>
              <a:t>f[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][j]=max(f[i-1][j],f[i-1][j-</a:t>
            </a:r>
            <a:r>
              <a:rPr lang="en-US" altLang="zh-CN" sz="4400" dirty="0" err="1"/>
              <a:t>wi</a:t>
            </a:r>
            <a:r>
              <a:rPr lang="en-US" altLang="zh-CN" sz="4400" dirty="0"/>
              <a:t>]+ci)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4000" dirty="0"/>
              <a:t>发现</a:t>
            </a:r>
            <a:r>
              <a:rPr lang="en-US" altLang="zh-CN" sz="4000" dirty="0"/>
              <a:t>f[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][j]</a:t>
            </a:r>
            <a:r>
              <a:rPr lang="zh-CN" altLang="en-US" sz="4000" dirty="0"/>
              <a:t>只会查看</a:t>
            </a:r>
            <a:r>
              <a:rPr lang="en-US" altLang="zh-CN" sz="4000" dirty="0"/>
              <a:t>f[i-1][j-</a:t>
            </a:r>
            <a:r>
              <a:rPr lang="en-US" altLang="zh-CN" sz="4000" dirty="0" err="1"/>
              <a:t>wi</a:t>
            </a:r>
            <a:r>
              <a:rPr lang="en-US" altLang="zh-CN" sz="4000" dirty="0"/>
              <a:t>]</a:t>
            </a:r>
            <a:r>
              <a:rPr lang="zh-CN" altLang="en-US" sz="4000" dirty="0"/>
              <a:t>和</a:t>
            </a:r>
            <a:r>
              <a:rPr lang="en-US" altLang="zh-CN" sz="4000" dirty="0"/>
              <a:t>f[i-1][j]</a:t>
            </a:r>
            <a:r>
              <a:rPr lang="zh-CN" altLang="en-US" sz="4000" dirty="0"/>
              <a:t>；</a:t>
            </a:r>
          </a:p>
          <a:p>
            <a:r>
              <a:rPr lang="zh-CN" altLang="en-US" sz="4000" dirty="0"/>
              <a:t>那么我们可以把第一维省略</a:t>
            </a:r>
            <a:endParaRPr lang="en-US" altLang="zh-CN" sz="4000" u="sng" dirty="0"/>
          </a:p>
          <a:p>
            <a:endParaRPr lang="zh-CN" altLang="en-US" sz="4000" dirty="0"/>
          </a:p>
          <a:p>
            <a:r>
              <a:rPr lang="en-US" altLang="zh-CN" sz="4000" dirty="0"/>
              <a:t>f[j]</a:t>
            </a:r>
            <a:r>
              <a:rPr lang="zh-CN" altLang="en-US" sz="4000" dirty="0"/>
              <a:t>表示背包容量为</a:t>
            </a:r>
            <a:r>
              <a:rPr lang="en-US" altLang="zh-CN" sz="4000" dirty="0"/>
              <a:t>j</a:t>
            </a:r>
            <a:r>
              <a:rPr lang="zh-CN" altLang="en-US" sz="4000" dirty="0"/>
              <a:t>时可获得的最大价值</a:t>
            </a:r>
          </a:p>
          <a:p>
            <a:r>
              <a:rPr lang="zh-CN" altLang="en-US" sz="4000" dirty="0"/>
              <a:t>那么对于物品</a:t>
            </a:r>
            <a:r>
              <a:rPr lang="en-US" altLang="zh-CN" sz="4000" dirty="0" err="1"/>
              <a:t>i</a:t>
            </a:r>
            <a:r>
              <a:rPr lang="zh-CN" altLang="en-US" sz="4000" dirty="0"/>
              <a:t>，</a:t>
            </a:r>
            <a:r>
              <a:rPr lang="en-US" altLang="zh-CN" sz="4000" dirty="0"/>
              <a:t>f[j]=f[j-</a:t>
            </a:r>
            <a:r>
              <a:rPr lang="en-US" altLang="zh-CN" sz="4000" dirty="0" err="1"/>
              <a:t>wi</a:t>
            </a:r>
            <a:r>
              <a:rPr lang="en-US" altLang="zh-CN" sz="4000" dirty="0"/>
              <a:t>]+ci</a:t>
            </a:r>
          </a:p>
          <a:p>
            <a:r>
              <a:rPr lang="zh-CN" altLang="en-US" sz="4000" dirty="0"/>
              <a:t>如果我们倒着枚举</a:t>
            </a:r>
            <a:r>
              <a:rPr lang="en-US" altLang="zh-CN" sz="4000" dirty="0"/>
              <a:t>j</a:t>
            </a:r>
            <a:r>
              <a:rPr lang="zh-CN" altLang="en-US" sz="4000" dirty="0"/>
              <a:t>，</a:t>
            </a:r>
            <a:r>
              <a:rPr lang="en-US" altLang="zh-CN" sz="4000" dirty="0"/>
              <a:t>for(j=</a:t>
            </a:r>
            <a:r>
              <a:rPr lang="en-US" altLang="zh-CN" sz="4000" dirty="0" err="1"/>
              <a:t>m;j</a:t>
            </a:r>
            <a:r>
              <a:rPr lang="en-US" altLang="zh-CN" sz="4000" dirty="0"/>
              <a:t>&gt;=</a:t>
            </a:r>
            <a:r>
              <a:rPr lang="en-US" altLang="zh-CN" sz="4000" dirty="0" err="1"/>
              <a:t>wi;j</a:t>
            </a:r>
            <a:r>
              <a:rPr lang="en-US" altLang="zh-CN" sz="4000" dirty="0"/>
              <a:t>--)</a:t>
            </a:r>
          </a:p>
          <a:p>
            <a:endParaRPr lang="en-US" altLang="zh-CN" sz="4000" dirty="0"/>
          </a:p>
          <a:p>
            <a:r>
              <a:rPr lang="zh-CN" altLang="en-US" sz="4000" dirty="0"/>
              <a:t>那么我们保证调用的</a:t>
            </a:r>
            <a:r>
              <a:rPr lang="en-US" altLang="zh-CN" sz="4000" dirty="0"/>
              <a:t>f[j-</a:t>
            </a:r>
            <a:r>
              <a:rPr lang="en-US" altLang="zh-CN" sz="4000" dirty="0" err="1"/>
              <a:t>wi</a:t>
            </a:r>
            <a:r>
              <a:rPr lang="en-US" altLang="zh-CN" sz="4000" dirty="0"/>
              <a:t>]</a:t>
            </a:r>
            <a:r>
              <a:rPr lang="zh-CN" altLang="en-US" sz="4000" dirty="0"/>
              <a:t>都是上一个</a:t>
            </a:r>
            <a:r>
              <a:rPr lang="en-US" altLang="zh-CN" sz="4000" dirty="0" err="1"/>
              <a:t>i</a:t>
            </a:r>
            <a:r>
              <a:rPr lang="zh-CN" altLang="en-US" sz="4000" dirty="0"/>
              <a:t>更新过的，保证了正确性</a:t>
            </a:r>
            <a:r>
              <a:rPr lang="en-US" altLang="zh-CN" sz="4000" dirty="0"/>
              <a:t>,</a:t>
            </a:r>
            <a:r>
              <a:rPr lang="zh-CN" altLang="en-US" sz="4000" dirty="0"/>
              <a:t>复杂度为</a:t>
            </a:r>
            <a:r>
              <a:rPr lang="en-US" altLang="zh-CN" sz="4000" dirty="0"/>
              <a:t>O</a:t>
            </a:r>
            <a:r>
              <a:rPr lang="zh-CN" altLang="en-US" sz="4000" dirty="0"/>
              <a:t>（</a:t>
            </a:r>
            <a:r>
              <a:rPr lang="en-US" altLang="zh-CN" sz="4000" dirty="0"/>
              <a:t>NM</a:t>
            </a:r>
            <a:r>
              <a:rPr lang="zh-CN" altLang="en-US" sz="4000" dirty="0"/>
              <a:t>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5D46-3A33-4CA4-8FD6-D5C08246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2D3AE86-AC26-4D71-A5E9-05DBE0C3874D}"/>
              </a:ext>
            </a:extLst>
          </p:cNvPr>
          <p:cNvGraphicFramePr/>
          <p:nvPr/>
        </p:nvGraphicFramePr>
        <p:xfrm>
          <a:off x="2709644" y="2642532"/>
          <a:ext cx="545284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50BCAFA-126D-407F-BC3C-DD4F42EB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47984" y="-744837"/>
            <a:ext cx="6203752" cy="8271671"/>
          </a:xfrm>
        </p:spPr>
      </p:pic>
    </p:spTree>
    <p:extLst>
      <p:ext uri="{BB962C8B-B14F-4D97-AF65-F5344CB8AC3E}">
        <p14:creationId xmlns:p14="http://schemas.microsoft.com/office/powerpoint/2010/main" val="79933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种物品，每个大小为</a:t>
            </a:r>
            <a:r>
              <a:rPr lang="en-US" altLang="zh-CN" dirty="0" err="1">
                <a:sym typeface="+mn-ea"/>
              </a:rPr>
              <a:t>wi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价值为</a:t>
            </a:r>
            <a:r>
              <a:rPr lang="en-US" altLang="zh-CN" dirty="0">
                <a:sym typeface="+mn-ea"/>
              </a:rPr>
              <a:t>ci</a:t>
            </a:r>
            <a:r>
              <a:rPr lang="zh-CN" altLang="en-US" dirty="0">
                <a:sym typeface="+mn-ea"/>
              </a:rPr>
              <a:t>，每种无限取，你有一个大小为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的背包，装的东西价值总和最大是多少。</a:t>
            </a:r>
          </a:p>
          <a:p>
            <a:endParaRPr lang="en-US" altLang="zh-CN" dirty="0"/>
          </a:p>
          <a:p>
            <a:r>
              <a:rPr lang="zh-CN" altLang="en-US" dirty="0"/>
              <a:t>上次</a:t>
            </a:r>
            <a:r>
              <a:rPr lang="en-US" altLang="zh-CN" dirty="0"/>
              <a:t>01</a:t>
            </a:r>
            <a:r>
              <a:rPr lang="zh-CN" altLang="en-US" dirty="0"/>
              <a:t>背包，如果</a:t>
            </a:r>
            <a:r>
              <a:rPr lang="en-US" altLang="zh-CN" dirty="0"/>
              <a:t>for(int j=</a:t>
            </a:r>
            <a:r>
              <a:rPr lang="en-US" altLang="zh-CN" dirty="0" err="1"/>
              <a:t>wi;j</a:t>
            </a:r>
            <a:r>
              <a:rPr lang="en-US" altLang="zh-CN" dirty="0"/>
              <a:t>&lt;=</a:t>
            </a:r>
            <a:r>
              <a:rPr lang="en-US" altLang="zh-CN" dirty="0" err="1"/>
              <a:t>m;j</a:t>
            </a:r>
            <a:r>
              <a:rPr lang="en-US" altLang="zh-CN" dirty="0"/>
              <a:t>++)</a:t>
            </a:r>
            <a:r>
              <a:rPr lang="zh-CN" altLang="en-US" dirty="0"/>
              <a:t>，那么有可能调用本次</a:t>
            </a:r>
            <a:r>
              <a:rPr lang="en-US" altLang="zh-CN" dirty="0" err="1"/>
              <a:t>i</a:t>
            </a:r>
            <a:r>
              <a:rPr lang="zh-CN" altLang="en-US" dirty="0"/>
              <a:t>已经跟新过的</a:t>
            </a:r>
            <a:r>
              <a:rPr lang="en-US" altLang="zh-CN" dirty="0"/>
              <a:t>f[j].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那么这刚好就符合完全背包所需要的，</a:t>
            </a:r>
            <a:r>
              <a:rPr lang="en-US" altLang="zh-CN" dirty="0"/>
              <a:t>O(NM)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A4E1-CA25-4483-8B84-06422A36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F68615-B655-450C-8261-A47B12DA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7589" y="-650658"/>
            <a:ext cx="6094696" cy="8126263"/>
          </a:xfrm>
        </p:spPr>
      </p:pic>
    </p:spTree>
    <p:extLst>
      <p:ext uri="{BB962C8B-B14F-4D97-AF65-F5344CB8AC3E}">
        <p14:creationId xmlns:p14="http://schemas.microsoft.com/office/powerpoint/2010/main" val="115782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ym typeface="+mn-ea"/>
                  </a:rPr>
                  <a:t>有</a:t>
                </a:r>
                <a:r>
                  <a:rPr lang="en-US" altLang="zh-CN" dirty="0">
                    <a:sym typeface="+mn-ea"/>
                  </a:rPr>
                  <a:t>n</a:t>
                </a:r>
                <a:r>
                  <a:rPr lang="zh-CN" altLang="en-US" dirty="0">
                    <a:sym typeface="+mn-ea"/>
                  </a:rPr>
                  <a:t>种物品，每个大小为</a:t>
                </a:r>
                <a:r>
                  <a:rPr lang="en-US" altLang="zh-CN" dirty="0" err="1">
                    <a:sym typeface="+mn-ea"/>
                  </a:rPr>
                  <a:t>wi</a:t>
                </a:r>
                <a:r>
                  <a:rPr lang="en-US" altLang="zh-CN" dirty="0">
                    <a:sym typeface="+mn-ea"/>
                  </a:rPr>
                  <a:t>,</a:t>
                </a:r>
                <a:r>
                  <a:rPr lang="zh-CN" altLang="en-US" dirty="0">
                    <a:sym typeface="+mn-ea"/>
                  </a:rPr>
                  <a:t>价值为</a:t>
                </a:r>
                <a:r>
                  <a:rPr lang="en-US" altLang="zh-CN" dirty="0">
                    <a:sym typeface="+mn-ea"/>
                  </a:rPr>
                  <a:t>ci</a:t>
                </a:r>
                <a:r>
                  <a:rPr lang="zh-CN" altLang="en-US" dirty="0">
                    <a:sym typeface="+mn-ea"/>
                  </a:rPr>
                  <a:t>，每种有</a:t>
                </a:r>
                <a:r>
                  <a:rPr lang="en-US" altLang="zh-CN" dirty="0">
                    <a:sym typeface="+mn-ea"/>
                  </a:rPr>
                  <a:t>li</a:t>
                </a:r>
                <a:r>
                  <a:rPr lang="zh-CN" altLang="en-US" dirty="0">
                    <a:sym typeface="+mn-ea"/>
                  </a:rPr>
                  <a:t>个，你有一个大小为</a:t>
                </a:r>
                <a:r>
                  <a:rPr lang="en-US" altLang="zh-CN" dirty="0">
                    <a:sym typeface="+mn-ea"/>
                  </a:rPr>
                  <a:t>m</a:t>
                </a:r>
                <a:r>
                  <a:rPr lang="zh-CN" altLang="en-US" dirty="0">
                    <a:sym typeface="+mn-ea"/>
                  </a:rPr>
                  <a:t>的背包，装的东西价值总和最大是多少。</a:t>
                </a:r>
                <a:endParaRPr lang="en-US" altLang="zh-CN" dirty="0">
                  <a:sym typeface="+mn-ea"/>
                </a:endParaRPr>
              </a:p>
              <a:p>
                <a:endParaRPr lang="en-US" altLang="zh-CN" dirty="0">
                  <a:sym typeface="+mn-ea"/>
                </a:endParaRPr>
              </a:p>
              <a:p>
                <a:r>
                  <a:rPr lang="zh-CN" altLang="en-US" dirty="0">
                    <a:sym typeface="+mn-ea"/>
                  </a:rPr>
                  <a:t>设</a:t>
                </a:r>
                <a:r>
                  <a:rPr lang="en-US" altLang="zh-CN" dirty="0">
                    <a:sym typeface="+mn-ea"/>
                  </a:rPr>
                  <a:t>f[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][j]</a:t>
                </a:r>
                <a:r>
                  <a:rPr lang="zh-CN" altLang="en-US" dirty="0">
                    <a:sym typeface="+mn-ea"/>
                  </a:rPr>
                  <a:t>为从前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zh-CN" altLang="en-US" dirty="0">
                    <a:sym typeface="+mn-ea"/>
                  </a:rPr>
                  <a:t>个物品中选取，背包容量为</a:t>
                </a:r>
                <a:r>
                  <a:rPr lang="en-US" altLang="zh-CN" dirty="0">
                    <a:sym typeface="+mn-ea"/>
                  </a:rPr>
                  <a:t>j</a:t>
                </a:r>
                <a:r>
                  <a:rPr lang="zh-CN" altLang="en-US" dirty="0">
                    <a:sym typeface="+mn-ea"/>
                  </a:rPr>
                  <a:t>时能得到的最优值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+mn-ea"/>
                  </a:rPr>
                  <a:t>   </a:t>
                </a:r>
                <a:r>
                  <a:rPr lang="zh-CN" altLang="en-US" dirty="0"/>
                  <a:t>按照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背包的方法，并枚举第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种物品选几个</a:t>
                </a:r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][j]=max{f[i-1][j-k*w[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]]+k*c[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]}  0&lt;=k&lt;=li</a:t>
                </a:r>
                <a:endParaRPr lang="zh-CN" altLang="en-US" dirty="0"/>
              </a:p>
              <a:p>
                <a:r>
                  <a:rPr lang="zh-CN" altLang="en-US" dirty="0"/>
                  <a:t>那么复杂度就是</a:t>
                </a:r>
                <a:r>
                  <a:rPr lang="en-US" altLang="zh-CN" dirty="0"/>
                  <a:t>O(M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</m:t>
                        </m:r>
                      </m:e>
                    </m:nary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一个数字由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进制构成的方式是</a:t>
                </a:r>
                <a:r>
                  <a:rPr lang="en-US" altLang="zh-CN" dirty="0"/>
                  <a:t>1010100101...</a:t>
                </a:r>
              </a:p>
              <a:p>
                <a:r>
                  <a:rPr lang="zh-CN" altLang="en-US" dirty="0"/>
                  <a:t>那么假如我们要买</a:t>
                </a:r>
                <a:r>
                  <a:rPr lang="en-US" altLang="zh-CN" dirty="0"/>
                  <a:t>100101</a:t>
                </a:r>
                <a:r>
                  <a:rPr lang="zh-CN" altLang="en-US" dirty="0"/>
                  <a:t>个物品，那么其实等价于</a:t>
                </a:r>
                <a:r>
                  <a:rPr lang="en-US" altLang="zh-CN" dirty="0"/>
                  <a:t>100000</a:t>
                </a:r>
                <a:r>
                  <a:rPr lang="zh-CN" altLang="en-US" dirty="0"/>
                  <a:t>个物品</a:t>
                </a:r>
                <a:r>
                  <a:rPr lang="en-US" altLang="zh-CN" dirty="0"/>
                  <a:t>+100</a:t>
                </a:r>
                <a:r>
                  <a:rPr lang="zh-CN" altLang="en-US" dirty="0"/>
                  <a:t>个物品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个物品（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进制数）</a:t>
                </a:r>
              </a:p>
              <a:p>
                <a:r>
                  <a:rPr lang="zh-CN" altLang="en-US" dirty="0"/>
                  <a:t>也就是说假如第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种物品一共有</a:t>
                </a:r>
                <a:r>
                  <a:rPr lang="en-US" altLang="zh-CN" dirty="0"/>
                  <a:t>li</a:t>
                </a:r>
                <a:r>
                  <a:rPr lang="zh-CN" altLang="en-US" dirty="0"/>
                  <a:t>个，我们可以把他进行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进制拆解，把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...</a:t>
                </a:r>
                <a:r>
                  <a:rPr lang="zh-CN" altLang="en-US" dirty="0"/>
                  <a:t>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种物品绑在一起装，看做一个新物品。</a:t>
                </a:r>
              </a:p>
              <a:p>
                <a:r>
                  <a:rPr lang="zh-CN" altLang="en-US" dirty="0"/>
                  <a:t>比如有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个，就可拆成</a:t>
                </a:r>
                <a:r>
                  <a:rPr lang="en-US" altLang="zh-CN" dirty="0"/>
                  <a:t>1,2,4,5</a:t>
                </a:r>
                <a:r>
                  <a:rPr lang="zh-CN" altLang="en-US" dirty="0"/>
                  <a:t>个来卖，</a:t>
                </a:r>
                <a:r>
                  <a:rPr lang="en-US" altLang="zh-CN" dirty="0"/>
                  <a:t>1,2,4</a:t>
                </a:r>
                <a:r>
                  <a:rPr lang="zh-CN" altLang="en-US" dirty="0"/>
                  <a:t>，可组成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7</a:t>
                </a:r>
              </a:p>
              <a:p>
                <a:r>
                  <a:rPr lang="zh-CN" altLang="en-US" dirty="0"/>
                  <a:t>接着就可以当做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背包来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了。</a:t>
                </a:r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O(M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</m:t>
                        </m:r>
                      </m:e>
                    </m:nary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  <a:r>
              <a:rPr lang="en-US" altLang="zh-CN" dirty="0"/>
              <a:t>O(NM)</a:t>
            </a:r>
            <a:r>
              <a:rPr lang="zh-CN" altLang="en-US" dirty="0"/>
              <a:t>的多重背包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考虑到求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][1..m]</a:t>
            </a:r>
            <a:r>
              <a:rPr lang="zh-CN" altLang="en-US" dirty="0"/>
              <a:t>的最优值时，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只会由</a:t>
            </a:r>
            <a:r>
              <a:rPr lang="en-US" altLang="zh-CN" dirty="0"/>
              <a:t>f[i-1][j],f[i-1][j-w[</a:t>
            </a:r>
            <a:r>
              <a:rPr lang="en-US" altLang="zh-CN" dirty="0" err="1"/>
              <a:t>i</a:t>
            </a:r>
            <a:r>
              <a:rPr lang="en-US" altLang="zh-CN" dirty="0"/>
              <a:t>]],f[i-1][j-2*w[</a:t>
            </a:r>
            <a:r>
              <a:rPr lang="en-US" altLang="zh-CN" dirty="0" err="1"/>
              <a:t>i</a:t>
            </a:r>
            <a:r>
              <a:rPr lang="en-US" altLang="zh-CN" dirty="0"/>
              <a:t>]]…f[i-1][j-li*w[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中转移过来。</a:t>
            </a:r>
            <a:endParaRPr lang="en-US" altLang="zh-CN" dirty="0"/>
          </a:p>
          <a:p>
            <a:r>
              <a:rPr lang="zh-CN" altLang="en-US" dirty="0"/>
              <a:t>那么我们对</a:t>
            </a:r>
            <a:r>
              <a:rPr lang="en-US" altLang="zh-CN" dirty="0" err="1"/>
              <a:t>j%w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分类，例如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]=3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en-US" altLang="zh-CN" dirty="0"/>
              <a:t> j=0 3 6 …..</a:t>
            </a:r>
            <a:r>
              <a:rPr lang="zh-CN" altLang="en-US" dirty="0"/>
              <a:t>后面的可能由前面的转移过来</a:t>
            </a:r>
            <a:endParaRPr lang="en-US" altLang="zh-CN" dirty="0"/>
          </a:p>
          <a:p>
            <a:r>
              <a:rPr lang="en-US" altLang="zh-CN" dirty="0"/>
              <a:t> j=1 4 7</a:t>
            </a:r>
            <a:r>
              <a:rPr lang="zh-CN" altLang="en-US" dirty="0"/>
              <a:t> </a:t>
            </a:r>
            <a:r>
              <a:rPr lang="en-US" altLang="zh-CN" dirty="0"/>
              <a:t>…..</a:t>
            </a:r>
          </a:p>
          <a:p>
            <a:r>
              <a:rPr lang="en-US" altLang="zh-CN" dirty="0"/>
              <a:t> j=2 5 8 …..</a:t>
            </a:r>
          </a:p>
          <a:p>
            <a:r>
              <a:rPr lang="zh-CN" altLang="en-US" dirty="0"/>
              <a:t>对这每一组我们使用一个单调队列维护最大值，进行转移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D68B-E5DB-46C0-8D7A-E5FD0DFD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多维费用背包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46757-E1D5-49A3-A8BC-B51F8EDE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件物品，对于每件物品，具有两种不同的费用，选择这件物品必须同时付出这两种费用</a:t>
            </a:r>
            <a:r>
              <a:rPr lang="en-US" altLang="zh-CN" dirty="0"/>
              <a:t>w1[</a:t>
            </a:r>
            <a:r>
              <a:rPr lang="en-US" altLang="zh-CN" dirty="0" err="1"/>
              <a:t>i</a:t>
            </a:r>
            <a:r>
              <a:rPr lang="en-US" altLang="zh-CN" dirty="0"/>
              <a:t>],w2[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。对于每种费用都有一个背包容量</a:t>
            </a:r>
            <a:r>
              <a:rPr lang="en-US" altLang="zh-CN" dirty="0"/>
              <a:t>,m1,m2</a:t>
            </a:r>
            <a:r>
              <a:rPr lang="zh-CN" altLang="en-US" dirty="0"/>
              <a:t>。问怎样选择物品可以得到最大的价值。 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01</a:t>
            </a:r>
            <a:r>
              <a:rPr lang="zh-CN" altLang="en-US" dirty="0"/>
              <a:t>背包类似 不过状态变为二维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F[j][k]=max(f[j-w1[</a:t>
            </a:r>
            <a:r>
              <a:rPr lang="en-US" altLang="zh-CN" dirty="0" err="1"/>
              <a:t>i</a:t>
            </a:r>
            <a:r>
              <a:rPr lang="en-US" altLang="zh-CN" dirty="0"/>
              <a:t>]][k-w2[</a:t>
            </a:r>
            <a:r>
              <a:rPr lang="en-US" altLang="zh-CN" dirty="0" err="1"/>
              <a:t>i</a:t>
            </a:r>
            <a:r>
              <a:rPr lang="en-US" altLang="zh-CN" dirty="0"/>
              <a:t>]]+c[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4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Problem Description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sz="4800" dirty="0"/>
              <a:t>有一楼梯共M级，刚开始时你在第一级，若每次只能跨上一级或二级（</a:t>
            </a:r>
            <a:r>
              <a:rPr lang="zh-CN" altLang="en-US" sz="4800" dirty="0">
                <a:solidFill>
                  <a:srgbClr val="FF0000"/>
                </a:solidFill>
              </a:rPr>
              <a:t>不能往回跳</a:t>
            </a:r>
            <a:r>
              <a:rPr lang="zh-CN" altLang="en-US" sz="4800" dirty="0"/>
              <a:t>），要走上第M级，共有多少种走法？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75702-44D2-41F6-ACC9-C2676F22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579D0-2618-4EEC-A25B-CF138A55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 </a:t>
            </a:r>
            <a:r>
              <a:rPr lang="en-US" altLang="zh-CN" dirty="0"/>
              <a:t>n</a:t>
            </a:r>
            <a:r>
              <a:rPr lang="zh-CN" altLang="en-US" dirty="0"/>
              <a:t>件物品和一个容量为 </a:t>
            </a:r>
            <a:r>
              <a:rPr lang="en-US" altLang="zh-CN" i="1" dirty="0"/>
              <a:t>m </a:t>
            </a:r>
            <a:r>
              <a:rPr lang="zh-CN" altLang="en-US" dirty="0"/>
              <a:t>的背包。第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件物品的费用是 </a:t>
            </a:r>
            <a:r>
              <a:rPr lang="en-US" altLang="zh-CN" i="1" dirty="0"/>
              <a:t>Ci</a:t>
            </a:r>
            <a:r>
              <a:rPr lang="zh-CN" altLang="en-US" dirty="0"/>
              <a:t>，价值是 </a:t>
            </a:r>
            <a:r>
              <a:rPr lang="en-US" altLang="zh-CN" i="1" dirty="0"/>
              <a:t>Wi</a:t>
            </a:r>
            <a:r>
              <a:rPr lang="zh-CN" altLang="en-US" dirty="0"/>
              <a:t>。这些物品被划分为 </a:t>
            </a:r>
            <a:r>
              <a:rPr lang="en-US" altLang="zh-CN" i="1" dirty="0"/>
              <a:t>K </a:t>
            </a:r>
            <a:r>
              <a:rPr lang="zh-CN" altLang="en-US" dirty="0"/>
              <a:t>组，每组中的物品互相冲突，最多选一件，求最大价值。 </a:t>
            </a:r>
            <a:br>
              <a:rPr lang="zh-CN" altLang="en-US" dirty="0"/>
            </a:br>
            <a:r>
              <a:rPr lang="zh-CN" altLang="en-US" dirty="0"/>
              <a:t>设</a:t>
            </a:r>
            <a:r>
              <a:rPr lang="en-US" altLang="zh-CN" dirty="0"/>
              <a:t>f[k][j]</a:t>
            </a:r>
            <a:r>
              <a:rPr lang="zh-CN" altLang="en-US" dirty="0"/>
              <a:t>为前</a:t>
            </a:r>
            <a:r>
              <a:rPr lang="en-US" altLang="zh-CN" dirty="0"/>
              <a:t>k</a:t>
            </a:r>
            <a:r>
              <a:rPr lang="zh-CN" altLang="en-US" dirty="0"/>
              <a:t>组物品背包容量为</a:t>
            </a:r>
            <a:r>
              <a:rPr lang="en-US" altLang="zh-CN" dirty="0"/>
              <a:t>j</a:t>
            </a:r>
            <a:r>
              <a:rPr lang="zh-CN" altLang="en-US" dirty="0"/>
              <a:t>时能得到的最大价值</a:t>
            </a:r>
            <a:endParaRPr lang="en-US" altLang="zh-CN" dirty="0"/>
          </a:p>
          <a:p>
            <a:r>
              <a:rPr lang="en-US" altLang="zh-CN" dirty="0"/>
              <a:t>for(k=1;k&lt;=</a:t>
            </a:r>
            <a:r>
              <a:rPr lang="en-US" altLang="zh-CN" dirty="0" err="1"/>
              <a:t>K;k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  for(j=</a:t>
            </a:r>
            <a:r>
              <a:rPr lang="en-US" altLang="zh-CN" dirty="0" err="1"/>
              <a:t>v;j</a:t>
            </a:r>
            <a:r>
              <a:rPr lang="en-US" altLang="zh-CN" dirty="0"/>
              <a:t>&gt;=0;j--)</a:t>
            </a:r>
          </a:p>
          <a:p>
            <a:r>
              <a:rPr lang="en-US" altLang="zh-CN" dirty="0"/>
              <a:t>	    for(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k;i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    	f[k][j]=max(f[k][j],f[k-1][ j- w[</a:t>
            </a:r>
            <a:r>
              <a:rPr lang="en-US" altLang="zh-CN" dirty="0" err="1"/>
              <a:t>i</a:t>
            </a:r>
            <a:r>
              <a:rPr lang="en-US" altLang="zh-CN" dirty="0"/>
              <a:t>] ]+c[</a:t>
            </a:r>
            <a:r>
              <a:rPr lang="en-US" altLang="zh-CN" dirty="0" err="1"/>
              <a:t>i</a:t>
            </a:r>
            <a:r>
              <a:rPr lang="en-US" altLang="zh-CN" dirty="0"/>
              <a:t>] );</a:t>
            </a:r>
          </a:p>
          <a:p>
            <a:r>
              <a:rPr lang="zh-CN" altLang="en-US" dirty="0"/>
              <a:t>这样保证了对于</a:t>
            </a:r>
            <a:r>
              <a:rPr lang="en-US" altLang="zh-CN" dirty="0"/>
              <a:t>f[k][j]</a:t>
            </a:r>
            <a:r>
              <a:rPr lang="zh-CN" altLang="en-US" dirty="0"/>
              <a:t>，只使用了第</a:t>
            </a:r>
            <a:r>
              <a:rPr lang="en-US" altLang="zh-CN" dirty="0"/>
              <a:t>k</a:t>
            </a:r>
            <a:r>
              <a:rPr lang="zh-CN" altLang="en-US" dirty="0"/>
              <a:t>组中的某一个物品，得到</a:t>
            </a:r>
            <a:r>
              <a:rPr lang="en-US" altLang="zh-CN" dirty="0"/>
              <a:t>f[k][j]</a:t>
            </a:r>
            <a:r>
              <a:rPr lang="zh-CN" altLang="en-US" dirty="0"/>
              <a:t>的最优值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177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树形背包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个物品，每个大小为</a:t>
            </a:r>
            <a:r>
              <a:rPr lang="en-US" altLang="zh-CN" dirty="0" err="1">
                <a:sym typeface="+mn-ea"/>
              </a:rPr>
              <a:t>wi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价值为</a:t>
            </a:r>
            <a:r>
              <a:rPr lang="en-US" altLang="zh-CN" dirty="0">
                <a:sym typeface="+mn-ea"/>
              </a:rPr>
              <a:t>ci</a:t>
            </a:r>
            <a:r>
              <a:rPr lang="zh-CN" altLang="en-US" dirty="0">
                <a:sym typeface="+mn-ea"/>
              </a:rPr>
              <a:t>。有一些物品必须满足一些关系，比如必须选了至少一个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物品，才能选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物品。你有一个大小为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的背包，装的东西价值总和最大是多少。</a:t>
            </a:r>
          </a:p>
          <a:p>
            <a:r>
              <a:rPr lang="zh-CN" altLang="en-US" dirty="0"/>
              <a:t>建一棵树，使得一个点的父节点必须选，才能到达这个点。</a:t>
            </a:r>
          </a:p>
          <a:p>
            <a:r>
              <a:rPr lang="zh-CN" altLang="en-US" dirty="0"/>
              <a:t>先设个虚点连上所有没限制的点，设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为给</a:t>
            </a:r>
            <a:r>
              <a:rPr lang="en-US" altLang="zh-CN" dirty="0" err="1"/>
              <a:t>i</a:t>
            </a:r>
            <a:r>
              <a:rPr lang="zh-CN" altLang="en-US" dirty="0"/>
              <a:t>号点为根节点的子树</a:t>
            </a:r>
            <a:r>
              <a:rPr lang="en-US" altLang="zh-CN" dirty="0"/>
              <a:t>j</a:t>
            </a:r>
            <a:r>
              <a:rPr lang="zh-CN" altLang="en-US" dirty="0"/>
              <a:t>个空间所能得到的最大值。用</a:t>
            </a:r>
            <a:r>
              <a:rPr lang="en-US" altLang="zh-CN" dirty="0" err="1"/>
              <a:t>dfs</a:t>
            </a:r>
            <a:r>
              <a:rPr lang="en-US" altLang="zh-CN" dirty="0"/>
              <a:t> DP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常规做法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NM^2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dfs</a:t>
            </a:r>
            <a:r>
              <a:rPr lang="zh-CN" altLang="en-US" dirty="0"/>
              <a:t>序可以优化到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NM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区间</a:t>
            </a:r>
            <a:r>
              <a:rPr lang="en-US" altLang="zh-CN"/>
              <a:t>DP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有N堆石子，现要将石子有序的合并成一堆，规定如下：每次只能移动相邻的2堆石子合并，合并花费为新合成的一堆石子的数量。求将这N堆石子合并成一堆的总花费最小（或最大）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000" dirty="0"/>
              <a:t>不妨设</a:t>
            </a:r>
            <a:r>
              <a:rPr lang="en-US" altLang="zh-CN" sz="4000" dirty="0"/>
              <a:t>f[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][j]</a:t>
            </a:r>
            <a:r>
              <a:rPr lang="zh-CN" altLang="en-US" sz="4000" dirty="0"/>
              <a:t>为合并</a:t>
            </a:r>
            <a:r>
              <a:rPr lang="en-US" altLang="zh-CN" sz="4000" dirty="0" err="1"/>
              <a:t>i</a:t>
            </a:r>
            <a:r>
              <a:rPr lang="zh-CN" altLang="en-US" sz="4000" dirty="0"/>
              <a:t>到</a:t>
            </a:r>
            <a:r>
              <a:rPr lang="en-US" altLang="zh-CN" sz="4000" dirty="0"/>
              <a:t>j</a:t>
            </a:r>
            <a:r>
              <a:rPr lang="zh-CN" altLang="en-US" sz="4000" dirty="0"/>
              <a:t>所需要的最小费用</a:t>
            </a:r>
          </a:p>
          <a:p>
            <a:endParaRPr lang="zh-CN" altLang="en-US" sz="4000" dirty="0"/>
          </a:p>
          <a:p>
            <a:r>
              <a:rPr lang="zh-CN" altLang="en-US" sz="4000" dirty="0"/>
              <a:t>那么</a:t>
            </a:r>
            <a:r>
              <a:rPr lang="en-US" altLang="zh-CN" sz="4000" dirty="0"/>
              <a:t>f[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][j]=min(f[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][k]+f[k+1][j]+sum[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][j])</a:t>
            </a:r>
          </a:p>
          <a:p>
            <a:endParaRPr lang="en-US" altLang="zh-CN" sz="4000" dirty="0"/>
          </a:p>
          <a:p>
            <a:r>
              <a:rPr lang="zh-CN" altLang="en-US" sz="4000" dirty="0"/>
              <a:t>注意，由于是枚举</a:t>
            </a:r>
            <a:r>
              <a:rPr lang="en-US" altLang="zh-CN" sz="4000" dirty="0"/>
              <a:t>k</a:t>
            </a:r>
            <a:r>
              <a:rPr lang="zh-CN" altLang="en-US" sz="4000" dirty="0"/>
              <a:t>后由</a:t>
            </a:r>
            <a:r>
              <a:rPr lang="en-US" altLang="zh-CN" sz="4000" dirty="0"/>
              <a:t>2</a:t>
            </a:r>
            <a:r>
              <a:rPr lang="zh-CN" altLang="en-US" sz="4000" dirty="0"/>
              <a:t>边短的推得，所以</a:t>
            </a:r>
            <a:r>
              <a:rPr lang="en-US" altLang="zh-CN" sz="4000" dirty="0"/>
              <a:t>DP</a:t>
            </a:r>
            <a:r>
              <a:rPr lang="zh-CN" altLang="en-US" sz="4000" dirty="0"/>
              <a:t>时必须先更新短的区间</a:t>
            </a:r>
          </a:p>
          <a:p>
            <a:r>
              <a:rPr lang="zh-CN" altLang="en-US" sz="4000" dirty="0"/>
              <a:t>预处理</a:t>
            </a:r>
            <a:r>
              <a:rPr lang="en-US" altLang="zh-CN" sz="4000" dirty="0"/>
              <a:t>f[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]=0;</a:t>
            </a:r>
            <a:r>
              <a:rPr lang="zh-CN" altLang="en-US" sz="4000" dirty="0"/>
              <a:t>其他的</a:t>
            </a:r>
            <a:r>
              <a:rPr lang="en-US" altLang="zh-CN" sz="4000" dirty="0"/>
              <a:t>f</a:t>
            </a:r>
            <a:r>
              <a:rPr lang="zh-CN" altLang="en-US" sz="4000" dirty="0"/>
              <a:t>为</a:t>
            </a:r>
            <a:r>
              <a:rPr lang="en-US" altLang="zh-CN" sz="4000" dirty="0"/>
              <a:t>inf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137D848-ED7F-4D5D-AEE4-CF6A4ADAC2C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19314" y="1403350"/>
            <a:ext cx="7920037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E91DE2-9839-4AB2-B42C-FC6B9EAAF99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090738" y="314325"/>
            <a:ext cx="7948612" cy="20638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60ADFD-CD8B-4ADE-813A-CE4201DFC92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2197100" y="417513"/>
            <a:ext cx="266700" cy="60325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07F8252-818B-42F8-8CB9-CE66A8A1560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>
            <a:off x="2265364" y="706439"/>
            <a:ext cx="268287" cy="60483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文本框 5">
            <a:extLst>
              <a:ext uri="{FF2B5EF4-FFF2-40B4-BE49-F238E27FC236}">
                <a16:creationId xmlns:a16="http://schemas.microsoft.com/office/drawing/2014/main" id="{FB64158D-FB54-45F6-B7C7-92489B1D1B9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03500" y="314326"/>
            <a:ext cx="74358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noProof="1">
                <a:solidFill>
                  <a:schemeClr val="accent1"/>
                </a:solidFill>
              </a:rPr>
              <a:t>补充：环形问题的解决方式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2EDCE8-442C-45DF-AA55-08262F35EFA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52650" y="1774826"/>
            <a:ext cx="7886700" cy="458311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endParaRPr lang="zh-CN" altLang="en-US" noProof="1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zh-CN" altLang="en-US" noProof="1"/>
              <a:t>        在一个操场上摆放着</a:t>
            </a:r>
            <a:r>
              <a:rPr lang="zh-CN" altLang="en-US" noProof="1">
                <a:solidFill>
                  <a:srgbClr val="FF0000"/>
                </a:solidFill>
              </a:rPr>
              <a:t>一圈</a:t>
            </a:r>
            <a:r>
              <a:rPr lang="zh-CN" altLang="en-US" noProof="1"/>
              <a:t>共N堆石子。现要将石子有次序地合并成一堆。规定每次只能选相邻的2堆石子合并成新的一堆，并将新的一堆石子数记为该次合并的得分。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  <a:defRPr/>
            </a:pPr>
            <a:endParaRPr lang="zh-CN" altLang="en-US" noProof="1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  <a:defRPr/>
            </a:pPr>
            <a:r>
              <a:rPr lang="zh-CN" altLang="en-US" noProof="1"/>
              <a:t>        试设计一个算法，计算出将N堆石子合并成一堆的最小得分。</a:t>
            </a:r>
          </a:p>
          <a:p>
            <a:pPr marL="365760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>
            <a:extLst>
              <a:ext uri="{FF2B5EF4-FFF2-40B4-BE49-F238E27FC236}">
                <a16:creationId xmlns:a16="http://schemas.microsoft.com/office/drawing/2014/main" id="{1B932762-4D13-4247-94E2-3A91F776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073151"/>
            <a:ext cx="6538912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 descr="s7-8-2">
            <a:extLst>
              <a:ext uri="{FF2B5EF4-FFF2-40B4-BE49-F238E27FC236}">
                <a16:creationId xmlns:a16="http://schemas.microsoft.com/office/drawing/2014/main" id="{C51D9103-DB88-444B-A792-CB9A3CFD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6" y="1181100"/>
            <a:ext cx="68230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1">
            <a:extLst>
              <a:ext uri="{FF2B5EF4-FFF2-40B4-BE49-F238E27FC236}">
                <a16:creationId xmlns:a16="http://schemas.microsoft.com/office/drawing/2014/main" id="{7A8ED5A1-FB11-4B76-A562-31AAA5592687}"/>
              </a:ext>
            </a:extLst>
          </p:cNvPr>
          <p:cNvGraphicFramePr>
            <a:graphicFrameLocks/>
          </p:cNvGraphicFramePr>
          <p:nvPr/>
        </p:nvGraphicFramePr>
        <p:xfrm>
          <a:off x="1524001" y="17464"/>
          <a:ext cx="3592513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r:id="rId4" imgW="5714286" imgH="4514286" progId="Paint.Picture">
                  <p:embed/>
                </p:oleObj>
              </mc:Choice>
              <mc:Fallback>
                <p:oleObj r:id="rId4" imgW="5714286" imgH="4514286" progId="Paint.Picture">
                  <p:embed/>
                  <p:pic>
                    <p:nvPicPr>
                      <p:cNvPr id="30722" name="对象 1">
                        <a:extLst>
                          <a:ext uri="{FF2B5EF4-FFF2-40B4-BE49-F238E27FC236}">
                            <a16:creationId xmlns:a16="http://schemas.microsoft.com/office/drawing/2014/main" id="{7A8ED5A1-FB11-4B76-A562-31AAA55926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7464"/>
                        <a:ext cx="3592513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">
            <a:extLst>
              <a:ext uri="{FF2B5EF4-FFF2-40B4-BE49-F238E27FC236}">
                <a16:creationId xmlns:a16="http://schemas.microsoft.com/office/drawing/2014/main" id="{DAB6A1F2-904E-4AAE-BECB-98E4D58E5C86}"/>
              </a:ext>
            </a:extLst>
          </p:cNvPr>
          <p:cNvGraphicFramePr>
            <a:graphicFrameLocks/>
          </p:cNvGraphicFramePr>
          <p:nvPr/>
        </p:nvGraphicFramePr>
        <p:xfrm>
          <a:off x="7659688" y="17464"/>
          <a:ext cx="304006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r:id="rId6" imgW="5144218" imgH="4133333" progId="Paint.Picture">
                  <p:embed/>
                </p:oleObj>
              </mc:Choice>
              <mc:Fallback>
                <p:oleObj r:id="rId6" imgW="5144218" imgH="4133333" progId="Paint.Picture">
                  <p:embed/>
                  <p:pic>
                    <p:nvPicPr>
                      <p:cNvPr id="30723" name="对象 3">
                        <a:extLst>
                          <a:ext uri="{FF2B5EF4-FFF2-40B4-BE49-F238E27FC236}">
                            <a16:creationId xmlns:a16="http://schemas.microsoft.com/office/drawing/2014/main" id="{DAB6A1F2-904E-4AAE-BECB-98E4D58E5C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688" y="17464"/>
                        <a:ext cx="3040062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5">
            <a:extLst>
              <a:ext uri="{FF2B5EF4-FFF2-40B4-BE49-F238E27FC236}">
                <a16:creationId xmlns:a16="http://schemas.microsoft.com/office/drawing/2014/main" id="{8137C72C-18C5-4CCB-9F86-15F157F5AC9D}"/>
              </a:ext>
            </a:extLst>
          </p:cNvPr>
          <p:cNvGraphicFramePr>
            <a:graphicFrameLocks/>
          </p:cNvGraphicFramePr>
          <p:nvPr/>
        </p:nvGraphicFramePr>
        <p:xfrm>
          <a:off x="7410450" y="4138614"/>
          <a:ext cx="3289300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r:id="rId8" imgW="5401429" imgH="4247619" progId="Paint.Picture">
                  <p:embed/>
                </p:oleObj>
              </mc:Choice>
              <mc:Fallback>
                <p:oleObj r:id="rId8" imgW="5401429" imgH="4247619" progId="Paint.Picture">
                  <p:embed/>
                  <p:pic>
                    <p:nvPicPr>
                      <p:cNvPr id="30724" name="对象 5">
                        <a:extLst>
                          <a:ext uri="{FF2B5EF4-FFF2-40B4-BE49-F238E27FC236}">
                            <a16:creationId xmlns:a16="http://schemas.microsoft.com/office/drawing/2014/main" id="{8137C72C-18C5-4CCB-9F86-15F157F5AC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4138614"/>
                        <a:ext cx="3289300" cy="263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7">
            <a:extLst>
              <a:ext uri="{FF2B5EF4-FFF2-40B4-BE49-F238E27FC236}">
                <a16:creationId xmlns:a16="http://schemas.microsoft.com/office/drawing/2014/main" id="{B99936D4-5533-498C-9EA7-B7E1CE40585E}"/>
              </a:ext>
            </a:extLst>
          </p:cNvPr>
          <p:cNvGraphicFramePr>
            <a:graphicFrameLocks/>
          </p:cNvGraphicFramePr>
          <p:nvPr/>
        </p:nvGraphicFramePr>
        <p:xfrm>
          <a:off x="4349750" y="2198688"/>
          <a:ext cx="349250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r:id="rId10" imgW="4667902" imgH="3971429" progId="Paint.Picture">
                  <p:embed/>
                </p:oleObj>
              </mc:Choice>
              <mc:Fallback>
                <p:oleObj r:id="rId10" imgW="4667902" imgH="3971429" progId="Paint.Picture">
                  <p:embed/>
                  <p:pic>
                    <p:nvPicPr>
                      <p:cNvPr id="30725" name="对象 7">
                        <a:extLst>
                          <a:ext uri="{FF2B5EF4-FFF2-40B4-BE49-F238E27FC236}">
                            <a16:creationId xmlns:a16="http://schemas.microsoft.com/office/drawing/2014/main" id="{B99936D4-5533-498C-9EA7-B7E1CE4058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2198688"/>
                        <a:ext cx="3492500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9">
            <a:extLst>
              <a:ext uri="{FF2B5EF4-FFF2-40B4-BE49-F238E27FC236}">
                <a16:creationId xmlns:a16="http://schemas.microsoft.com/office/drawing/2014/main" id="{41779982-03DD-4883-935D-C578CF99E810}"/>
              </a:ext>
            </a:extLst>
          </p:cNvPr>
          <p:cNvGraphicFramePr>
            <a:graphicFrameLocks/>
          </p:cNvGraphicFramePr>
          <p:nvPr/>
        </p:nvGraphicFramePr>
        <p:xfrm>
          <a:off x="1524001" y="4343400"/>
          <a:ext cx="2824163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r:id="rId12" imgW="5133333" imgH="4172532" progId="Paint.Picture">
                  <p:embed/>
                </p:oleObj>
              </mc:Choice>
              <mc:Fallback>
                <p:oleObj r:id="rId12" imgW="5133333" imgH="4172532" progId="Paint.Picture">
                  <p:embed/>
                  <p:pic>
                    <p:nvPicPr>
                      <p:cNvPr id="30726" name="对象 9">
                        <a:extLst>
                          <a:ext uri="{FF2B5EF4-FFF2-40B4-BE49-F238E27FC236}">
                            <a16:creationId xmlns:a16="http://schemas.microsoft.com/office/drawing/2014/main" id="{41779982-03DD-4883-935D-C578CF99E8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343400"/>
                        <a:ext cx="2824163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81AA3B0-AD1F-4364-B470-FCEE05E7644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19314" y="1403350"/>
            <a:ext cx="7920037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242E5E-0CB8-4858-892A-4E0A3792D631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090738" y="314325"/>
            <a:ext cx="7948612" cy="20638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140F8A5-33CC-4B0B-A07D-FFDFF24C54F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2197100" y="417513"/>
            <a:ext cx="266700" cy="60325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09203C-C783-4EFB-9229-2A26AFE117B6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>
            <a:off x="2265364" y="706439"/>
            <a:ext cx="268287" cy="60483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0" name="文本框 5">
            <a:extLst>
              <a:ext uri="{FF2B5EF4-FFF2-40B4-BE49-F238E27FC236}">
                <a16:creationId xmlns:a16="http://schemas.microsoft.com/office/drawing/2014/main" id="{76C46020-0B11-458D-8C47-19DAA14EB94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03500" y="314326"/>
            <a:ext cx="74358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LOREM IPSUM DOLOR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9E3922-D7D5-46B3-AE43-E3B8A9B1011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52650" y="1774826"/>
            <a:ext cx="7886700" cy="458311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endParaRPr lang="zh-CN" altLang="en-US" noProof="1"/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最简单粗暴的选择：枚举断点，然后每种情况做一次如上处理。</a:t>
            </a:r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复杂度：n^4</a:t>
            </a:r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endParaRPr lang="zh-CN" altLang="en-US" noProof="1"/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有没有更好的方案？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98284A-49E2-4A78-B529-2675DE156BF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19314" y="1403350"/>
            <a:ext cx="7920037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E5635F-444A-4B26-A6D3-1E3A0C70AAB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090738" y="314325"/>
            <a:ext cx="7948612" cy="20638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F6BAD3F-9731-4EB4-8D1A-373E5614781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2197100" y="417513"/>
            <a:ext cx="266700" cy="60325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2BF9FC-DCE4-45A9-9126-34B6100DA569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>
            <a:off x="2265364" y="706439"/>
            <a:ext cx="268287" cy="60483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4" name="文本框 5">
            <a:extLst>
              <a:ext uri="{FF2B5EF4-FFF2-40B4-BE49-F238E27FC236}">
                <a16:creationId xmlns:a16="http://schemas.microsoft.com/office/drawing/2014/main" id="{0B0043E5-7D0A-4551-B305-B9091A4B1B2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03500" y="314326"/>
            <a:ext cx="74358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noProof="1">
                <a:solidFill>
                  <a:schemeClr val="accent1"/>
                </a:solidFill>
              </a:rPr>
              <a:t>变环为链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EBD4FA-B26B-415B-9D8E-5A989B8E1D3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52650" y="1774826"/>
            <a:ext cx="7886700" cy="4583113"/>
          </a:xfrm>
          <a:prstGeom prst="rect">
            <a:avLst/>
          </a:prstGeom>
        </p:spPr>
        <p:txBody>
          <a:bodyPr lIns="68580" tIns="34290" rIns="68580" bIns="34290">
            <a:normAutofit fontScale="97500"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endParaRPr lang="zh-CN" altLang="en-US" noProof="1"/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1、将环以任意形式拆开成一条链</a:t>
            </a:r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2、复制这条链并连接</a:t>
            </a:r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3、在整条链上求一个长度为n的区间最优解。</a:t>
            </a:r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endParaRPr lang="zh-CN" altLang="en-US" noProof="1"/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复杂度？</a:t>
            </a:r>
          </a:p>
          <a:p>
            <a:pPr marL="365125" indent="-255905">
              <a:lnSpc>
                <a:spcPct val="150000"/>
              </a:lnSpc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/>
              <a:t>    (2n)^3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5005"/>
            <a:ext cx="10515600" cy="55022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ym typeface="+mn-ea"/>
              </a:rPr>
              <a:t>Input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输入数据首先包含一个整数N，表示测试实例的个数，然后是N行数据，每行包含一个整数M（1&lt;=M&lt;=40）,表示楼梯的级数。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Output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对于每个测试实例，请输出不同走法的数量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Sample Input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3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Sample Output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1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FDCE2-DEFA-4E94-B583-67EFC9EA3D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defRPr/>
            </a:pP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marL="0" indent="0">
              <a:buNone/>
              <a:defRPr/>
            </a:pPr>
            <a:r>
              <a:rPr lang="en-US" altLang="zh-CN" sz="4400" noProof="1"/>
              <a:t> 3   5   2   1   4 | 3   5   2   1   4</a:t>
            </a:r>
          </a:p>
        </p:txBody>
      </p:sp>
      <p:graphicFrame>
        <p:nvGraphicFramePr>
          <p:cNvPr id="33795" name="对象 3">
            <a:extLst>
              <a:ext uri="{FF2B5EF4-FFF2-40B4-BE49-F238E27FC236}">
                <a16:creationId xmlns:a16="http://schemas.microsoft.com/office/drawing/2014/main" id="{DA8B757B-C61C-4584-A19E-A77C3C3C6D44}"/>
              </a:ext>
            </a:extLst>
          </p:cNvPr>
          <p:cNvGraphicFramePr>
            <a:graphicFrameLocks/>
          </p:cNvGraphicFramePr>
          <p:nvPr/>
        </p:nvGraphicFramePr>
        <p:xfrm>
          <a:off x="3484563" y="155576"/>
          <a:ext cx="304006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4" imgW="5144218" imgH="4133333" progId="Paint.Picture">
                  <p:embed/>
                </p:oleObj>
              </mc:Choice>
              <mc:Fallback>
                <p:oleObj r:id="rId4" imgW="5144218" imgH="4133333" progId="Paint.Picture">
                  <p:embed/>
                  <p:pic>
                    <p:nvPicPr>
                      <p:cNvPr id="33795" name="对象 3">
                        <a:extLst>
                          <a:ext uri="{FF2B5EF4-FFF2-40B4-BE49-F238E27FC236}">
                            <a16:creationId xmlns:a16="http://schemas.microsoft.com/office/drawing/2014/main" id="{DA8B757B-C61C-4584-A19E-A77C3C3C6D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55576"/>
                        <a:ext cx="3040062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9">
            <a:extLst>
              <a:ext uri="{FF2B5EF4-FFF2-40B4-BE49-F238E27FC236}">
                <a16:creationId xmlns:a16="http://schemas.microsoft.com/office/drawing/2014/main" id="{E3B6FF77-AB3F-400E-B488-294F93259844}"/>
              </a:ext>
            </a:extLst>
          </p:cNvPr>
          <p:cNvGraphicFramePr>
            <a:graphicFrameLocks/>
          </p:cNvGraphicFramePr>
          <p:nvPr/>
        </p:nvGraphicFramePr>
        <p:xfrm>
          <a:off x="5848351" y="4211639"/>
          <a:ext cx="2822575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6" imgW="5133333" imgH="4172532" progId="Paint.Picture">
                  <p:embed/>
                </p:oleObj>
              </mc:Choice>
              <mc:Fallback>
                <p:oleObj r:id="rId6" imgW="5133333" imgH="4172532" progId="Paint.Picture">
                  <p:embed/>
                  <p:pic>
                    <p:nvPicPr>
                      <p:cNvPr id="33796" name="对象 9">
                        <a:extLst>
                          <a:ext uri="{FF2B5EF4-FFF2-40B4-BE49-F238E27FC236}">
                            <a16:creationId xmlns:a16="http://schemas.microsoft.com/office/drawing/2014/main" id="{E3B6FF77-AB3F-400E-B488-294F932598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1" y="4211639"/>
                        <a:ext cx="2822575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大括号 2">
            <a:extLst>
              <a:ext uri="{FF2B5EF4-FFF2-40B4-BE49-F238E27FC236}">
                <a16:creationId xmlns:a16="http://schemas.microsoft.com/office/drawing/2014/main" id="{8DC5E9B1-577A-4A63-82F9-A6F65CA0D8F2}"/>
              </a:ext>
            </a:extLst>
          </p:cNvPr>
          <p:cNvSpPr/>
          <p:nvPr/>
        </p:nvSpPr>
        <p:spPr>
          <a:xfrm rot="5400000">
            <a:off x="4594226" y="1171576"/>
            <a:ext cx="598487" cy="302101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1EBA793-2EDD-4753-9E00-029EE7941458}"/>
              </a:ext>
            </a:extLst>
          </p:cNvPr>
          <p:cNvSpPr/>
          <p:nvPr/>
        </p:nvSpPr>
        <p:spPr>
          <a:xfrm rot="16200000" flipV="1">
            <a:off x="6960394" y="2253457"/>
            <a:ext cx="596900" cy="302101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A8481E-11D8-459A-B1AF-6AB8B171530E}"/>
              </a:ext>
            </a:extLst>
          </p:cNvPr>
          <p:cNvSpPr txBox="1"/>
          <p:nvPr/>
        </p:nvSpPr>
        <p:spPr>
          <a:xfrm>
            <a:off x="6534150" y="833439"/>
            <a:ext cx="1722438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noProof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f[2][6]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1492B3-FFFB-48BF-BD61-2CBDC25AE2C0}"/>
              </a:ext>
            </a:extLst>
          </p:cNvPr>
          <p:cNvSpPr txBox="1"/>
          <p:nvPr/>
        </p:nvSpPr>
        <p:spPr>
          <a:xfrm>
            <a:off x="4346575" y="5140325"/>
            <a:ext cx="1720850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f[5][9]</a:t>
            </a: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4">
            <a:extLst>
              <a:ext uri="{FF2B5EF4-FFF2-40B4-BE49-F238E27FC236}">
                <a16:creationId xmlns:a16="http://schemas.microsoft.com/office/drawing/2014/main" id="{17E46260-ED46-4297-8A53-0B3CB8BD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noProof="1">
                <a:sym typeface="+mn-ea"/>
              </a:rPr>
              <a:t>总结</a:t>
            </a:r>
            <a:endParaRPr lang="zh-CN" altLang="en-US" noProof="1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69E98DA-44C1-4C42-9F0A-0832C16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125" indent="-255905"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>
                <a:sym typeface="+mn-ea"/>
              </a:rPr>
              <a:t>该类问题的基本特征是能将问题分解成为两两合并的形式。解决方法是对整个问题设最优值，枚举合并点，将问题分解成为左右两个部分，最后将左右两个部分的最优值进行合并得到原问题的最优值。有点类似分治的解题思想。</a:t>
            </a:r>
            <a:endParaRPr lang="zh-CN" altLang="en-US" noProof="1"/>
          </a:p>
          <a:p>
            <a:pPr marL="365125" indent="-255905"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>
                <a:sym typeface="+mn-ea"/>
              </a:rPr>
              <a:t>设前</a:t>
            </a:r>
            <a:r>
              <a:rPr lang="en-US" altLang="zh-CN" noProof="1">
                <a:sym typeface="+mn-ea"/>
              </a:rPr>
              <a:t>i</a:t>
            </a:r>
            <a:r>
              <a:rPr lang="zh-CN" altLang="en-US" noProof="1">
                <a:sym typeface="+mn-ea"/>
              </a:rPr>
              <a:t>到</a:t>
            </a:r>
            <a:r>
              <a:rPr lang="en-US" altLang="zh-CN" noProof="1">
                <a:sym typeface="+mn-ea"/>
              </a:rPr>
              <a:t>j</a:t>
            </a:r>
            <a:r>
              <a:rPr lang="zh-CN" altLang="en-US" noProof="1">
                <a:sym typeface="+mn-ea"/>
              </a:rPr>
              <a:t>的最优值，枚举剖分（合并）点，将</a:t>
            </a:r>
            <a:r>
              <a:rPr lang="en-US" altLang="zh-CN" noProof="1">
                <a:sym typeface="+mn-ea"/>
              </a:rPr>
              <a:t>(i,j)</a:t>
            </a:r>
            <a:r>
              <a:rPr lang="zh-CN" altLang="en-US" noProof="1">
                <a:sym typeface="+mn-ea"/>
              </a:rPr>
              <a:t>分成左右两区间，分别求左右两边最优值，如下图。</a:t>
            </a:r>
            <a:endParaRPr lang="zh-CN" altLang="en-US" noProof="1"/>
          </a:p>
          <a:p>
            <a:pPr marL="365125" indent="-255905">
              <a:buClr>
                <a:schemeClr val="accent1"/>
              </a:buClr>
              <a:buFont typeface="Wingdings 3" panose="05040102010807070707"/>
              <a:buChar char=""/>
              <a:defRPr/>
            </a:pPr>
            <a:endParaRPr lang="zh-CN" altLang="en-US" noProof="1"/>
          </a:p>
          <a:p>
            <a:pPr marL="365125" indent="-255905">
              <a:buClr>
                <a:schemeClr val="accent1"/>
              </a:buClr>
              <a:buFont typeface="Wingdings 3" panose="05040102010807070707"/>
              <a:buChar char=""/>
              <a:defRPr/>
            </a:pPr>
            <a:endParaRPr lang="zh-CN" altLang="en-US" noProof="1"/>
          </a:p>
          <a:p>
            <a:pPr marL="365125" indent="-255905">
              <a:buClr>
                <a:schemeClr val="accent1"/>
              </a:buClr>
              <a:buFont typeface="Wingdings 3" panose="05040102010807070707"/>
              <a:buChar char=""/>
              <a:defRPr/>
            </a:pPr>
            <a:endParaRPr lang="zh-CN" altLang="en-US" noProof="1"/>
          </a:p>
          <a:p>
            <a:pPr marL="365125" indent="-255905">
              <a:buClr>
                <a:schemeClr val="accent1"/>
              </a:buClr>
              <a:buFont typeface="Wingdings 3" panose="05040102010807070707"/>
              <a:buChar char=""/>
              <a:defRPr/>
            </a:pPr>
            <a:r>
              <a:rPr lang="zh-CN" altLang="en-US" noProof="1">
                <a:sym typeface="+mn-ea"/>
              </a:rPr>
              <a:t>状态转移方程的一般形式如下：</a:t>
            </a:r>
            <a:endParaRPr lang="zh-CN" altLang="en-US" noProof="1"/>
          </a:p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ym typeface="+mn-ea"/>
              </a:rPr>
              <a:t>     </a:t>
            </a:r>
            <a:r>
              <a:rPr lang="en-US" altLang="zh-CN" noProof="1">
                <a:sym typeface="+mn-ea"/>
              </a:rPr>
              <a:t>F(i,j)=Max{F(i,k)+F(k+1,j)+</a:t>
            </a:r>
            <a:r>
              <a:rPr lang="zh-CN" altLang="en-US" noProof="1">
                <a:sym typeface="+mn-ea"/>
              </a:rPr>
              <a:t>决策，</a:t>
            </a:r>
            <a:r>
              <a:rPr lang="en-US" altLang="zh-CN" noProof="1">
                <a:sym typeface="+mn-ea"/>
              </a:rPr>
              <a:t>k</a:t>
            </a:r>
            <a:r>
              <a:rPr lang="zh-CN" altLang="en-US" noProof="1">
                <a:sym typeface="+mn-ea"/>
              </a:rPr>
              <a:t>为划分点</a:t>
            </a: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</p:txBody>
      </p:sp>
      <p:pic>
        <p:nvPicPr>
          <p:cNvPr id="34820" name="图片占位符 6">
            <a:extLst>
              <a:ext uri="{FF2B5EF4-FFF2-40B4-BE49-F238E27FC236}">
                <a16:creationId xmlns:a16="http://schemas.microsoft.com/office/drawing/2014/main" id="{7D0A24C0-AAF9-4784-A587-F43C25E81333}"/>
              </a:ext>
            </a:extLst>
          </p:cNvPr>
          <p:cNvPicPr>
            <a:picLocks noGrp="1"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765"/>
          <a:stretch>
            <a:fillRect/>
          </a:stretch>
        </p:blipFill>
        <p:spPr bwMode="auto">
          <a:xfrm>
            <a:off x="3857625" y="3956051"/>
            <a:ext cx="447833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E6800D68-44A2-4364-A167-6AB7EE8AB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树形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D88529B9-EB18-452C-B722-E15981279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大概就是在树上进行一些操作，求一些最小值或者计数之类的问题。</a:t>
            </a:r>
            <a:endParaRPr lang="en-US" altLang="zh-CN"/>
          </a:p>
          <a:p>
            <a:pPr eaLnBrk="1" hangingPunct="1"/>
            <a:r>
              <a:rPr lang="zh-CN" altLang="en-US"/>
              <a:t>也满足最优子结构和无后效性，符合</a:t>
            </a:r>
            <a:r>
              <a:rPr lang="en-US" altLang="zh-CN"/>
              <a:t>DP</a:t>
            </a:r>
            <a:r>
              <a:rPr lang="zh-CN" altLang="en-US"/>
              <a:t>的特征</a:t>
            </a:r>
            <a:endParaRPr lang="en-US" altLang="zh-CN"/>
          </a:p>
          <a:p>
            <a:pPr eaLnBrk="1" hangingPunct="1"/>
            <a:r>
              <a:rPr lang="zh-CN" altLang="en-US"/>
              <a:t>如子树中最优值唯一等性质，那么每个父节点的最优值就由子节点的子树的最优值转移过来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4BEF197-F857-4D7E-9859-90D108E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Hdu1520 </a:t>
            </a:r>
            <a:r>
              <a:rPr lang="zh-CN" altLang="en-US" b="1"/>
              <a:t>没有上司的舞会</a:t>
            </a: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0E36FED7-8FC2-465C-B940-66C56178D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     </a:t>
            </a:r>
            <a:r>
              <a:rPr lang="en-US" altLang="zh-CN"/>
              <a:t>Ural</a:t>
            </a:r>
            <a:r>
              <a:rPr lang="zh-CN" altLang="en-US"/>
              <a:t>大学有</a:t>
            </a:r>
            <a:r>
              <a:rPr lang="en-US" altLang="zh-CN"/>
              <a:t>N</a:t>
            </a:r>
            <a:r>
              <a:rPr lang="zh-CN" altLang="en-US"/>
              <a:t>个职员，编号为</a:t>
            </a:r>
            <a:r>
              <a:rPr lang="en-US" altLang="zh-CN"/>
              <a:t>1~N</a:t>
            </a:r>
            <a:r>
              <a:rPr lang="zh-CN" altLang="en-US"/>
              <a:t>。他们有从属关系，也就是说他们的关系就像一棵以校长为根的树，父结点就是子结点的直接上司。每个职员有一个快乐指数。现在有个周年庆宴会，要求与会职员的快乐指数最大。但是，没有职员愿和直接上司一起与会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EBFD8CC6-A8C8-40A2-BE75-9D7AB31BE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E8C775C-925C-41EC-B3DD-5C3D1BE4A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我们设</a:t>
            </a:r>
            <a:r>
              <a:rPr lang="en-US" altLang="zh-CN"/>
              <a:t>f1[u]</a:t>
            </a:r>
            <a:r>
              <a:rPr lang="zh-CN" altLang="en-US"/>
              <a:t>为</a:t>
            </a:r>
            <a:r>
              <a:rPr lang="en-US" altLang="zh-CN"/>
              <a:t>u</a:t>
            </a:r>
            <a:r>
              <a:rPr lang="zh-CN" altLang="en-US"/>
              <a:t>参加舞会的</a:t>
            </a:r>
            <a:r>
              <a:rPr lang="en-US" altLang="zh-CN"/>
              <a:t>u</a:t>
            </a:r>
            <a:r>
              <a:rPr lang="zh-CN" altLang="en-US"/>
              <a:t>的子树的最优值</a:t>
            </a:r>
            <a:r>
              <a:rPr lang="en-US" altLang="zh-CN"/>
              <a:t>,f2[u]</a:t>
            </a:r>
            <a:r>
              <a:rPr lang="zh-CN" altLang="en-US"/>
              <a:t>是</a:t>
            </a:r>
            <a:r>
              <a:rPr lang="en-US" altLang="zh-CN"/>
              <a:t>u</a:t>
            </a:r>
            <a:r>
              <a:rPr lang="zh-CN" altLang="en-US"/>
              <a:t>不参加舞会的</a:t>
            </a:r>
            <a:r>
              <a:rPr lang="en-US" altLang="zh-CN"/>
              <a:t>u</a:t>
            </a:r>
            <a:r>
              <a:rPr lang="zh-CN" altLang="en-US"/>
              <a:t>的子树的最优值。</a:t>
            </a:r>
            <a:endParaRPr lang="en-US" altLang="zh-CN"/>
          </a:p>
          <a:p>
            <a:pPr eaLnBrk="1" hangingPunct="1"/>
            <a:r>
              <a:rPr lang="zh-CN" altLang="en-US"/>
              <a:t>那么对于</a:t>
            </a:r>
            <a:r>
              <a:rPr lang="en-US" altLang="zh-CN"/>
              <a:t>u</a:t>
            </a:r>
            <a:r>
              <a:rPr lang="zh-CN" altLang="en-US"/>
              <a:t>的子节点</a:t>
            </a:r>
            <a:r>
              <a:rPr lang="en-US" altLang="zh-CN"/>
              <a:t>v</a:t>
            </a:r>
          </a:p>
          <a:p>
            <a:pPr eaLnBrk="1" hangingPunct="1"/>
            <a:r>
              <a:rPr lang="en-US" altLang="zh-CN"/>
              <a:t> f1[u]+=f2[v],f2[u]+=max(f1[v],f2[v])</a:t>
            </a:r>
          </a:p>
          <a:p>
            <a:pPr eaLnBrk="1" hangingPunct="1"/>
            <a:r>
              <a:rPr lang="zh-CN" altLang="en-US"/>
              <a:t>最后比较一下</a:t>
            </a:r>
            <a:r>
              <a:rPr lang="en-US" altLang="zh-CN"/>
              <a:t>f1[root]</a:t>
            </a:r>
            <a:r>
              <a:rPr lang="zh-CN" altLang="en-US"/>
              <a:t>和</a:t>
            </a:r>
            <a:r>
              <a:rPr lang="en-US" altLang="zh-CN"/>
              <a:t>f2[root]</a:t>
            </a:r>
            <a:r>
              <a:rPr lang="zh-CN" altLang="en-US"/>
              <a:t>输出就行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（此题挂不上所以可以去</a:t>
            </a:r>
            <a:r>
              <a:rPr lang="en-US" altLang="zh-CN"/>
              <a:t>codevs</a:t>
            </a:r>
            <a:r>
              <a:rPr lang="zh-CN" altLang="en-US"/>
              <a:t>上做一蛤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学有余力的同学</a:t>
            </a:r>
            <a:r>
              <a:rPr lang="en-US" altLang="zh-CN"/>
              <a:t>(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天天</a:t>
            </a:r>
            <a:r>
              <a:rPr lang="en-US" altLang="zh-CN" strike="sngStrike">
                <a:solidFill>
                  <a:schemeClr val="tx1"/>
                </a:solidFill>
                <a:uFillTx/>
              </a:rPr>
              <a:t>AK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的神犇</a:t>
            </a:r>
            <a:r>
              <a:rPr lang="en-US" altLang="zh-CN"/>
              <a:t>)</a:t>
            </a:r>
            <a:r>
              <a:rPr lang="zh-CN" altLang="en-US"/>
              <a:t>可以做做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NOIP2016DAY1T3</a:t>
            </a:r>
            <a:r>
              <a:rPr lang="zh-CN" altLang="en-US" dirty="0"/>
              <a:t>换教室</a:t>
            </a:r>
          </a:p>
          <a:p>
            <a:r>
              <a:rPr lang="en-US" altLang="zh-CN" dirty="0"/>
              <a:t>NOIP2015DAY2T2</a:t>
            </a:r>
            <a:r>
              <a:rPr lang="zh-CN" altLang="en-US" dirty="0"/>
              <a:t>子串</a:t>
            </a:r>
          </a:p>
          <a:p>
            <a:r>
              <a:rPr lang="en-US" altLang="zh-CN" dirty="0"/>
              <a:t>NOIP2014DAY1T3</a:t>
            </a:r>
            <a:r>
              <a:rPr lang="zh-CN" altLang="en-US" dirty="0"/>
              <a:t>飞扬的小鸟</a:t>
            </a:r>
          </a:p>
          <a:p>
            <a:r>
              <a:rPr lang="en-US" altLang="zh-CN" dirty="0"/>
              <a:t>NOIP2013DAY2T2</a:t>
            </a:r>
            <a:r>
              <a:rPr lang="zh-CN" altLang="en-US" dirty="0"/>
              <a:t>花匠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DP</a:t>
            </a:r>
            <a:r>
              <a:rPr lang="zh-CN" altLang="en-US" sz="4000" dirty="0"/>
              <a:t>是一种思想，而不是一种具体的算法。</a:t>
            </a:r>
          </a:p>
          <a:p>
            <a:r>
              <a:rPr lang="en-US" altLang="zh-CN" sz="4000" dirty="0"/>
              <a:t>DP</a:t>
            </a:r>
            <a:r>
              <a:rPr lang="zh-CN" altLang="en-US" sz="4000" dirty="0"/>
              <a:t>有很多种变化，可以解决很多类的问题。</a:t>
            </a:r>
          </a:p>
          <a:p>
            <a:r>
              <a:rPr lang="zh-CN" altLang="en-US" sz="4000" dirty="0">
                <a:sym typeface="+mn-ea"/>
              </a:rPr>
              <a:t>期望</a:t>
            </a:r>
            <a:r>
              <a:rPr lang="en-US" altLang="zh-CN" sz="4000" dirty="0">
                <a:sym typeface="+mn-ea"/>
              </a:rPr>
              <a:t>DP,</a:t>
            </a:r>
            <a:r>
              <a:rPr lang="zh-CN" altLang="en-US" sz="4000" dirty="0">
                <a:sym typeface="+mn-ea"/>
              </a:rPr>
              <a:t>状压</a:t>
            </a:r>
            <a:r>
              <a:rPr lang="en-US" altLang="zh-CN" sz="4000" dirty="0">
                <a:sym typeface="+mn-ea"/>
              </a:rPr>
              <a:t>DP</a:t>
            </a:r>
            <a:r>
              <a:rPr lang="zh-CN" altLang="en-US" sz="4000" dirty="0">
                <a:sym typeface="+mn-ea"/>
              </a:rPr>
              <a:t>，</a:t>
            </a:r>
            <a:r>
              <a:rPr lang="zh-CN" altLang="en-US" sz="4000" dirty="0"/>
              <a:t>数位</a:t>
            </a:r>
            <a:r>
              <a:rPr lang="en-US" altLang="zh-CN" sz="4000" dirty="0"/>
              <a:t>DP</a:t>
            </a:r>
            <a:r>
              <a:rPr lang="zh-CN" altLang="en-US" sz="4000" dirty="0"/>
              <a:t>，插头</a:t>
            </a:r>
            <a:r>
              <a:rPr lang="en-US" altLang="zh-CN" sz="4000" dirty="0"/>
              <a:t>DP.....</a:t>
            </a:r>
            <a:endParaRPr lang="zh-CN" altLang="en-US" sz="4000" dirty="0"/>
          </a:p>
          <a:p>
            <a:r>
              <a:rPr lang="en-US" altLang="zh-CN" sz="4000" dirty="0"/>
              <a:t>DP</a:t>
            </a:r>
            <a:r>
              <a:rPr lang="zh-CN" altLang="en-US" sz="4000" dirty="0"/>
              <a:t>有很多优化方法</a:t>
            </a:r>
          </a:p>
          <a:p>
            <a:r>
              <a:rPr lang="zh-CN" altLang="en-US" sz="4000" dirty="0"/>
              <a:t>线段树优化，单调栈优化，单调队列优化，四边形不等式优化，斜率优化</a:t>
            </a:r>
            <a:r>
              <a:rPr lang="en-US" altLang="zh-CN" sz="4000" dirty="0"/>
              <a:t>....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>
            <a:extLst>
              <a:ext uri="{FF2B5EF4-FFF2-40B4-BE49-F238E27FC236}">
                <a16:creationId xmlns:a16="http://schemas.microsoft.com/office/drawing/2014/main" id="{4B6BC181-C776-4F8E-9702-78148F545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3" y="1052513"/>
            <a:ext cx="6985000" cy="1295400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黑体" pitchFamily="2" charset="-122"/>
              </a:rPr>
              <a:t>状态压缩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6A6634-4739-4BAC-8188-CFA57D7196F8}"/>
              </a:ext>
            </a:extLst>
          </p:cNvPr>
          <p:cNvSpPr txBox="1"/>
          <p:nvPr/>
        </p:nvSpPr>
        <p:spPr>
          <a:xfrm>
            <a:off x="984738" y="2504049"/>
            <a:ext cx="952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用二进制的数字来存储当前的状态</a:t>
            </a:r>
            <a:endParaRPr lang="en-US" altLang="zh-CN" sz="3600" dirty="0"/>
          </a:p>
          <a:p>
            <a:r>
              <a:rPr lang="zh-CN" altLang="en-US" sz="3600" dirty="0"/>
              <a:t>在</a:t>
            </a:r>
            <a:r>
              <a:rPr lang="en-US" altLang="zh-CN" sz="3600" dirty="0"/>
              <a:t>DP</a:t>
            </a:r>
            <a:r>
              <a:rPr lang="zh-CN" altLang="en-US" sz="3600" dirty="0"/>
              <a:t>或者搜索的时候可以用来快速地判断情况</a:t>
            </a:r>
          </a:p>
        </p:txBody>
      </p:sp>
    </p:spTree>
  </p:cSld>
  <p:clrMapOvr>
    <a:masterClrMapping/>
  </p:clrMapOvr>
  <p:transition spd="slow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>
            <a:extLst>
              <a:ext uri="{FF2B5EF4-FFF2-40B4-BE49-F238E27FC236}">
                <a16:creationId xmlns:a16="http://schemas.microsoft.com/office/drawing/2014/main" id="{478F69E2-2FCB-4E1C-887B-2D4158E13B1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状态压缩</a:t>
            </a:r>
            <a:br>
              <a:rPr lang="zh-CN" altLang="en-US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</a:b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——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预备知识</a:t>
            </a:r>
          </a:p>
        </p:txBody>
      </p:sp>
      <p:graphicFrame>
        <p:nvGraphicFramePr>
          <p:cNvPr id="6196" name="内容占位符 6195">
            <a:extLst>
              <a:ext uri="{FF2B5EF4-FFF2-40B4-BE49-F238E27FC236}">
                <a16:creationId xmlns:a16="http://schemas.microsoft.com/office/drawing/2014/main" id="{4661F8EB-61E6-4E6E-8470-3A4EF297942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992313" y="2781301"/>
          <a:ext cx="8496300" cy="278924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30159894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9450058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661308794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C/C++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简记法则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5888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按位与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全一则一，否则为零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19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按位或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有一则一，否则为零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95148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按位取反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是零则一，是一则零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558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按位异或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不同则一，相同则零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81739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左移位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a&lt;&lt;k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等价于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a*2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74263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右移位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书宋_GBK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a&gt;&gt;k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等价于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a/2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950" marB="459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95840"/>
                  </a:ext>
                </a:extLst>
              </a:tr>
            </a:tbl>
          </a:graphicData>
        </a:graphic>
      </p:graphicFrame>
      <p:sp>
        <p:nvSpPr>
          <p:cNvPr id="17445" name="文本框 6188">
            <a:extLst>
              <a:ext uri="{FF2B5EF4-FFF2-40B4-BE49-F238E27FC236}">
                <a16:creationId xmlns:a16="http://schemas.microsoft.com/office/drawing/2014/main" id="{EC07FAD1-0C2A-4C72-85A3-BE00D40C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628776"/>
            <a:ext cx="8135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Verdana" panose="020B0604030504040204" pitchFamily="34" charset="0"/>
                <a:ea typeface="宋体" panose="02010600030101010101" pitchFamily="2" charset="-122"/>
              </a:rPr>
              <a:t>作为对下文的准备，这里先简要介绍一下</a:t>
            </a:r>
            <a:r>
              <a:rPr lang="en-US" altLang="zh-CN" sz="2400">
                <a:latin typeface="Verdana" panose="020B0604030504040204" pitchFamily="34" charset="0"/>
                <a:ea typeface="宋体" panose="02010600030101010101" pitchFamily="2" charset="-122"/>
              </a:rPr>
              <a:t>C/C++</a:t>
            </a:r>
            <a:r>
              <a:rPr lang="zh-CN" altLang="en-US" sz="2400">
                <a:latin typeface="Verdana" panose="020B0604030504040204" pitchFamily="34" charset="0"/>
                <a:ea typeface="宋体" panose="02010600030101010101" pitchFamily="2" charset="-122"/>
              </a:rPr>
              <a:t>样式的位运算</a:t>
            </a:r>
            <a:r>
              <a:rPr lang="en-US" altLang="zh-CN" sz="240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Verdana" panose="020B0604030504040204" pitchFamily="34" charset="0"/>
                <a:ea typeface="宋体" panose="02010600030101010101" pitchFamily="2" charset="-122"/>
              </a:rPr>
              <a:t>bitwise operation</a:t>
            </a:r>
            <a:r>
              <a:rPr lang="en-US" altLang="zh-CN" sz="240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Verdana" panose="020B0604030504040204" pitchFamily="34" charset="0"/>
                <a:ea typeface="宋体" panose="02010600030101010101" pitchFamily="2" charset="-122"/>
              </a:rPr>
              <a:t>。其优先级：</a:t>
            </a:r>
            <a:r>
              <a:rPr lang="en-US" altLang="zh-CN" sz="2400" b="1">
                <a:latin typeface="Verdana" panose="020B0604030504040204" pitchFamily="34" charset="0"/>
                <a:ea typeface="宋体" panose="02010600030101010101" pitchFamily="2" charset="-122"/>
              </a:rPr>
              <a:t>not&gt;and&gt;xor&gt;or</a:t>
            </a:r>
          </a:p>
        </p:txBody>
      </p:sp>
      <p:sp>
        <p:nvSpPr>
          <p:cNvPr id="17446" name="文本框 6196">
            <a:extLst>
              <a:ext uri="{FF2B5EF4-FFF2-40B4-BE49-F238E27FC236}">
                <a16:creationId xmlns:a16="http://schemas.microsoft.com/office/drawing/2014/main" id="{554677B8-6525-4EBF-912A-67198E69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734051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  <a:ea typeface="宋体" panose="02010600030101010101" pitchFamily="2" charset="-122"/>
                <a:hlinkClick r:id="rId3"/>
              </a:rPr>
              <a:t>http://www.matrix67.com/blog/archives/263</a:t>
            </a:r>
            <a:r>
              <a:rPr lang="en-US" altLang="zh-CN" sz="180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18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>
            <a:extLst>
              <a:ext uri="{FF2B5EF4-FFF2-40B4-BE49-F238E27FC236}">
                <a16:creationId xmlns:a16="http://schemas.microsoft.com/office/drawing/2014/main" id="{BB031F20-F8C2-4277-AC09-E385DE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状态压缩</a:t>
            </a:r>
            <a:br>
              <a:rPr lang="zh-CN" altLang="en-US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</a:b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——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预备知识</a:t>
            </a:r>
          </a:p>
        </p:txBody>
      </p:sp>
      <p:sp>
        <p:nvSpPr>
          <p:cNvPr id="19459" name="文本占位符 7170">
            <a:extLst>
              <a:ext uri="{FF2B5EF4-FFF2-40B4-BE49-F238E27FC236}">
                <a16:creationId xmlns:a16="http://schemas.microsoft.com/office/drawing/2014/main" id="{563C0D6B-503D-433B-88E7-AA7CACEA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2800" indent="-812800">
              <a:buNone/>
            </a:pPr>
            <a:r>
              <a:rPr lang="zh-CN" altLang="en-US" dirty="0"/>
              <a:t>位运算的特殊应用</a:t>
            </a:r>
          </a:p>
          <a:p>
            <a:pPr marL="1168400" lvl="1" indent="-711200">
              <a:buNone/>
            </a:pPr>
            <a:r>
              <a:rPr lang="en-US" altLang="zh-CN" dirty="0"/>
              <a:t>and</a:t>
            </a:r>
            <a:r>
              <a:rPr lang="zh-CN" altLang="en-US" dirty="0"/>
              <a:t>：</a:t>
            </a:r>
          </a:p>
          <a:p>
            <a:pPr marL="1524000" lvl="2" indent="-609600">
              <a:buNone/>
            </a:pPr>
            <a:r>
              <a:rPr lang="zh-CN" altLang="en-US" dirty="0"/>
              <a:t>用以取出一个数的某些二进制位</a:t>
            </a:r>
          </a:p>
          <a:p>
            <a:pPr marL="1524000" lvl="2" indent="-609600">
              <a:buNone/>
            </a:pPr>
            <a:r>
              <a:rPr lang="zh-CN" altLang="en-US" dirty="0"/>
              <a:t>取出一个数二进制中的最后一个</a:t>
            </a:r>
            <a:r>
              <a:rPr lang="en-US" altLang="zh-CN" dirty="0"/>
              <a:t>1(</a:t>
            </a:r>
            <a:r>
              <a:rPr lang="en-US" altLang="zh-CN" dirty="0" err="1"/>
              <a:t>lowbit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pPr marL="1524000" lvl="2" indent="-609600">
              <a:buNone/>
            </a:pPr>
            <a:r>
              <a:rPr lang="en-US" altLang="zh-CN" dirty="0"/>
              <a:t>x&amp;-x  </a:t>
            </a:r>
            <a:r>
              <a:rPr lang="zh-CN" altLang="en-US" dirty="0"/>
              <a:t>或　</a:t>
            </a:r>
            <a:r>
              <a:rPr lang="en-US" altLang="zh-CN" dirty="0"/>
              <a:t>x&amp;(~x+1)</a:t>
            </a:r>
            <a:endParaRPr lang="zh-CN" altLang="en-US" dirty="0"/>
          </a:p>
          <a:p>
            <a:pPr marL="1168400" lvl="1" indent="-711200">
              <a:buNone/>
            </a:pPr>
            <a:r>
              <a:rPr lang="en-US" altLang="zh-CN" dirty="0"/>
              <a:t>or </a:t>
            </a:r>
            <a:r>
              <a:rPr lang="zh-CN" altLang="en-US" dirty="0"/>
              <a:t>：将一个数的某些位设为</a:t>
            </a:r>
            <a:r>
              <a:rPr lang="en-US" altLang="zh-CN" dirty="0"/>
              <a:t>1</a:t>
            </a:r>
          </a:p>
          <a:p>
            <a:pPr marL="1168400" lvl="1" indent="-711200">
              <a:buNone/>
            </a:pPr>
            <a:r>
              <a:rPr lang="en-US" altLang="zh-CN" dirty="0"/>
              <a:t>not</a:t>
            </a:r>
            <a:r>
              <a:rPr lang="zh-CN" altLang="en-US" dirty="0"/>
              <a:t>：间接构造一些数：</a:t>
            </a:r>
            <a:r>
              <a:rPr lang="en-US" altLang="zh-CN" dirty="0"/>
              <a:t>~0u=4294967295=2</a:t>
            </a:r>
            <a:r>
              <a:rPr lang="en-US" altLang="zh-CN" baseline="30000" dirty="0"/>
              <a:t>32</a:t>
            </a:r>
            <a:r>
              <a:rPr lang="en-US" altLang="zh-CN" dirty="0"/>
              <a:t>-1</a:t>
            </a:r>
          </a:p>
          <a:p>
            <a:pPr marL="1168400" lvl="1" indent="-711200">
              <a:buNone/>
            </a:pPr>
            <a:r>
              <a:rPr lang="en-US" altLang="zh-CN" dirty="0" err="1"/>
              <a:t>xor</a:t>
            </a:r>
            <a:r>
              <a:rPr lang="zh-CN" altLang="en-US" dirty="0"/>
              <a:t>：</a:t>
            </a:r>
          </a:p>
          <a:p>
            <a:pPr marL="1168400" lvl="1" indent="-711200">
              <a:buNone/>
            </a:pPr>
            <a:r>
              <a:rPr lang="zh-CN" altLang="en-US" dirty="0"/>
              <a:t>	通常用于对二进制的特定一位进行取反操作，因为异或可以这样定义：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异或</a:t>
            </a:r>
            <a:r>
              <a:rPr lang="en-US" altLang="zh-CN" dirty="0"/>
              <a:t>0</a:t>
            </a:r>
            <a:r>
              <a:rPr lang="zh-CN" altLang="en-US" dirty="0"/>
              <a:t>都不变，异或</a:t>
            </a:r>
            <a:r>
              <a:rPr lang="en-US" altLang="zh-CN" dirty="0"/>
              <a:t>1</a:t>
            </a:r>
            <a:r>
              <a:rPr lang="zh-CN" altLang="en-US" dirty="0"/>
              <a:t>则取反。 </a:t>
            </a: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</a:t>
            </a:r>
            <a:r>
              <a:rPr lang="zh-CN" altLang="en-US"/>
              <a:t>递归搜索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935990"/>
            <a:ext cx="5181600" cy="5100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   </a:t>
            </a:r>
          </a:p>
          <a:p>
            <a:r>
              <a:rPr lang="zh-CN" altLang="en-US" sz="2000"/>
              <a:t>int main()</a:t>
            </a:r>
          </a:p>
          <a:p>
            <a:r>
              <a:rPr lang="zh-CN" altLang="en-US" sz="2000"/>
              <a:t>{</a:t>
            </a:r>
          </a:p>
          <a:p>
            <a:r>
              <a:rPr lang="zh-CN" altLang="en-US" sz="2000"/>
              <a:t>    int n,t;</a:t>
            </a:r>
          </a:p>
          <a:p>
            <a:r>
              <a:rPr lang="zh-CN" altLang="en-US" sz="2000"/>
              <a:t>    scanf("%d",&amp;t);</a:t>
            </a:r>
          </a:p>
          <a:p>
            <a:r>
              <a:rPr lang="zh-CN" altLang="en-US" sz="2000"/>
              <a:t>    while (t--){</a:t>
            </a:r>
          </a:p>
          <a:p>
            <a:r>
              <a:rPr lang="zh-CN" altLang="en-US" sz="2000"/>
              <a:t>      scanf("%d",&amp;n);</a:t>
            </a:r>
          </a:p>
          <a:p>
            <a:r>
              <a:rPr lang="en-US" altLang="zh-CN" sz="2000"/>
              <a:t>      ans=0;      //</a:t>
            </a:r>
            <a:r>
              <a:rPr lang="zh-CN" altLang="en-US" sz="2000"/>
              <a:t>全局变量</a:t>
            </a:r>
          </a:p>
          <a:p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dfs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1800">
                <a:sym typeface="+mn-ea"/>
              </a:rPr>
              <a:t>)</a:t>
            </a:r>
          </a:p>
          <a:p>
            <a:r>
              <a:rPr lang="zh-CN" altLang="en-US" sz="2000"/>
              <a:t>      printf("%d\n",</a:t>
            </a:r>
            <a:r>
              <a:rPr lang="en-US" altLang="zh-CN" sz="2000"/>
              <a:t>ans</a:t>
            </a:r>
            <a:r>
              <a:rPr lang="zh-CN" altLang="en-US" sz="2000"/>
              <a:t>);</a:t>
            </a:r>
          </a:p>
          <a:p>
            <a:r>
              <a:rPr lang="zh-CN" altLang="en-US" sz="2000"/>
              <a:t>    }</a:t>
            </a:r>
          </a:p>
          <a:p>
            <a:r>
              <a:rPr lang="zh-CN" altLang="en-US" sz="2000"/>
              <a:t>    return 0;</a:t>
            </a:r>
          </a:p>
          <a:p>
            <a:r>
              <a:rPr lang="zh-CN" altLang="en-US" sz="2000"/>
              <a:t>}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1076960"/>
            <a:ext cx="5181600" cy="5100320"/>
          </a:xfrm>
        </p:spPr>
        <p:txBody>
          <a:bodyPr>
            <a:noAutofit/>
          </a:bodyPr>
          <a:lstStyle/>
          <a:p>
            <a:endParaRPr lang="zh-CN" altLang="en-US" sz="4000">
              <a:sym typeface="+mn-ea"/>
            </a:endParaRPr>
          </a:p>
          <a:p>
            <a:r>
              <a:rPr lang="zh-CN" altLang="en-US" sz="3200">
                <a:sym typeface="+mn-ea"/>
              </a:rPr>
              <a:t>int </a:t>
            </a:r>
            <a:r>
              <a:rPr lang="en-US" altLang="zh-CN" sz="3200">
                <a:sym typeface="+mn-ea"/>
              </a:rPr>
              <a:t>dfs</a:t>
            </a:r>
            <a:r>
              <a:rPr lang="zh-CN" altLang="en-US" sz="3200">
                <a:sym typeface="+mn-ea"/>
              </a:rPr>
              <a:t>(int i){</a:t>
            </a:r>
          </a:p>
          <a:p>
            <a:r>
              <a:rPr lang="zh-CN" altLang="en-US" sz="3200">
                <a:sym typeface="+mn-ea"/>
              </a:rPr>
              <a:t>  </a:t>
            </a:r>
            <a:r>
              <a:rPr lang="en-US" altLang="zh-CN" sz="3200">
                <a:sym typeface="+mn-ea"/>
              </a:rPr>
              <a:t>if (i==1) ans++;</a:t>
            </a:r>
          </a:p>
          <a:p>
            <a:r>
              <a:rPr lang="en-US" altLang="zh-CN" sz="3200">
                <a:sym typeface="+mn-ea"/>
              </a:rPr>
              <a:t>  else { 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       </a:t>
            </a:r>
            <a:r>
              <a:rPr lang="en-US" altLang="zh-CN" sz="3200">
                <a:sym typeface="+mn-ea"/>
              </a:rPr>
              <a:t>dfs</a:t>
            </a:r>
            <a:r>
              <a:rPr lang="zh-CN" altLang="en-US" sz="3200">
                <a:sym typeface="+mn-ea"/>
              </a:rPr>
              <a:t>(i-1)</a:t>
            </a:r>
            <a:r>
              <a:rPr lang="en-US" altLang="zh-CN" sz="3200">
                <a:sym typeface="+mn-ea"/>
              </a:rPr>
              <a:t>;</a:t>
            </a:r>
          </a:p>
          <a:p>
            <a:r>
              <a:rPr lang="en-US" altLang="zh-CN" sz="3200">
                <a:sym typeface="+mn-ea"/>
              </a:rPr>
              <a:t>       dfs</a:t>
            </a:r>
            <a:r>
              <a:rPr lang="zh-CN" altLang="en-US" sz="3200">
                <a:sym typeface="+mn-ea"/>
              </a:rPr>
              <a:t>(i-2);</a:t>
            </a:r>
          </a:p>
          <a:p>
            <a:r>
              <a:rPr lang="en-US" altLang="zh-CN" sz="3200">
                <a:sym typeface="+mn-ea"/>
              </a:rPr>
              <a:t>  }</a:t>
            </a:r>
          </a:p>
          <a:p>
            <a:r>
              <a:rPr lang="zh-CN" altLang="en-US" sz="3200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>
            <a:extLst>
              <a:ext uri="{FF2B5EF4-FFF2-40B4-BE49-F238E27FC236}">
                <a16:creationId xmlns:a16="http://schemas.microsoft.com/office/drawing/2014/main" id="{E3520360-B845-41FF-8108-6D8EF95207F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x-none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状态压缩</a:t>
            </a:r>
            <a:br>
              <a:rPr lang="zh-CN" altLang="x-none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</a:b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——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例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1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分析</a:t>
            </a:r>
          </a:p>
        </p:txBody>
      </p:sp>
      <p:sp>
        <p:nvSpPr>
          <p:cNvPr id="18435" name="内容占位符 18434">
            <a:extLst>
              <a:ext uri="{FF2B5EF4-FFF2-40B4-BE49-F238E27FC236}">
                <a16:creationId xmlns:a16="http://schemas.microsoft.com/office/drawing/2014/main" id="{C689FCAD-2E29-41FC-9293-F8C7FD839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在一个给定形状的棋盘（形状可能是不规则的）上面摆放棋子，棋子没有区别。要求摆放时任意的两个棋子不能放在棋盘中的同一行或者同一列，请编程求解对于给定形状和大小的棋盘，摆放</a:t>
            </a:r>
            <a:r>
              <a:rPr lang="en-US" altLang="zh-CN" dirty="0"/>
              <a:t>k</a:t>
            </a:r>
            <a:r>
              <a:rPr lang="zh-CN" altLang="en-US" dirty="0"/>
              <a:t>个棋子的所有可行的摆放方案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棋盘上某些位置可以放有些位置不能放棋子</a:t>
            </a:r>
            <a:endParaRPr lang="zh-CN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>
            <a:extLst>
              <a:ext uri="{FF2B5EF4-FFF2-40B4-BE49-F238E27FC236}">
                <a16:creationId xmlns:a16="http://schemas.microsoft.com/office/drawing/2014/main" id="{70F205A8-FDB8-41DF-9B51-6B157EB7CEC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x-none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状态压缩</a:t>
            </a:r>
            <a:br>
              <a:rPr lang="zh-CN" altLang="x-none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</a:b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——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例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1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解法</a:t>
            </a:r>
          </a:p>
        </p:txBody>
      </p:sp>
      <p:sp>
        <p:nvSpPr>
          <p:cNvPr id="19459" name="内容占位符 19458">
            <a:extLst>
              <a:ext uri="{FF2B5EF4-FFF2-40B4-BE49-F238E27FC236}">
                <a16:creationId xmlns:a16="http://schemas.microsoft.com/office/drawing/2014/main" id="{6DAF8E65-FEE9-4B8F-B509-CA420031E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我们按行从上到下进行</a:t>
            </a:r>
            <a:r>
              <a:rPr lang="en-US" altLang="zh-CN" dirty="0"/>
              <a:t>DP</a:t>
            </a:r>
            <a:r>
              <a:rPr lang="zh-CN" altLang="en-US" dirty="0"/>
              <a:t>，用一个二进制数字表示哪些列已经被占领了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][s]</a:t>
            </a:r>
            <a:r>
              <a:rPr lang="zh-CN" altLang="en-US" dirty="0"/>
              <a:t>表示到达地</a:t>
            </a:r>
            <a:r>
              <a:rPr lang="en-US" altLang="zh-CN" dirty="0" err="1"/>
              <a:t>i</a:t>
            </a:r>
            <a:r>
              <a:rPr lang="zh-CN" altLang="en-US" dirty="0"/>
              <a:t>行，列被占领的情况为</a:t>
            </a:r>
            <a:r>
              <a:rPr lang="en-US" altLang="zh-CN" dirty="0"/>
              <a:t>s</a:t>
            </a:r>
            <a:r>
              <a:rPr lang="zh-CN" altLang="en-US" dirty="0"/>
              <a:t>的方案数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假设第</a:t>
            </a:r>
            <a:r>
              <a:rPr lang="en-US" altLang="zh-CN" dirty="0" err="1"/>
              <a:t>i</a:t>
            </a:r>
            <a:r>
              <a:rPr lang="zh-CN" altLang="en-US" dirty="0"/>
              <a:t>行一个不放棋子，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][s]+=f[i-1][s]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否则假设第</a:t>
            </a:r>
            <a:r>
              <a:rPr lang="en-US" altLang="zh-CN" dirty="0" err="1"/>
              <a:t>i</a:t>
            </a:r>
            <a:r>
              <a:rPr lang="zh-CN" altLang="en-US" dirty="0"/>
              <a:t>行的棋子放在第</a:t>
            </a:r>
            <a:r>
              <a:rPr lang="en-US" altLang="zh-CN" dirty="0"/>
              <a:t>j</a:t>
            </a:r>
            <a:r>
              <a:rPr lang="zh-CN" altLang="en-US" dirty="0"/>
              <a:t>列</a:t>
            </a:r>
            <a:r>
              <a:rPr lang="en-US" altLang="zh-CN" dirty="0"/>
              <a:t>if(s&amp;(1&lt;&lt;(j-1)))</a:t>
            </a:r>
            <a:r>
              <a:rPr lang="zh-CN" altLang="en-US" dirty="0"/>
              <a:t>且那个位置可以放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那么</a:t>
            </a:r>
            <a:r>
              <a:rPr lang="en-US" altLang="zh-CN" dirty="0"/>
              <a:t>1….i-1</a:t>
            </a:r>
            <a:r>
              <a:rPr lang="zh-CN" altLang="en-US" dirty="0"/>
              <a:t>行的状态就是</a:t>
            </a:r>
            <a:r>
              <a:rPr lang="en-US" altLang="zh-CN" dirty="0"/>
              <a:t>t=s^(1&lt;&lt;(j-1))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f[</a:t>
            </a:r>
            <a:r>
              <a:rPr lang="en-US" altLang="zh-CN" dirty="0" err="1"/>
              <a:t>i</a:t>
            </a:r>
            <a:r>
              <a:rPr lang="en-US" altLang="zh-CN" dirty="0"/>
              <a:t>][s]+=f[i-1][t];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thx~</a:t>
            </a:r>
            <a:r>
              <a:rPr lang="zh-CN" altLang="en-US" dirty="0"/>
              <a:t>再次感谢</a:t>
            </a:r>
            <a:r>
              <a:rPr lang="en-US" altLang="zh-CN" dirty="0" err="1"/>
              <a:t>xushu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算法很多很多，大家路还很长。</a:t>
            </a:r>
          </a:p>
          <a:p>
            <a:r>
              <a:rPr lang="zh-CN" altLang="en-US"/>
              <a:t>一开始不理解没关系，慢慢学扎实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记忆化搜索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076960"/>
            <a:ext cx="5181600" cy="51003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000" dirty="0"/>
          </a:p>
          <a:p>
            <a:r>
              <a:rPr lang="zh-CN" altLang="en-US" sz="2000" dirty="0"/>
              <a:t>int main()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int n,t;</a:t>
            </a:r>
          </a:p>
          <a:p>
            <a:r>
              <a:rPr lang="zh-CN" altLang="en-US" sz="2000" dirty="0"/>
              <a:t>    scanf("%d",&amp;t);</a:t>
            </a:r>
          </a:p>
          <a:p>
            <a:r>
              <a:rPr lang="zh-CN" altLang="en-US" sz="2000" dirty="0"/>
              <a:t>   </a:t>
            </a:r>
            <a:r>
              <a:rPr lang="zh-CN" altLang="en-US" sz="2000" b="1" dirty="0">
                <a:solidFill>
                  <a:srgbClr val="FF0000"/>
                </a:solidFill>
              </a:rPr>
              <a:t> memset(</a:t>
            </a:r>
            <a:r>
              <a:rPr lang="en-US" altLang="zh-CN" sz="2000" b="1" dirty="0" err="1">
                <a:solidFill>
                  <a:srgbClr val="FF0000"/>
                </a:solidFill>
              </a:rPr>
              <a:t>ans</a:t>
            </a:r>
            <a:r>
              <a:rPr lang="zh-CN" altLang="en-US" sz="2000" b="1" dirty="0">
                <a:solidFill>
                  <a:srgbClr val="FF0000"/>
                </a:solidFill>
              </a:rPr>
              <a:t>,-1,sizeof(</a:t>
            </a:r>
            <a:r>
              <a:rPr lang="en-US" altLang="zh-CN" sz="2000" b="1" dirty="0" err="1">
                <a:solidFill>
                  <a:srgbClr val="FF0000"/>
                </a:solidFill>
              </a:rPr>
              <a:t>ans</a:t>
            </a:r>
            <a:r>
              <a:rPr lang="zh-CN" altLang="en-US" sz="2000" b="1" dirty="0">
                <a:solidFill>
                  <a:srgbClr val="FF0000"/>
                </a:solidFill>
              </a:rPr>
              <a:t>));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未存入结果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ans</a:t>
            </a:r>
            <a:r>
              <a:rPr lang="zh-CN" altLang="en-US" sz="2000" b="1" dirty="0">
                <a:solidFill>
                  <a:srgbClr val="FF0000"/>
                </a:solidFill>
              </a:rPr>
              <a:t>[0]=0;</a:t>
            </a:r>
            <a:r>
              <a:rPr lang="en-US" altLang="zh-CN" sz="2000" b="1" dirty="0" err="1">
                <a:solidFill>
                  <a:srgbClr val="FF0000"/>
                </a:solidFill>
              </a:rPr>
              <a:t>ans</a:t>
            </a:r>
            <a:r>
              <a:rPr lang="zh-CN" altLang="en-US" sz="2000" b="1" dirty="0">
                <a:solidFill>
                  <a:srgbClr val="FF0000"/>
                </a:solidFill>
              </a:rPr>
              <a:t>[1]=1;</a:t>
            </a:r>
            <a:endParaRPr lang="zh-CN" altLang="en-US" sz="2000" dirty="0"/>
          </a:p>
          <a:p>
            <a:r>
              <a:rPr lang="zh-CN" altLang="en-US" sz="2000" dirty="0"/>
              <a:t>    while (t--){</a:t>
            </a:r>
          </a:p>
          <a:p>
            <a:r>
              <a:rPr lang="zh-CN" altLang="en-US" sz="2000" dirty="0"/>
              <a:t>      scanf("%d",&amp;n);</a:t>
            </a:r>
          </a:p>
          <a:p>
            <a:r>
              <a:rPr lang="zh-CN" altLang="en-US" sz="2000" dirty="0"/>
              <a:t>      printf("%d\n",</a:t>
            </a:r>
            <a:r>
              <a:rPr lang="zh-CN" altLang="en-US" sz="2000" dirty="0">
                <a:sym typeface="+mn-ea"/>
              </a:rPr>
              <a:t>dp(</a:t>
            </a:r>
            <a:r>
              <a:rPr lang="en-US" altLang="zh-CN" sz="2000" dirty="0">
                <a:sym typeface="+mn-ea"/>
              </a:rPr>
              <a:t>n</a:t>
            </a:r>
            <a:r>
              <a:rPr lang="zh-CN" altLang="en-US" sz="2000" dirty="0">
                <a:sym typeface="+mn-ea"/>
              </a:rPr>
              <a:t>)</a:t>
            </a:r>
            <a:r>
              <a:rPr lang="zh-CN" altLang="en-US" sz="2000" dirty="0"/>
              <a:t>);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 return 0;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1076960"/>
            <a:ext cx="5181600" cy="5100320"/>
          </a:xfrm>
        </p:spPr>
        <p:txBody>
          <a:bodyPr>
            <a:noAutofit/>
          </a:bodyPr>
          <a:lstStyle/>
          <a:p>
            <a:endParaRPr lang="zh-CN" altLang="en-US" sz="3600">
              <a:sym typeface="+mn-ea"/>
            </a:endParaRPr>
          </a:p>
          <a:p>
            <a:r>
              <a:rPr lang="zh-CN" altLang="en-US" sz="3200">
                <a:sym typeface="+mn-ea"/>
              </a:rPr>
              <a:t>int </a:t>
            </a:r>
            <a:r>
              <a:rPr lang="en-US" altLang="zh-CN" sz="3200">
                <a:sym typeface="+mn-ea"/>
              </a:rPr>
              <a:t>ans</a:t>
            </a:r>
            <a:r>
              <a:rPr lang="zh-CN" altLang="en-US" sz="3200">
                <a:sym typeface="+mn-ea"/>
              </a:rPr>
              <a:t>[100];</a:t>
            </a:r>
          </a:p>
          <a:p>
            <a:r>
              <a:rPr lang="zh-CN" altLang="en-US" sz="3200">
                <a:sym typeface="+mn-ea"/>
              </a:rPr>
              <a:t>int dp(int i){</a:t>
            </a:r>
          </a:p>
          <a:p>
            <a:r>
              <a:rPr lang="zh-CN" altLang="en-US" sz="3200">
                <a:sym typeface="+mn-ea"/>
              </a:rPr>
              <a:t>  </a:t>
            </a:r>
            <a:r>
              <a:rPr lang="zh-CN" altLang="en-US" sz="3200">
                <a:solidFill>
                  <a:srgbClr val="FF0000"/>
                </a:solidFill>
                <a:uFillTx/>
                <a:sym typeface="+mn-ea"/>
              </a:rPr>
              <a:t>if (</a:t>
            </a:r>
            <a:r>
              <a:rPr lang="en-US" altLang="zh-CN" sz="3200">
                <a:solidFill>
                  <a:srgbClr val="FF0000"/>
                </a:solidFill>
                <a:uFillTx/>
                <a:sym typeface="+mn-ea"/>
              </a:rPr>
              <a:t>ans</a:t>
            </a:r>
            <a:r>
              <a:rPr lang="zh-CN" altLang="en-US" sz="3200">
                <a:solidFill>
                  <a:srgbClr val="FF0000"/>
                </a:solidFill>
                <a:uFillTx/>
                <a:sym typeface="+mn-ea"/>
              </a:rPr>
              <a:t>[i]!=-1) return </a:t>
            </a:r>
            <a:r>
              <a:rPr lang="en-US" altLang="zh-CN" sz="3200">
                <a:solidFill>
                  <a:srgbClr val="FF0000"/>
                </a:solidFill>
                <a:uFillTx/>
                <a:sym typeface="+mn-ea"/>
              </a:rPr>
              <a:t>ans</a:t>
            </a:r>
            <a:r>
              <a:rPr lang="zh-CN" altLang="en-US" sz="3200">
                <a:solidFill>
                  <a:srgbClr val="FF0000"/>
                </a:solidFill>
                <a:uFillTx/>
                <a:sym typeface="+mn-ea"/>
              </a:rPr>
              <a:t>[i];</a:t>
            </a:r>
          </a:p>
          <a:p>
            <a:r>
              <a:rPr lang="zh-CN" altLang="en-US" sz="3200">
                <a:sym typeface="+mn-ea"/>
              </a:rPr>
              <a:t>  </a:t>
            </a:r>
            <a:r>
              <a:rPr lang="en-US" altLang="zh-CN" sz="3200">
                <a:sym typeface="+mn-ea"/>
              </a:rPr>
              <a:t>else </a:t>
            </a:r>
            <a:r>
              <a:rPr lang="zh-CN" altLang="en-US" sz="3200">
                <a:sym typeface="+mn-ea"/>
              </a:rPr>
              <a:t>return </a:t>
            </a:r>
          </a:p>
          <a:p>
            <a:r>
              <a:rPr lang="zh-CN" altLang="en-US" sz="3200">
                <a:sym typeface="+mn-ea"/>
              </a:rPr>
              <a:t>  </a:t>
            </a:r>
            <a:r>
              <a:rPr lang="en-US" altLang="zh-CN" sz="3200">
                <a:sym typeface="+mn-ea"/>
              </a:rPr>
              <a:t>ans</a:t>
            </a:r>
            <a:r>
              <a:rPr lang="zh-CN" altLang="en-US" sz="3200">
                <a:sym typeface="+mn-ea"/>
              </a:rPr>
              <a:t>[i]=dp(i-1)+dp(i-2);</a:t>
            </a:r>
          </a:p>
          <a:p>
            <a:r>
              <a:rPr lang="zh-CN" altLang="en-US" sz="3200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0768" y="1649778"/>
            <a:ext cx="10515600" cy="5894021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f[</a:t>
            </a:r>
            <a:r>
              <a:rPr lang="en-US" altLang="zh-CN" sz="6000" dirty="0" err="1"/>
              <a:t>i</a:t>
            </a:r>
            <a:r>
              <a:rPr lang="en-US" altLang="zh-CN" sz="6000" dirty="0"/>
              <a:t>]=f[i-1]+f[i-2]</a:t>
            </a:r>
            <a:r>
              <a:rPr lang="zh-CN" altLang="en-US" sz="6000" dirty="0"/>
              <a:t> </a:t>
            </a:r>
            <a:endParaRPr lang="en-US" altLang="zh-CN" sz="6000" dirty="0"/>
          </a:p>
          <a:p>
            <a:r>
              <a:rPr lang="en-US" altLang="zh-CN" sz="6000" dirty="0"/>
              <a:t>f[1]=1,f[0]=0</a:t>
            </a:r>
          </a:p>
          <a:p>
            <a:r>
              <a:rPr lang="en-US" altLang="zh-CN" sz="6000" dirty="0" err="1">
                <a:sym typeface="+mn-ea"/>
              </a:rPr>
              <a:t>从小到大递推</a:t>
            </a:r>
            <a:endParaRPr lang="zh-CN" altLang="en-US" sz="6000" dirty="0"/>
          </a:p>
          <a:p>
            <a:endParaRPr lang="en-US" altLang="zh-CN" sz="6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填表法（由过去推当前）</a:t>
            </a:r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5400" dirty="0"/>
              <a:t>    </a:t>
            </a:r>
            <a:r>
              <a:rPr lang="zh-CN" altLang="en-US" sz="5400" dirty="0"/>
              <a:t>f[0]=0;f[1]=1;</a:t>
            </a:r>
          </a:p>
          <a:p>
            <a:r>
              <a:rPr lang="zh-CN" altLang="en-US" sz="5400" dirty="0"/>
              <a:t>    for (i=2;i&lt;=n;i++)   f[i]=f[i-1]+f[i-2];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刷</a:t>
            </a:r>
            <a:r>
              <a:rPr lang="zh-CN" altLang="en-US"/>
              <a:t>表法（由当前推未来）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504930" cy="435165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4000" dirty="0">
                <a:sym typeface="+mn-ea"/>
              </a:rPr>
              <a:t>    </a:t>
            </a:r>
            <a:r>
              <a:rPr lang="en-US" altLang="zh-CN" sz="4400" dirty="0" err="1">
                <a:solidFill>
                  <a:srgbClr val="FF0000"/>
                </a:solidFill>
                <a:sym typeface="+mn-ea"/>
              </a:rPr>
              <a:t>memset</a:t>
            </a:r>
            <a:r>
              <a:rPr lang="en-US" altLang="zh-CN" sz="4400" dirty="0">
                <a:solidFill>
                  <a:srgbClr val="FF0000"/>
                </a:solidFill>
                <a:sym typeface="+mn-ea"/>
              </a:rPr>
              <a:t>(f,0,sizeof(f));    </a:t>
            </a:r>
          </a:p>
          <a:p>
            <a:r>
              <a:rPr lang="zh-CN" altLang="en-US" sz="4000" dirty="0">
                <a:sym typeface="+mn-ea"/>
              </a:rPr>
              <a:t>    f[1]=1;</a:t>
            </a:r>
            <a:endParaRPr lang="zh-CN" altLang="en-US" sz="4000" dirty="0"/>
          </a:p>
          <a:p>
            <a:r>
              <a:rPr lang="zh-CN" altLang="en-US" sz="4000" dirty="0">
                <a:sym typeface="+mn-ea"/>
              </a:rPr>
              <a:t>    for (i=</a:t>
            </a:r>
            <a:r>
              <a:rPr lang="en-US" altLang="zh-CN" sz="4000" dirty="0">
                <a:sym typeface="+mn-ea"/>
              </a:rPr>
              <a:t>1</a:t>
            </a:r>
            <a:r>
              <a:rPr lang="zh-CN" altLang="en-US" sz="4000" dirty="0">
                <a:sym typeface="+mn-ea"/>
              </a:rPr>
              <a:t>;i&lt;=n;i++)                    </a:t>
            </a:r>
            <a:r>
              <a:rPr lang="en-US" altLang="zh-CN" b="1" dirty="0">
                <a:sym typeface="+mn-ea"/>
              </a:rPr>
              <a:t>//</a:t>
            </a:r>
            <a:r>
              <a:rPr lang="zh-CN" altLang="en-US" b="1" dirty="0">
                <a:sym typeface="+mn-ea"/>
              </a:rPr>
              <a:t>考虑当前已知值</a:t>
            </a:r>
            <a:r>
              <a:rPr lang="en-US" altLang="zh-CN" b="1" dirty="0">
                <a:sym typeface="+mn-ea"/>
              </a:rPr>
              <a:t>f[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]</a:t>
            </a:r>
          </a:p>
          <a:p>
            <a:r>
              <a:rPr lang="zh-CN" altLang="en-US" sz="4000" dirty="0">
                <a:sym typeface="+mn-ea"/>
              </a:rPr>
              <a:t>    </a:t>
            </a:r>
            <a:r>
              <a:rPr lang="en-US" altLang="zh-CN" sz="4000" dirty="0">
                <a:sym typeface="+mn-ea"/>
              </a:rPr>
              <a:t>{                                                </a:t>
            </a:r>
          </a:p>
          <a:p>
            <a:r>
              <a:rPr lang="en-US" altLang="zh-CN" sz="4000" dirty="0">
                <a:sym typeface="+mn-ea"/>
              </a:rPr>
              <a:t>                    </a:t>
            </a:r>
            <a:r>
              <a:rPr lang="zh-CN" altLang="en-US" sz="4000" dirty="0">
                <a:sym typeface="+mn-ea"/>
              </a:rPr>
              <a:t>f[i</a:t>
            </a:r>
            <a:r>
              <a:rPr lang="en-US" altLang="zh-CN" sz="4000" dirty="0">
                <a:sym typeface="+mn-ea"/>
              </a:rPr>
              <a:t>+1</a:t>
            </a:r>
            <a:r>
              <a:rPr lang="zh-CN" altLang="en-US" sz="4000" dirty="0">
                <a:sym typeface="+mn-ea"/>
              </a:rPr>
              <a:t>]</a:t>
            </a:r>
            <a:r>
              <a:rPr lang="en-US" altLang="zh-CN" sz="4000" dirty="0">
                <a:sym typeface="+mn-ea"/>
              </a:rPr>
              <a:t>+=f[</a:t>
            </a:r>
            <a:r>
              <a:rPr lang="en-US" altLang="zh-CN" sz="4000" dirty="0" err="1">
                <a:sym typeface="+mn-ea"/>
              </a:rPr>
              <a:t>i</a:t>
            </a:r>
            <a:r>
              <a:rPr lang="en-US" altLang="zh-CN" sz="4000" dirty="0">
                <a:sym typeface="+mn-ea"/>
              </a:rPr>
              <a:t>];   </a:t>
            </a:r>
            <a:r>
              <a:rPr lang="en-US" altLang="zh-CN" sz="2400" b="1" dirty="0">
                <a:sym typeface="+mn-ea"/>
              </a:rPr>
              <a:t>//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f[i+1]=f[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]+f[i-1],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加给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f[i+1]</a:t>
            </a:r>
          </a:p>
          <a:p>
            <a:r>
              <a:rPr lang="en-US" altLang="zh-CN" sz="4000" dirty="0">
                <a:sym typeface="+mn-ea"/>
              </a:rPr>
              <a:t>                    f[i+2]+=f[</a:t>
            </a:r>
            <a:r>
              <a:rPr lang="en-US" altLang="zh-CN" sz="4000" dirty="0" err="1">
                <a:sym typeface="+mn-ea"/>
              </a:rPr>
              <a:t>i</a:t>
            </a:r>
            <a:r>
              <a:rPr lang="en-US" altLang="zh-CN" sz="4000" dirty="0">
                <a:sym typeface="+mn-ea"/>
              </a:rPr>
              <a:t>];   </a:t>
            </a:r>
            <a:r>
              <a:rPr lang="en-US" altLang="zh-CN" sz="2400" b="1" dirty="0">
                <a:sym typeface="+mn-ea"/>
              </a:rPr>
              <a:t>//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f[i+2]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=f[i+1]+f[</a:t>
            </a:r>
            <a:r>
              <a:rPr lang="en-US" sz="24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加给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f[i+2]</a:t>
            </a:r>
          </a:p>
          <a:p>
            <a:r>
              <a:rPr lang="en-US" altLang="zh-CN" sz="4000" dirty="0">
                <a:sym typeface="+mn-ea"/>
              </a:rPr>
              <a:t>    }</a:t>
            </a:r>
          </a:p>
          <a:p>
            <a:endParaRPr lang="zh-CN" altLang="en-US" sz="4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54"/>
  <p:tag name="KSO_WM_TAG_VERSION" val="1.0"/>
  <p:tag name="KSO_WM_SLIDE_ID" val="custom6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0"/>
  <p:tag name="KSO_WM_SLIDE_SIZE" val="621*3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6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54"/>
  <p:tag name="KSO_WM_TAG_VERSION" val="1.0"/>
  <p:tag name="KSO_WM_SLIDE_ID" val="custom6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0"/>
  <p:tag name="KSO_WM_SLIDE_SIZE" val="621*3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2"/>
  <p:tag name="KSO_WM_TEMPLATE_CATEGORY" val="custom"/>
  <p:tag name="KSO_WM_TEMPLATE_INDEX" val="654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3"/>
  <p:tag name="KSO_WM_TEMPLATE_CATEGORY" val="custom"/>
  <p:tag name="KSO_WM_TEMPLATE_INDEX" val="654"/>
  <p:tag name="KSO_WM_UNIT_INDEX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4"/>
  <p:tag name="KSO_WM_TEMPLATE_CATEGORY" val="custom"/>
  <p:tag name="KSO_WM_TEMPLATE_INDEX" val="654"/>
  <p:tag name="KSO_WM_UNIT_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5"/>
  <p:tag name="KSO_WM_TEMPLATE_CATEGORY" val="custom"/>
  <p:tag name="KSO_WM_TEMPLATE_INDEX" val="654"/>
  <p:tag name="KSO_WM_UNIT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4"/>
  <p:tag name="KSO_WM_UNIT_TYPE" val="a"/>
  <p:tag name="KSO_WM_UNIT_INDEX" val="1"/>
  <p:tag name="KSO_WM_UNIT_ID" val="custom448_2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4"/>
  <p:tag name="KSO_WM_UNIT_TYPE" val="f"/>
  <p:tag name="KSO_WM_UNIT_INDEX" val="1"/>
  <p:tag name="KSO_WM_UNIT_ID" val="custom448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54"/>
  <p:tag name="KSO_WM_TAG_VERSION" val="1.0"/>
  <p:tag name="KSO_WM_SLIDE_ID" val="custom6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0"/>
  <p:tag name="KSO_WM_SLIDE_SIZE" val="621*3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2"/>
  <p:tag name="KSO_WM_TEMPLATE_CATEGORY" val="custom"/>
  <p:tag name="KSO_WM_TEMPLATE_INDEX" val="654"/>
  <p:tag name="KSO_WM_UNIT_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2"/>
  <p:tag name="KSO_WM_TEMPLATE_CATEGORY" val="custom"/>
  <p:tag name="KSO_WM_TEMPLATE_INDEX" val="654"/>
  <p:tag name="KSO_WM_UNIT_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3"/>
  <p:tag name="KSO_WM_TEMPLATE_CATEGORY" val="custom"/>
  <p:tag name="KSO_WM_TEMPLATE_INDEX" val="654"/>
  <p:tag name="KSO_WM_UNIT_INDEX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4"/>
  <p:tag name="KSO_WM_TEMPLATE_CATEGORY" val="custom"/>
  <p:tag name="KSO_WM_TEMPLATE_INDEX" val="654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5"/>
  <p:tag name="KSO_WM_TEMPLATE_CATEGORY" val="custom"/>
  <p:tag name="KSO_WM_TEMPLATE_INDEX" val="654"/>
  <p:tag name="KSO_WM_UNIT_INDEX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4"/>
  <p:tag name="KSO_WM_UNIT_TYPE" val="a"/>
  <p:tag name="KSO_WM_UNIT_INDEX" val="1"/>
  <p:tag name="KSO_WM_UNIT_ID" val="custom448_2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4"/>
  <p:tag name="KSO_WM_UNIT_TYPE" val="f"/>
  <p:tag name="KSO_WM_UNIT_INDEX" val="1"/>
  <p:tag name="KSO_WM_UNIT_ID" val="custom448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6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54"/>
  <p:tag name="KSO_WM_TAG_VERSION" val="1.0"/>
  <p:tag name="KSO_WM_SLIDE_ID" val="custom6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50*58"/>
  <p:tag name="KSO_WM_SLIDE_SIZE" val="619*4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4"/>
  <p:tag name="KSO_WM_UNIT_TYPE" val="d"/>
  <p:tag name="KSO_WM_UNIT_INDEX" val="1"/>
  <p:tag name="KSO_WM_UNIT_ID" val="custom448_4*d*1"/>
  <p:tag name="KSO_WM_UNIT_CLEAR" val="0"/>
  <p:tag name="KSO_WM_UNIT_LAYERLEVEL" val="1"/>
  <p:tag name="KSO_WM_UNIT_VALUE" val="1500*1243"/>
  <p:tag name="KSO_WM_UNIT_HIGHLIGHT" val="0"/>
  <p:tag name="KSO_WM_UNIT_COMPATIB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3"/>
  <p:tag name="KSO_WM_TEMPLATE_CATEGORY" val="custom"/>
  <p:tag name="KSO_WM_TEMPLATE_INDEX" val="654"/>
  <p:tag name="KSO_WM_UNIT_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4"/>
  <p:tag name="KSO_WM_TEMPLATE_CATEGORY" val="custom"/>
  <p:tag name="KSO_WM_TEMPLATE_INDEX" val="654"/>
  <p:tag name="KSO_WM_UNIT_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54_2*i*5"/>
  <p:tag name="KSO_WM_TEMPLATE_CATEGORY" val="custom"/>
  <p:tag name="KSO_WM_TEMPLATE_INDEX" val="654"/>
  <p:tag name="KSO_WM_UNIT_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4"/>
  <p:tag name="KSO_WM_UNIT_TYPE" val="a"/>
  <p:tag name="KSO_WM_UNIT_INDEX" val="1"/>
  <p:tag name="KSO_WM_UNIT_ID" val="custom448_2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54"/>
  <p:tag name="KSO_WM_UNIT_TYPE" val="f"/>
  <p:tag name="KSO_WM_UNIT_INDEX" val="1"/>
  <p:tag name="KSO_WM_UNIT_ID" val="custom448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6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65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3800</Words>
  <Application>Microsoft Office PowerPoint</Application>
  <PresentationFormat>宽屏</PresentationFormat>
  <Paragraphs>341</Paragraphs>
  <Slides>52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等线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Verdana</vt:lpstr>
      <vt:lpstr>Wingdings 3</vt:lpstr>
      <vt:lpstr>Office 主题</vt:lpstr>
      <vt:lpstr>Bitmap Image</vt:lpstr>
      <vt:lpstr>动态规划初步</vt:lpstr>
      <vt:lpstr>动态规划的定义(Dynamic Programming)</vt:lpstr>
      <vt:lpstr>Problem Description</vt:lpstr>
      <vt:lpstr>PowerPoint 演示文稿</vt:lpstr>
      <vt:lpstr>DFS递归搜索</vt:lpstr>
      <vt:lpstr>记忆化搜索</vt:lpstr>
      <vt:lpstr>PowerPoint 演示文稿</vt:lpstr>
      <vt:lpstr>填表法（由过去推当前）</vt:lpstr>
      <vt:lpstr>刷表法（由当前推未来）</vt:lpstr>
      <vt:lpstr>动态规划实现的三种形式（三种方法本质是相同的）</vt:lpstr>
      <vt:lpstr>状态转移方程</vt:lpstr>
      <vt:lpstr>状态转移方程的形成</vt:lpstr>
      <vt:lpstr>PowerPoint 演示文稿</vt:lpstr>
      <vt:lpstr>动态规划的重要思想</vt:lpstr>
      <vt:lpstr>数字三角</vt:lpstr>
      <vt:lpstr>PowerPoint 演示文稿</vt:lpstr>
      <vt:lpstr>LIS(最长上升子序列)</vt:lpstr>
      <vt:lpstr>PowerPoint 演示文稿</vt:lpstr>
      <vt:lpstr>LCS（最长公共子序列）</vt:lpstr>
      <vt:lpstr>PowerPoint 演示文稿</vt:lpstr>
      <vt:lpstr>01背包</vt:lpstr>
      <vt:lpstr>空间优化</vt:lpstr>
      <vt:lpstr>PowerPoint 演示文稿</vt:lpstr>
      <vt:lpstr>完全背包</vt:lpstr>
      <vt:lpstr>PowerPoint 演示文稿</vt:lpstr>
      <vt:lpstr>多重背包</vt:lpstr>
      <vt:lpstr>二进制优化</vt:lpstr>
      <vt:lpstr>单调队列优化O(NM)的多重背包</vt:lpstr>
      <vt:lpstr>多维费用背包</vt:lpstr>
      <vt:lpstr>分组背包</vt:lpstr>
      <vt:lpstr>树形背包</vt:lpstr>
      <vt:lpstr>区间DP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树形DP</vt:lpstr>
      <vt:lpstr>Hdu1520 没有上司的舞会</vt:lpstr>
      <vt:lpstr>PowerPoint 演示文稿</vt:lpstr>
      <vt:lpstr>学有余力的同学(天天AK的神犇)可以做做</vt:lpstr>
      <vt:lpstr>总结</vt:lpstr>
      <vt:lpstr>状态压缩</vt:lpstr>
      <vt:lpstr>状态压缩 ——预备知识</vt:lpstr>
      <vt:lpstr>状态压缩 ——预备知识</vt:lpstr>
      <vt:lpstr>状态压缩 ——例1分析</vt:lpstr>
      <vt:lpstr>状态压缩 ——例1解法</vt:lpstr>
      <vt:lpstr>   thx~再次感谢xushu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玄靖</cp:lastModifiedBy>
  <cp:revision>106</cp:revision>
  <dcterms:created xsi:type="dcterms:W3CDTF">2016-07-27T06:31:00Z</dcterms:created>
  <dcterms:modified xsi:type="dcterms:W3CDTF">2022-01-17T11:49:25Z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