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264" y="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EEE19-4048-46A3-9272-54A85955C2D1}" type="datetimeFigureOut">
              <a:rPr lang="ru-RU" smtClean="0"/>
              <a:t>15.02.2025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AAC5C-4259-45B0-B450-C1F2711DB7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0834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EEE19-4048-46A3-9272-54A85955C2D1}" type="datetimeFigureOut">
              <a:rPr lang="ru-RU" smtClean="0"/>
              <a:t>15.02.2025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AAC5C-4259-45B0-B450-C1F2711DB7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3509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EEE19-4048-46A3-9272-54A85955C2D1}" type="datetimeFigureOut">
              <a:rPr lang="ru-RU" smtClean="0"/>
              <a:t>15.02.2025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AAC5C-4259-45B0-B450-C1F2711DB7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6051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EEE19-4048-46A3-9272-54A85955C2D1}" type="datetimeFigureOut">
              <a:rPr lang="ru-RU" smtClean="0"/>
              <a:t>15.02.2025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AAC5C-4259-45B0-B450-C1F2711DB7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8508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EEE19-4048-46A3-9272-54A85955C2D1}" type="datetimeFigureOut">
              <a:rPr lang="ru-RU" smtClean="0"/>
              <a:t>15.02.2025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AAC5C-4259-45B0-B450-C1F2711DB7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1464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EEE19-4048-46A3-9272-54A85955C2D1}" type="datetimeFigureOut">
              <a:rPr lang="ru-RU" smtClean="0"/>
              <a:t>15.02.2025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AAC5C-4259-45B0-B450-C1F2711DB7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1209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EEE19-4048-46A3-9272-54A85955C2D1}" type="datetimeFigureOut">
              <a:rPr lang="ru-RU" smtClean="0"/>
              <a:t>15.02.2025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AAC5C-4259-45B0-B450-C1F2711DB7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7863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EEE19-4048-46A3-9272-54A85955C2D1}" type="datetimeFigureOut">
              <a:rPr lang="ru-RU" smtClean="0"/>
              <a:t>15.02.2025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AAC5C-4259-45B0-B450-C1F2711DB7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1607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EEE19-4048-46A3-9272-54A85955C2D1}" type="datetimeFigureOut">
              <a:rPr lang="ru-RU" smtClean="0"/>
              <a:t>15.02.2025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AAC5C-4259-45B0-B450-C1F2711DB7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4693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EEE19-4048-46A3-9272-54A85955C2D1}" type="datetimeFigureOut">
              <a:rPr lang="ru-RU" smtClean="0"/>
              <a:t>15.02.2025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AAC5C-4259-45B0-B450-C1F2711DB7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9189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EEE19-4048-46A3-9272-54A85955C2D1}" type="datetimeFigureOut">
              <a:rPr lang="ru-RU" smtClean="0"/>
              <a:t>15.02.2025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AAC5C-4259-45B0-B450-C1F2711DB7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9160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6EEE19-4048-46A3-9272-54A85955C2D1}" type="datetimeFigureOut">
              <a:rPr lang="ru-RU" smtClean="0"/>
              <a:t>15.02.2025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9AAC5C-4259-45B0-B450-C1F2711DB7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3387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980" y="937060"/>
            <a:ext cx="9198317" cy="48160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49413" y="219075"/>
            <a:ext cx="1695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Размеры</a:t>
            </a:r>
            <a:endParaRPr lang="ru-RU" dirty="0"/>
          </a:p>
        </p:txBody>
      </p:sp>
      <p:cxnSp>
        <p:nvCxnSpPr>
          <p:cNvPr id="7" name="Прямая со стрелкой 6"/>
          <p:cNvCxnSpPr/>
          <p:nvPr/>
        </p:nvCxnSpPr>
        <p:spPr>
          <a:xfrm>
            <a:off x="1200150" y="3810000"/>
            <a:ext cx="7315200" cy="1743075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/>
          <p:nvPr/>
        </p:nvCxnSpPr>
        <p:spPr>
          <a:xfrm flipH="1">
            <a:off x="9039225" y="4286250"/>
            <a:ext cx="571500" cy="1266825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 rot="965555">
            <a:off x="2981326" y="4448175"/>
            <a:ext cx="1323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1100 мм</a:t>
            </a:r>
            <a:endParaRPr lang="ru-RU" b="1" dirty="0"/>
          </a:p>
        </p:txBody>
      </p:sp>
      <p:sp>
        <p:nvSpPr>
          <p:cNvPr id="14" name="TextBox 13"/>
          <p:cNvSpPr txBox="1"/>
          <p:nvPr/>
        </p:nvSpPr>
        <p:spPr>
          <a:xfrm rot="17561994">
            <a:off x="9107317" y="4832732"/>
            <a:ext cx="1006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350 мм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797426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228" y="389713"/>
            <a:ext cx="8789161" cy="4600576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6739651" y="2276474"/>
            <a:ext cx="2095500" cy="13811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8" name="Прямая со стрелкой 7"/>
          <p:cNvCxnSpPr>
            <a:stCxn id="6" idx="3"/>
            <a:endCxn id="9" idx="1"/>
          </p:cNvCxnSpPr>
          <p:nvPr/>
        </p:nvCxnSpPr>
        <p:spPr>
          <a:xfrm>
            <a:off x="8835151" y="2967037"/>
            <a:ext cx="89193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727088" y="2228373"/>
            <a:ext cx="23907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Движитель лодки:</a:t>
            </a:r>
          </a:p>
          <a:p>
            <a:pPr algn="ctr"/>
            <a:r>
              <a:rPr lang="ru-RU" dirty="0" smtClean="0"/>
              <a:t>Два </a:t>
            </a:r>
            <a:r>
              <a:rPr lang="ru-RU" dirty="0" err="1" smtClean="0"/>
              <a:t>бесколекторных</a:t>
            </a:r>
            <a:r>
              <a:rPr lang="ru-RU" dirty="0" smtClean="0"/>
              <a:t> мотора, управляемые </a:t>
            </a:r>
            <a:r>
              <a:rPr lang="en-US" dirty="0" smtClean="0"/>
              <a:t>ESC</a:t>
            </a:r>
            <a:r>
              <a:rPr lang="ru-RU" dirty="0" smtClean="0"/>
              <a:t>-регулятором на 40А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4436625" y="2476500"/>
            <a:ext cx="2181226" cy="13049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2" name="Прямая со стрелкой 11"/>
          <p:cNvCxnSpPr>
            <a:stCxn id="10" idx="2"/>
            <a:endCxn id="13" idx="0"/>
          </p:cNvCxnSpPr>
          <p:nvPr/>
        </p:nvCxnSpPr>
        <p:spPr>
          <a:xfrm>
            <a:off x="5527238" y="3781425"/>
            <a:ext cx="0" cy="120886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712725" y="4990289"/>
            <a:ext cx="36290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Расположение логических элементов и АКБ(2х4</a:t>
            </a:r>
            <a:r>
              <a:rPr lang="en-US" dirty="0" smtClean="0"/>
              <a:t>S Li-Ion/Li-</a:t>
            </a:r>
            <a:r>
              <a:rPr lang="en-US" dirty="0" err="1" smtClean="0"/>
              <a:t>po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1190625" y="581025"/>
            <a:ext cx="3124200" cy="3200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4" name="Прямая со стрелкой 23"/>
          <p:cNvCxnSpPr>
            <a:stCxn id="14" idx="2"/>
          </p:cNvCxnSpPr>
          <p:nvPr/>
        </p:nvCxnSpPr>
        <p:spPr>
          <a:xfrm>
            <a:off x="2752725" y="3781425"/>
            <a:ext cx="0" cy="176212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357312" y="5636620"/>
            <a:ext cx="27908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Модульный отсек с установленными внутри </a:t>
            </a:r>
            <a:r>
              <a:rPr lang="en-US" dirty="0" smtClean="0"/>
              <a:t>FPV</a:t>
            </a:r>
            <a:r>
              <a:rPr lang="ru-RU" dirty="0" smtClean="0"/>
              <a:t>-</a:t>
            </a:r>
            <a:r>
              <a:rPr lang="ru-RU" dirty="0" err="1" smtClean="0"/>
              <a:t>дроном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76108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l="5035" t="6336" r="58561" b="33031"/>
          <a:stretch/>
        </p:blipFill>
        <p:spPr>
          <a:xfrm>
            <a:off x="876300" y="485775"/>
            <a:ext cx="4495800" cy="392044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210300" y="876300"/>
            <a:ext cx="459105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Модуль расположения </a:t>
            </a:r>
            <a:r>
              <a:rPr lang="ru-RU" dirty="0" err="1" smtClean="0"/>
              <a:t>дрона</a:t>
            </a:r>
            <a:r>
              <a:rPr lang="ru-RU" dirty="0" smtClean="0"/>
              <a:t> состоит из трёх частей:</a:t>
            </a:r>
          </a:p>
          <a:p>
            <a:pPr marL="342900" indent="-342900">
              <a:buAutoNum type="arabicPeriod"/>
            </a:pPr>
            <a:r>
              <a:rPr lang="ru-RU" dirty="0" smtClean="0"/>
              <a:t>Нижняя часть</a:t>
            </a:r>
          </a:p>
          <a:p>
            <a:pPr marL="342900" indent="-342900">
              <a:buAutoNum type="arabicPeriod"/>
            </a:pPr>
            <a:r>
              <a:rPr lang="ru-RU" dirty="0" smtClean="0"/>
              <a:t>Площадка взлета</a:t>
            </a:r>
          </a:p>
          <a:p>
            <a:pPr marL="342900" indent="-342900">
              <a:buAutoNum type="arabicPeriod"/>
            </a:pPr>
            <a:r>
              <a:rPr lang="ru-RU" dirty="0" smtClean="0"/>
              <a:t>Крышка</a:t>
            </a:r>
          </a:p>
          <a:p>
            <a:endParaRPr lang="ru-RU" dirty="0"/>
          </a:p>
          <a:p>
            <a:r>
              <a:rPr lang="ru-RU" dirty="0" smtClean="0"/>
              <a:t>В нижней части устанавливается пневматическая система для отстрела крышки и предоставлению </a:t>
            </a:r>
            <a:r>
              <a:rPr lang="ru-RU" dirty="0" err="1" smtClean="0"/>
              <a:t>дрону</a:t>
            </a:r>
            <a:r>
              <a:rPr lang="ru-RU" dirty="0" smtClean="0"/>
              <a:t> возможности взлететь</a:t>
            </a:r>
          </a:p>
        </p:txBody>
      </p:sp>
      <p:cxnSp>
        <p:nvCxnSpPr>
          <p:cNvPr id="10" name="Прямая со стрелкой 9"/>
          <p:cNvCxnSpPr/>
          <p:nvPr/>
        </p:nvCxnSpPr>
        <p:spPr>
          <a:xfrm>
            <a:off x="552450" y="876300"/>
            <a:ext cx="28194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/>
          <p:nvPr/>
        </p:nvCxnSpPr>
        <p:spPr>
          <a:xfrm flipV="1">
            <a:off x="1228725" y="2619375"/>
            <a:ext cx="1809750" cy="206692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/>
          <p:nvPr/>
        </p:nvCxnSpPr>
        <p:spPr>
          <a:xfrm flipV="1">
            <a:off x="2867025" y="4067175"/>
            <a:ext cx="495300" cy="112395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Овал 18"/>
          <p:cNvSpPr/>
          <p:nvPr/>
        </p:nvSpPr>
        <p:spPr>
          <a:xfrm>
            <a:off x="257175" y="666750"/>
            <a:ext cx="400050" cy="4191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ysClr val="windowText" lastClr="000000"/>
                </a:solidFill>
              </a:rPr>
              <a:t>1</a:t>
            </a:r>
            <a:endParaRPr lang="ru-RU" dirty="0">
              <a:solidFill>
                <a:sysClr val="windowText" lastClr="000000"/>
              </a:solidFill>
            </a:endParaRPr>
          </a:p>
        </p:txBody>
      </p:sp>
      <p:sp>
        <p:nvSpPr>
          <p:cNvPr id="20" name="Овал 19"/>
          <p:cNvSpPr/>
          <p:nvPr/>
        </p:nvSpPr>
        <p:spPr>
          <a:xfrm>
            <a:off x="1028700" y="4519612"/>
            <a:ext cx="400050" cy="4191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ysClr val="windowText" lastClr="000000"/>
                </a:solidFill>
              </a:rPr>
              <a:t>2</a:t>
            </a:r>
            <a:endParaRPr lang="ru-RU" dirty="0">
              <a:solidFill>
                <a:sysClr val="windowText" lastClr="000000"/>
              </a:solidFill>
            </a:endParaRPr>
          </a:p>
        </p:txBody>
      </p:sp>
      <p:sp>
        <p:nvSpPr>
          <p:cNvPr id="21" name="Овал 20"/>
          <p:cNvSpPr/>
          <p:nvPr/>
        </p:nvSpPr>
        <p:spPr>
          <a:xfrm>
            <a:off x="2667000" y="4981575"/>
            <a:ext cx="400050" cy="4191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ysClr val="windowText" lastClr="000000"/>
                </a:solidFill>
              </a:rPr>
              <a:t>3</a:t>
            </a:r>
            <a:endParaRPr lang="ru-RU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6451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022" y="172720"/>
            <a:ext cx="5324475" cy="436593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906260" y="506094"/>
            <a:ext cx="501015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err="1" smtClean="0"/>
              <a:t>Дрон</a:t>
            </a:r>
            <a:r>
              <a:rPr lang="ru-RU" sz="2400" dirty="0" smtClean="0"/>
              <a:t> собирается на базе платы </a:t>
            </a:r>
            <a:r>
              <a:rPr lang="en-US" sz="2400" dirty="0" smtClean="0"/>
              <a:t>Arduino Pro Mini R3</a:t>
            </a:r>
            <a:r>
              <a:rPr lang="ru-RU" sz="2400" dirty="0" smtClean="0"/>
              <a:t>, передача осуществляется за счет </a:t>
            </a:r>
            <a:r>
              <a:rPr lang="ru-RU" sz="2400" dirty="0" err="1" smtClean="0"/>
              <a:t>радиомодуля</a:t>
            </a:r>
            <a:r>
              <a:rPr lang="ru-RU" sz="2400" dirty="0" smtClean="0"/>
              <a:t> </a:t>
            </a:r>
            <a:r>
              <a:rPr lang="en-US" sz="2400" dirty="0" smtClean="0"/>
              <a:t>NRF24L01</a:t>
            </a:r>
            <a:r>
              <a:rPr lang="ru-RU" sz="2400" dirty="0" smtClean="0"/>
              <a:t>. </a:t>
            </a:r>
            <a:endParaRPr lang="ru-RU" sz="2400" dirty="0"/>
          </a:p>
          <a:p>
            <a:endParaRPr lang="ru-RU" sz="2400" dirty="0" smtClean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1933" y="2539752"/>
            <a:ext cx="4989442" cy="420746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814320" y="5181267"/>
            <a:ext cx="33731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Рама </a:t>
            </a:r>
            <a:r>
              <a:rPr lang="ru-RU" dirty="0" err="1" smtClean="0"/>
              <a:t>дрона</a:t>
            </a:r>
            <a:r>
              <a:rPr lang="ru-RU" dirty="0" smtClean="0"/>
              <a:t> размером (50х40)мм </a:t>
            </a:r>
            <a:r>
              <a:rPr lang="ru-RU" dirty="0"/>
              <a:t>печатается на 3д </a:t>
            </a:r>
            <a:r>
              <a:rPr lang="ru-RU" dirty="0" smtClean="0"/>
              <a:t>принтере.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72423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437" y="1633022"/>
            <a:ext cx="6048403" cy="3449571"/>
          </a:xfrm>
          <a:prstGeom prst="rect">
            <a:avLst/>
          </a:prstGeom>
        </p:spPr>
      </p:pic>
      <p:cxnSp>
        <p:nvCxnSpPr>
          <p:cNvPr id="6" name="Прямая со стрелкой 5"/>
          <p:cNvCxnSpPr/>
          <p:nvPr/>
        </p:nvCxnSpPr>
        <p:spPr>
          <a:xfrm flipV="1">
            <a:off x="1442720" y="3108960"/>
            <a:ext cx="1320800" cy="65024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/>
          <p:nvPr/>
        </p:nvCxnSpPr>
        <p:spPr>
          <a:xfrm flipH="1" flipV="1">
            <a:off x="1645920" y="4053840"/>
            <a:ext cx="1330960" cy="1038237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 rot="20024733">
            <a:off x="1478945" y="3068105"/>
            <a:ext cx="894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190мм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 rot="2376437">
            <a:off x="1534400" y="4445030"/>
            <a:ext cx="1198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235 мм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6807200" y="2018979"/>
            <a:ext cx="439928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АРМ оператора </a:t>
            </a:r>
            <a:r>
              <a:rPr lang="ru-RU" sz="2400" dirty="0" err="1" smtClean="0"/>
              <a:t>БЭКа</a:t>
            </a:r>
            <a:r>
              <a:rPr lang="en-US" sz="2400" dirty="0" smtClean="0"/>
              <a:t> </a:t>
            </a:r>
            <a:r>
              <a:rPr lang="ru-RU" sz="2400" dirty="0" smtClean="0"/>
              <a:t>реализуется на базе </a:t>
            </a:r>
            <a:r>
              <a:rPr lang="en-US" sz="2400" dirty="0" smtClean="0"/>
              <a:t>Raspberry Pi 5+</a:t>
            </a:r>
            <a:r>
              <a:rPr lang="ru-RU" sz="2400" dirty="0" smtClean="0"/>
              <a:t> и помещается в кейс для удобства переноски. Через него происходит управление движением и сбор данных об окружающей обстановке</a:t>
            </a:r>
          </a:p>
        </p:txBody>
      </p:sp>
    </p:spTree>
    <p:extLst>
      <p:ext uri="{BB962C8B-B14F-4D97-AF65-F5344CB8AC3E}">
        <p14:creationId xmlns:p14="http://schemas.microsoft.com/office/powerpoint/2010/main" val="413244318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121</Words>
  <Application>Microsoft Office PowerPoint</Application>
  <PresentationFormat>Широкоэкранный</PresentationFormat>
  <Paragraphs>21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Богданов</dc:creator>
  <cp:lastModifiedBy>Богданов</cp:lastModifiedBy>
  <cp:revision>5</cp:revision>
  <dcterms:created xsi:type="dcterms:W3CDTF">2025-02-15T05:41:46Z</dcterms:created>
  <dcterms:modified xsi:type="dcterms:W3CDTF">2025-02-15T06:33:22Z</dcterms:modified>
</cp:coreProperties>
</file>