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1c2befe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1c2befe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c2befea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1c2befea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1c2befea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1c2befea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1c2befeaa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1c2befea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1c2befea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c2befea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idx="1" type="subTitle"/>
          </p:nvPr>
        </p:nvSpPr>
        <p:spPr>
          <a:xfrm>
            <a:off x="390525" y="416565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BBD Entertainment</a:t>
            </a:r>
            <a:endParaRPr/>
          </a:p>
        </p:txBody>
      </p:sp>
      <p:pic>
        <p:nvPicPr>
          <p:cNvPr id="68" name="Google Shape;68;p13"/>
          <p:cNvPicPr preferRelativeResize="0"/>
          <p:nvPr/>
        </p:nvPicPr>
        <p:blipFill>
          <a:blip r:embed="rId3">
            <a:alphaModFix/>
          </a:blip>
          <a:stretch>
            <a:fillRect/>
          </a:stretch>
        </p:blipFill>
        <p:spPr>
          <a:xfrm>
            <a:off x="2578350" y="976148"/>
            <a:ext cx="3987300" cy="182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Moodboard</a:t>
            </a:r>
            <a:endParaRPr/>
          </a:p>
        </p:txBody>
      </p:sp>
      <p:sp>
        <p:nvSpPr>
          <p:cNvPr id="147" name="Google Shape;147;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2"/>
          <p:cNvPicPr preferRelativeResize="0"/>
          <p:nvPr/>
        </p:nvPicPr>
        <p:blipFill>
          <a:blip r:embed="rId3">
            <a:alphaModFix/>
          </a:blip>
          <a:stretch>
            <a:fillRect/>
          </a:stretch>
        </p:blipFill>
        <p:spPr>
          <a:xfrm>
            <a:off x="3890774" y="408888"/>
            <a:ext cx="4756824" cy="4325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 art</a:t>
            </a:r>
            <a:endParaRPr/>
          </a:p>
        </p:txBody>
      </p:sp>
      <p:sp>
        <p:nvSpPr>
          <p:cNvPr id="154" name="Google Shape;154;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nvSpPr>
        <p:spPr>
          <a:xfrm>
            <a:off x="2362500" y="1774875"/>
            <a:ext cx="4419000" cy="212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end.</a:t>
            </a:r>
            <a:endParaRPr>
              <a:latin typeface="Roboto"/>
              <a:ea typeface="Roboto"/>
              <a:cs typeface="Roboto"/>
              <a:sym typeface="Roboto"/>
            </a:endParaRPr>
          </a:p>
        </p:txBody>
      </p:sp>
      <p:sp>
        <p:nvSpPr>
          <p:cNvPr id="160" name="Google Shape;160;p24"/>
          <p:cNvSpPr txBox="1"/>
          <p:nvPr/>
        </p:nvSpPr>
        <p:spPr>
          <a:xfrm>
            <a:off x="3923550" y="2158850"/>
            <a:ext cx="1296900" cy="9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Questions?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500"/>
                                          </p:stCondLst>
                                        </p:cTn>
                                        <p:tgtEl>
                                          <p:spTgt spid="15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Team</a:t>
            </a:r>
            <a:endParaRPr/>
          </a:p>
        </p:txBody>
      </p:sp>
      <p:sp>
        <p:nvSpPr>
          <p:cNvPr id="74" name="Google Shape;74;p14"/>
          <p:cNvSpPr txBox="1"/>
          <p:nvPr>
            <p:ph idx="2" type="body"/>
          </p:nvPr>
        </p:nvSpPr>
        <p:spPr>
          <a:xfrm>
            <a:off x="4572000" y="2571750"/>
            <a:ext cx="2370000" cy="257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u="sng"/>
              <a:t>Artists</a:t>
            </a:r>
            <a:endParaRPr u="sng"/>
          </a:p>
          <a:p>
            <a:pPr indent="-342900" lvl="0" marL="457200" rtl="0" algn="l">
              <a:spcBef>
                <a:spcPts val="1600"/>
              </a:spcBef>
              <a:spcAft>
                <a:spcPts val="0"/>
              </a:spcAft>
              <a:buSzPts val="1800"/>
              <a:buChar char="●"/>
            </a:pPr>
            <a:r>
              <a:rPr lang="en"/>
              <a:t>Victor Start</a:t>
            </a:r>
            <a:endParaRPr/>
          </a:p>
          <a:p>
            <a:pPr indent="-342900" lvl="0" marL="457200" rtl="0" algn="l">
              <a:spcBef>
                <a:spcPts val="1600"/>
              </a:spcBef>
              <a:spcAft>
                <a:spcPts val="0"/>
              </a:spcAft>
              <a:buSzPts val="1800"/>
              <a:buChar char="●"/>
            </a:pPr>
            <a:r>
              <a:rPr lang="en"/>
              <a:t>Viktoria Minkova</a:t>
            </a:r>
            <a:endParaRPr/>
          </a:p>
          <a:p>
            <a:pPr indent="-342900" lvl="0" marL="457200" rtl="0" algn="l">
              <a:spcBef>
                <a:spcPts val="1600"/>
              </a:spcBef>
              <a:spcAft>
                <a:spcPts val="1600"/>
              </a:spcAft>
              <a:buSzPts val="1800"/>
              <a:buChar char="●"/>
            </a:pPr>
            <a:r>
              <a:rPr lang="en"/>
              <a:t>Valentin Georgiev</a:t>
            </a:r>
            <a:endParaRPr/>
          </a:p>
        </p:txBody>
      </p:sp>
      <p:sp>
        <p:nvSpPr>
          <p:cNvPr id="75" name="Google Shape;75;p14"/>
          <p:cNvSpPr txBox="1"/>
          <p:nvPr>
            <p:ph idx="2" type="body"/>
          </p:nvPr>
        </p:nvSpPr>
        <p:spPr>
          <a:xfrm>
            <a:off x="6774000" y="2357100"/>
            <a:ext cx="2370000" cy="25764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u="sng"/>
              <a:t>Engineer</a:t>
            </a:r>
            <a:endParaRPr u="sng"/>
          </a:p>
          <a:p>
            <a:pPr indent="-342900" lvl="0" marL="457200" rtl="0" algn="l">
              <a:spcBef>
                <a:spcPts val="1600"/>
              </a:spcBef>
              <a:spcAft>
                <a:spcPts val="0"/>
              </a:spcAft>
              <a:buSzPts val="1800"/>
              <a:buChar char="●"/>
            </a:pPr>
            <a:r>
              <a:rPr lang="en"/>
              <a:t>Arjen ‘Big Brain’ de Aldrey</a:t>
            </a:r>
            <a:endParaRPr/>
          </a:p>
          <a:p>
            <a:pPr indent="0" lvl="0" marL="457200" rtl="0" algn="l">
              <a:spcBef>
                <a:spcPts val="1600"/>
              </a:spcBef>
              <a:spcAft>
                <a:spcPts val="1600"/>
              </a:spcAft>
              <a:buNone/>
            </a:pPr>
            <a:r>
              <a:t/>
            </a:r>
            <a:endParaRPr/>
          </a:p>
        </p:txBody>
      </p:sp>
      <p:sp>
        <p:nvSpPr>
          <p:cNvPr id="76" name="Google Shape;76;p14"/>
          <p:cNvSpPr txBox="1"/>
          <p:nvPr>
            <p:ph idx="2" type="body"/>
          </p:nvPr>
        </p:nvSpPr>
        <p:spPr>
          <a:xfrm>
            <a:off x="5764875" y="375100"/>
            <a:ext cx="2370000" cy="25764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 u="sng"/>
              <a:t>Designer</a:t>
            </a:r>
            <a:endParaRPr u="sng"/>
          </a:p>
          <a:p>
            <a:pPr indent="-342900" lvl="0" marL="457200" rtl="0" algn="l">
              <a:spcBef>
                <a:spcPts val="1600"/>
              </a:spcBef>
              <a:spcAft>
                <a:spcPts val="0"/>
              </a:spcAft>
              <a:buSzPts val="1800"/>
              <a:buChar char="●"/>
            </a:pPr>
            <a:r>
              <a:rPr lang="en"/>
              <a:t>Mihai Niculescu</a:t>
            </a:r>
            <a:endParaRPr/>
          </a:p>
          <a:p>
            <a:pPr indent="0" lvl="0" marL="457200" rtl="0" algn="l">
              <a:spcBef>
                <a:spcPts val="1600"/>
              </a:spcBef>
              <a:spcAft>
                <a:spcPts val="1600"/>
              </a:spcAft>
              <a:buNone/>
            </a:pPr>
            <a:r>
              <a:t/>
            </a:r>
            <a:endParaRPr/>
          </a:p>
        </p:txBody>
      </p:sp>
      <p:pic>
        <p:nvPicPr>
          <p:cNvPr id="77" name="Google Shape;77;p14"/>
          <p:cNvPicPr preferRelativeResize="0"/>
          <p:nvPr/>
        </p:nvPicPr>
        <p:blipFill>
          <a:blip r:embed="rId3">
            <a:alphaModFix/>
          </a:blip>
          <a:stretch>
            <a:fillRect/>
          </a:stretch>
        </p:blipFill>
        <p:spPr>
          <a:xfrm>
            <a:off x="1395000" y="189000"/>
            <a:ext cx="6354000" cy="476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Scrum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808238" y="2131425"/>
            <a:ext cx="2766300" cy="10056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8" name="Google Shape;88;p16"/>
          <p:cNvSpPr txBox="1"/>
          <p:nvPr>
            <p:ph idx="4294967295" type="body"/>
          </p:nvPr>
        </p:nvSpPr>
        <p:spPr>
          <a:xfrm>
            <a:off x="1207176" y="2316947"/>
            <a:ext cx="1774200" cy="634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Week 1</a:t>
            </a:r>
            <a:endParaRPr>
              <a:solidFill>
                <a:schemeClr val="lt1"/>
              </a:solidFill>
            </a:endParaRPr>
          </a:p>
        </p:txBody>
      </p:sp>
      <p:grpSp>
        <p:nvGrpSpPr>
          <p:cNvPr id="89" name="Google Shape;89;p16"/>
          <p:cNvGrpSpPr/>
          <p:nvPr/>
        </p:nvGrpSpPr>
        <p:grpSpPr>
          <a:xfrm>
            <a:off x="2194270" y="1537765"/>
            <a:ext cx="198900" cy="593656"/>
            <a:chOff x="3918084" y="1610215"/>
            <a:chExt cx="198900" cy="593656"/>
          </a:xfrm>
        </p:grpSpPr>
        <p:cxnSp>
          <p:nvCxnSpPr>
            <p:cNvPr id="90" name="Google Shape;90;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1" name="Google Shape;91;p16"/>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6"/>
          <p:cNvSpPr txBox="1"/>
          <p:nvPr>
            <p:ph idx="4294967295" type="body"/>
          </p:nvPr>
        </p:nvSpPr>
        <p:spPr>
          <a:xfrm>
            <a:off x="808244" y="3821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Researching concepts and Fleshing out designs.</a:t>
            </a:r>
            <a:endParaRPr sz="1600"/>
          </a:p>
        </p:txBody>
      </p:sp>
      <p:sp>
        <p:nvSpPr>
          <p:cNvPr id="93" name="Google Shape;93;p16"/>
          <p:cNvSpPr/>
          <p:nvPr/>
        </p:nvSpPr>
        <p:spPr>
          <a:xfrm>
            <a:off x="3040329" y="2131425"/>
            <a:ext cx="2766300" cy="10056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4" name="Google Shape;94;p16"/>
          <p:cNvSpPr txBox="1"/>
          <p:nvPr>
            <p:ph idx="4294967295" type="body"/>
          </p:nvPr>
        </p:nvSpPr>
        <p:spPr>
          <a:xfrm>
            <a:off x="3431208" y="2316947"/>
            <a:ext cx="1774200" cy="634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Week 2</a:t>
            </a:r>
            <a:endParaRPr>
              <a:solidFill>
                <a:schemeClr val="lt1"/>
              </a:solidFill>
            </a:endParaRPr>
          </a:p>
        </p:txBody>
      </p:sp>
      <p:grpSp>
        <p:nvGrpSpPr>
          <p:cNvPr id="95" name="Google Shape;95;p16"/>
          <p:cNvGrpSpPr/>
          <p:nvPr/>
        </p:nvGrpSpPr>
        <p:grpSpPr>
          <a:xfrm>
            <a:off x="4591345" y="3131758"/>
            <a:ext cx="198900" cy="593656"/>
            <a:chOff x="5958946" y="2938958"/>
            <a:chExt cx="198900" cy="593656"/>
          </a:xfrm>
        </p:grpSpPr>
        <p:cxnSp>
          <p:nvCxnSpPr>
            <p:cNvPr id="96" name="Google Shape;96;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97" name="Google Shape;97;p16"/>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6"/>
          <p:cNvSpPr txBox="1"/>
          <p:nvPr>
            <p:ph idx="4294967295" type="body"/>
          </p:nvPr>
        </p:nvSpPr>
        <p:spPr>
          <a:xfrm>
            <a:off x="3302077" y="3905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Testing concept and Producing game.</a:t>
            </a:r>
            <a:endParaRPr sz="1600"/>
          </a:p>
        </p:txBody>
      </p:sp>
      <p:sp>
        <p:nvSpPr>
          <p:cNvPr id="99" name="Google Shape;99;p16"/>
          <p:cNvSpPr/>
          <p:nvPr/>
        </p:nvSpPr>
        <p:spPr>
          <a:xfrm>
            <a:off x="5272420" y="2131425"/>
            <a:ext cx="2766300" cy="10056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6"/>
          <p:cNvSpPr txBox="1"/>
          <p:nvPr>
            <p:ph idx="4294967295" type="body"/>
          </p:nvPr>
        </p:nvSpPr>
        <p:spPr>
          <a:xfrm>
            <a:off x="5717104" y="2316947"/>
            <a:ext cx="1774200" cy="634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Week 3</a:t>
            </a:r>
            <a:endParaRPr>
              <a:solidFill>
                <a:schemeClr val="lt1"/>
              </a:solidFill>
            </a:endParaRPr>
          </a:p>
        </p:txBody>
      </p:sp>
      <p:grpSp>
        <p:nvGrpSpPr>
          <p:cNvPr id="101" name="Google Shape;101;p16"/>
          <p:cNvGrpSpPr/>
          <p:nvPr/>
        </p:nvGrpSpPr>
        <p:grpSpPr>
          <a:xfrm>
            <a:off x="6504745" y="1537765"/>
            <a:ext cx="198900" cy="593656"/>
            <a:chOff x="3918084" y="1610215"/>
            <a:chExt cx="198900" cy="593656"/>
          </a:xfrm>
        </p:grpSpPr>
        <p:cxnSp>
          <p:nvCxnSpPr>
            <p:cNvPr id="102" name="Google Shape;102;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3" name="Google Shape;103;p16"/>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6"/>
          <p:cNvSpPr txBox="1"/>
          <p:nvPr>
            <p:ph idx="4294967295" type="body"/>
          </p:nvPr>
        </p:nvSpPr>
        <p:spPr>
          <a:xfrm>
            <a:off x="5730429" y="3821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Polishing game and Produce marketing items.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Campaign</a:t>
            </a:r>
            <a:endParaRPr/>
          </a:p>
        </p:txBody>
      </p:sp>
      <p:sp>
        <p:nvSpPr>
          <p:cNvPr id="110" name="Google Shape;110;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Shelter Pet Project</a:t>
            </a:r>
            <a:endParaRPr/>
          </a:p>
          <a:p>
            <a:pPr indent="457200" lvl="0" marL="457200" rtl="0" algn="l">
              <a:spcBef>
                <a:spcPts val="1600"/>
              </a:spcBef>
              <a:spcAft>
                <a:spcPts val="1600"/>
              </a:spcAft>
              <a:buNone/>
            </a:pPr>
            <a:r>
              <a:rPr lang="en"/>
              <a:t>“</a:t>
            </a:r>
            <a:r>
              <a:rPr lang="en" sz="1200">
                <a:solidFill>
                  <a:srgbClr val="666666"/>
                </a:solidFill>
                <a:latin typeface="Arial"/>
                <a:ea typeface="Arial"/>
                <a:cs typeface="Arial"/>
                <a:sym typeface="Arial"/>
              </a:rPr>
              <a:t>Our goal is to make shelters the first place potential adopters turn when looking to get a new pet, ensuring that all healthy and treatable pets find loving homes. We do this by breaking down misconceptions surrounding shelter pets and celebrating the unique bond between every shelter pet and parent.”</a:t>
            </a:r>
            <a:br>
              <a:rPr lang="en"/>
            </a:br>
            <a:r>
              <a:rPr lang="en"/>
              <a:t>	</a:t>
            </a:r>
            <a:endParaRPr/>
          </a:p>
        </p:txBody>
      </p:sp>
      <p:sp>
        <p:nvSpPr>
          <p:cNvPr id="111" name="Google Shape;111;p17"/>
          <p:cNvSpPr txBox="1"/>
          <p:nvPr/>
        </p:nvSpPr>
        <p:spPr>
          <a:xfrm>
            <a:off x="954700" y="2439125"/>
            <a:ext cx="74451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a:t>
            </a:r>
            <a:endParaRPr/>
          </a:p>
        </p:txBody>
      </p:sp>
      <p:sp>
        <p:nvSpPr>
          <p:cNvPr id="117" name="Google Shape;11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Define goals</a:t>
            </a:r>
            <a:endParaRPr/>
          </a:p>
          <a:p>
            <a:pPr indent="-342900" lvl="0" marL="457200" rtl="0" algn="l">
              <a:spcBef>
                <a:spcPts val="1600"/>
              </a:spcBef>
              <a:spcAft>
                <a:spcPts val="0"/>
              </a:spcAft>
              <a:buSzPts val="1800"/>
              <a:buChar char="●"/>
            </a:pPr>
            <a:r>
              <a:rPr lang="en"/>
              <a:t>Extract components</a:t>
            </a:r>
            <a:endParaRPr/>
          </a:p>
          <a:p>
            <a:pPr indent="-342900" lvl="0" marL="457200" rtl="0" algn="l">
              <a:spcBef>
                <a:spcPts val="1600"/>
              </a:spcBef>
              <a:spcAft>
                <a:spcPts val="0"/>
              </a:spcAft>
              <a:buSzPts val="1800"/>
              <a:buChar char="●"/>
            </a:pPr>
            <a:r>
              <a:rPr lang="en"/>
              <a:t>Conduct study</a:t>
            </a:r>
            <a:endParaRPr/>
          </a:p>
          <a:p>
            <a:pPr indent="-342900" lvl="0" marL="457200" rtl="0" algn="l">
              <a:spcBef>
                <a:spcPts val="1600"/>
              </a:spcBef>
              <a:spcAft>
                <a:spcPts val="1600"/>
              </a:spcAft>
              <a:buSzPts val="1800"/>
              <a:buChar char="●"/>
            </a:pPr>
            <a:r>
              <a:rPr lang="en"/>
              <a:t>Interview shelter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Concepts</a:t>
            </a:r>
            <a:endParaRPr/>
          </a:p>
        </p:txBody>
      </p:sp>
      <p:pic>
        <p:nvPicPr>
          <p:cNvPr descr="Image result for tamagotchi" id="123" name="Google Shape;123;p19"/>
          <p:cNvPicPr preferRelativeResize="0"/>
          <p:nvPr/>
        </p:nvPicPr>
        <p:blipFill>
          <a:blip r:embed="rId3">
            <a:alphaModFix/>
          </a:blip>
          <a:stretch>
            <a:fillRect/>
          </a:stretch>
        </p:blipFill>
        <p:spPr>
          <a:xfrm>
            <a:off x="3781800" y="0"/>
            <a:ext cx="5143500" cy="5143500"/>
          </a:xfrm>
          <a:prstGeom prst="rect">
            <a:avLst/>
          </a:prstGeom>
          <a:noFill/>
          <a:ln>
            <a:noFill/>
          </a:ln>
        </p:spPr>
      </p:pic>
      <p:sp>
        <p:nvSpPr>
          <p:cNvPr id="124" name="Google Shape;124;p19"/>
          <p:cNvSpPr txBox="1"/>
          <p:nvPr>
            <p:ph type="title"/>
          </p:nvPr>
        </p:nvSpPr>
        <p:spPr>
          <a:xfrm>
            <a:off x="460950" y="3039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Tamagotchi</a:t>
            </a:r>
            <a:endParaRPr/>
          </a:p>
        </p:txBody>
      </p:sp>
      <p:pic>
        <p:nvPicPr>
          <p:cNvPr descr="Image result for dog catcher" id="125" name="Google Shape;125;p19"/>
          <p:cNvPicPr preferRelativeResize="0"/>
          <p:nvPr/>
        </p:nvPicPr>
        <p:blipFill>
          <a:blip r:embed="rId4">
            <a:alphaModFix/>
          </a:blip>
          <a:stretch>
            <a:fillRect/>
          </a:stretch>
        </p:blipFill>
        <p:spPr>
          <a:xfrm>
            <a:off x="3900150" y="0"/>
            <a:ext cx="5143500" cy="5143500"/>
          </a:xfrm>
          <a:prstGeom prst="rect">
            <a:avLst/>
          </a:prstGeom>
          <a:noFill/>
          <a:ln>
            <a:noFill/>
          </a:ln>
        </p:spPr>
      </p:pic>
      <p:sp>
        <p:nvSpPr>
          <p:cNvPr id="126" name="Google Shape;126;p19"/>
          <p:cNvSpPr txBox="1"/>
          <p:nvPr>
            <p:ph type="title"/>
          </p:nvPr>
        </p:nvSpPr>
        <p:spPr>
          <a:xfrm>
            <a:off x="460950" y="11890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Dog Catcher</a:t>
            </a:r>
            <a:endParaRPr/>
          </a:p>
        </p:txBody>
      </p:sp>
      <p:pic>
        <p:nvPicPr>
          <p:cNvPr descr="Image result for dog pov" id="127" name="Google Shape;127;p19"/>
          <p:cNvPicPr preferRelativeResize="0"/>
          <p:nvPr/>
        </p:nvPicPr>
        <p:blipFill>
          <a:blip r:embed="rId5">
            <a:alphaModFix/>
          </a:blip>
          <a:stretch>
            <a:fillRect/>
          </a:stretch>
        </p:blipFill>
        <p:spPr>
          <a:xfrm>
            <a:off x="3458850" y="916600"/>
            <a:ext cx="5584800" cy="3141450"/>
          </a:xfrm>
          <a:prstGeom prst="rect">
            <a:avLst/>
          </a:prstGeom>
          <a:noFill/>
          <a:ln>
            <a:noFill/>
          </a:ln>
        </p:spPr>
      </p:pic>
      <p:sp>
        <p:nvSpPr>
          <p:cNvPr id="128" name="Google Shape;128;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Dog POV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Rules</a:t>
            </a:r>
            <a:endParaRPr/>
          </a:p>
        </p:txBody>
      </p:sp>
      <p:sp>
        <p:nvSpPr>
          <p:cNvPr id="134" name="Google Shape;134;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Lorem ipsum dolor sit amet, consectetur adipiscing elit, sed do eiusmod tempor incididunt ut labore et dolore magna aliqua</a:t>
            </a:r>
            <a:endParaRPr/>
          </a:p>
          <a:p>
            <a:pPr indent="-317500" lvl="0" marL="457200" rtl="0" algn="l">
              <a:spcBef>
                <a:spcPts val="1600"/>
              </a:spcBef>
              <a:spcAft>
                <a:spcPts val="0"/>
              </a:spcAft>
              <a:buSzPts val="1400"/>
              <a:buAutoNum type="arabicPeriod"/>
            </a:pPr>
            <a:r>
              <a:rPr lang="en"/>
              <a:t>Incididunt ut labore et dolore</a:t>
            </a:r>
            <a:endParaRPr/>
          </a:p>
          <a:p>
            <a:pPr indent="-317500" lvl="0" marL="457200" rtl="0" algn="l">
              <a:spcBef>
                <a:spcPts val="0"/>
              </a:spcBef>
              <a:spcAft>
                <a:spcPts val="0"/>
              </a:spcAft>
              <a:buSzPts val="1400"/>
              <a:buAutoNum type="arabicPeriod"/>
            </a:pPr>
            <a:r>
              <a:rPr lang="en"/>
              <a:t>Consectetur adipiscing elit, sed do eiusmod tempor incididunt ut labore et dolore magna aliqua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5" name="Google Shape;135;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Lorem ipsum dolor sit amet, consectetur adipiscing elit, sed do eiusmod tempor incididunt ut labore et dolore magna aliqua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Style-sheet</a:t>
            </a:r>
            <a:endParaRPr/>
          </a:p>
        </p:txBody>
      </p:sp>
      <p:sp>
        <p:nvSpPr>
          <p:cNvPr id="141" name="Google Shape;141;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