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jm4tBccfQWXp/74hFTdD/q3Mqr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customschemas.google.com/relationships/presentationmetadata" Target="meta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0"/>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9"/>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0"/>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0"/>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4" name="Shape 34"/>
        <p:cNvGrpSpPr/>
        <p:nvPr/>
      </p:nvGrpSpPr>
      <p:grpSpPr>
        <a:xfrm>
          <a:off x="0" y="0"/>
          <a:ext cx="0" cy="0"/>
          <a:chOff x="0" y="0"/>
          <a:chExt cx="0" cy="0"/>
        </a:xfrm>
      </p:grpSpPr>
      <p:sp>
        <p:nvSpPr>
          <p:cNvPr id="35" name="Google Shape;35;p23"/>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3"/>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2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2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2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2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7"/>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7"/>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7"/>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7"/>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8"/>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8"/>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8"/>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28"/>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79" name="Google Shape;79;p28"/>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9"/>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spreadsheets/d/1QzlsjrDDc7eR7gGc5I4aOuV129q1nXrh/edit?usp=drive_link&amp;ouid=114648210892736597050&amp;rtpof=true&amp;sd=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spreadsheets/d/1QzlsjrDDc7eR7gGc5I4aOuV129q1nXrh/edit?usp=drive_link&amp;ouid=114648210892736597050&amp;rtpof=true&amp;sd=tr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spreadsheets/d/1QzlsjrDDc7eR7gGc5I4aOuV129q1nXrh/edit?usp=drive_link&amp;ouid=114648210892736597050&amp;rtpof=true&amp;sd=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spreadsheets/d/1QzlsjrDDc7eR7gGc5I4aOuV129q1nXrh/edit?usp=drive_link&amp;ouid=114648210892736597050&amp;rtpof=true&amp;sd=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QzlsjrDDc7eR7gGc5I4aOuV129q1nXrh/edit?usp=drive_link&amp;ouid=114648210892736597050&amp;rtpof=true&amp;sd=tr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Helvetica Neue"/>
              <a:buNone/>
            </a:pPr>
            <a:r>
              <a:rPr lang="en-US">
                <a:latin typeface="Helvetica Neue"/>
                <a:ea typeface="Helvetica Neue"/>
                <a:cs typeface="Helvetica Neue"/>
                <a:sym typeface="Helvetica Neue"/>
              </a:rPr>
              <a:t>IMDB MOVIE ANALYSIS</a:t>
            </a:r>
            <a:endParaRPr>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nvSpPr>
        <p:spPr>
          <a:xfrm>
            <a:off x="776287" y="3097590"/>
            <a:ext cx="7591425"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descriptive statistics for movie durations are as follows:</a:t>
            </a:r>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Mean Duration</a:t>
            </a:r>
            <a:r>
              <a:rPr lang="en-US" sz="1800">
                <a:solidFill>
                  <a:schemeClr val="dk1"/>
                </a:solidFill>
                <a:latin typeface="Helvetica Neue"/>
                <a:ea typeface="Helvetica Neue"/>
                <a:cs typeface="Helvetica Neue"/>
                <a:sym typeface="Helvetica Neue"/>
              </a:rPr>
              <a:t>: 110.26 minutes</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Median Duration</a:t>
            </a:r>
            <a:r>
              <a:rPr lang="en-US" sz="1800">
                <a:solidFill>
                  <a:schemeClr val="dk1"/>
                </a:solidFill>
                <a:latin typeface="Helvetica Neue"/>
                <a:ea typeface="Helvetica Neue"/>
                <a:cs typeface="Helvetica Neue"/>
                <a:sym typeface="Helvetica Neue"/>
              </a:rPr>
              <a:t>: 106 minutes</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Mode Duration:  </a:t>
            </a:r>
            <a:r>
              <a:rPr lang="en-US" sz="1800">
                <a:solidFill>
                  <a:schemeClr val="dk1"/>
                </a:solidFill>
                <a:latin typeface="Helvetica Neue"/>
                <a:ea typeface="Helvetica Neue"/>
                <a:cs typeface="Helvetica Neue"/>
                <a:sym typeface="Helvetica Neue"/>
              </a:rPr>
              <a:t>101 minutes</a:t>
            </a:r>
            <a:endParaRPr b="1"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Standard Deviation</a:t>
            </a:r>
            <a:r>
              <a:rPr lang="en-US" sz="1800">
                <a:solidFill>
                  <a:schemeClr val="dk1"/>
                </a:solidFill>
                <a:latin typeface="Helvetica Neue"/>
                <a:ea typeface="Helvetica Neue"/>
                <a:cs typeface="Helvetica Neue"/>
                <a:sym typeface="Helvetica Neue"/>
              </a:rPr>
              <a:t>: 22.68 minutes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scatter plot with the trendline shows the relationship between movie duration and IMDB score. The trendline indicates a slight positive correlation, suggesting that longer movies tend to have slightly higher IMDB scores.</a:t>
            </a:r>
            <a:endParaRPr/>
          </a:p>
        </p:txBody>
      </p:sp>
      <p:pic>
        <p:nvPicPr>
          <p:cNvPr id="157" name="Google Shape;157;p10"/>
          <p:cNvPicPr preferRelativeResize="0"/>
          <p:nvPr/>
        </p:nvPicPr>
        <p:blipFill rotWithShape="1">
          <a:blip r:embed="rId3">
            <a:alphaModFix/>
          </a:blip>
          <a:srcRect b="0" l="0" r="0" t="0"/>
          <a:stretch/>
        </p:blipFill>
        <p:spPr>
          <a:xfrm>
            <a:off x="4933854" y="3429000"/>
            <a:ext cx="3295746" cy="1352549"/>
          </a:xfrm>
          <a:prstGeom prst="rect">
            <a:avLst/>
          </a:prstGeom>
          <a:noFill/>
          <a:ln>
            <a:noFill/>
          </a:ln>
        </p:spPr>
      </p:pic>
      <p:pic>
        <p:nvPicPr>
          <p:cNvPr id="158" name="Google Shape;158;p10"/>
          <p:cNvPicPr preferRelativeResize="0"/>
          <p:nvPr/>
        </p:nvPicPr>
        <p:blipFill rotWithShape="1">
          <a:blip r:embed="rId4">
            <a:alphaModFix/>
          </a:blip>
          <a:srcRect b="0" l="0" r="0" t="0"/>
          <a:stretch/>
        </p:blipFill>
        <p:spPr>
          <a:xfrm>
            <a:off x="776287" y="174962"/>
            <a:ext cx="6454699" cy="2862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Language Analysis</a:t>
            </a:r>
            <a:endParaRPr/>
          </a:p>
        </p:txBody>
      </p:sp>
      <p:sp>
        <p:nvSpPr>
          <p:cNvPr id="164" name="Google Shape;164;p11"/>
          <p:cNvSpPr txBox="1"/>
          <p:nvPr/>
        </p:nvSpPr>
        <p:spPr>
          <a:xfrm>
            <a:off x="822960" y="2305050"/>
            <a:ext cx="75438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Language Analysis: </a:t>
            </a:r>
            <a:r>
              <a:rPr lang="en-US" sz="2000">
                <a:solidFill>
                  <a:schemeClr val="dk1"/>
                </a:solidFill>
                <a:latin typeface="Helvetica Neue"/>
                <a:ea typeface="Helvetica Neue"/>
                <a:cs typeface="Helvetica Neue"/>
                <a:sym typeface="Helvetica Neue"/>
              </a:rPr>
              <a:t> Examine the distribution of movies based on their language.</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My Task: </a:t>
            </a:r>
            <a:r>
              <a:rPr lang="en-US" sz="2000">
                <a:solidFill>
                  <a:schemeClr val="dk1"/>
                </a:solidFill>
                <a:latin typeface="Helvetica Neue"/>
                <a:ea typeface="Helvetica Neue"/>
                <a:cs typeface="Helvetica Neue"/>
                <a:sym typeface="Helvetica Neue"/>
              </a:rPr>
              <a:t>Determine the most common languages used in movies and analyze their impact on the IMDB score using descriptive statistics.</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2000">
                <a:solidFill>
                  <a:schemeClr val="dk1"/>
                </a:solidFill>
                <a:latin typeface="Helvetica Neue"/>
                <a:ea typeface="Helvetica Neue"/>
                <a:cs typeface="Helvetica Neue"/>
                <a:sym typeface="Helvetica Neue"/>
              </a:rPr>
              <a:t>Click </a:t>
            </a:r>
            <a:r>
              <a:rPr b="1" lang="en-US" sz="2000" u="sng">
                <a:solidFill>
                  <a:schemeClr val="hlink"/>
                </a:solidFill>
                <a:latin typeface="Helvetica Neue"/>
                <a:ea typeface="Helvetica Neue"/>
                <a:cs typeface="Helvetica Neue"/>
                <a:sym typeface="Helvetica Neue"/>
                <a:hlinkClick r:id="rId3"/>
              </a:rPr>
              <a:t>here</a:t>
            </a:r>
            <a:r>
              <a:rPr lang="en-US" sz="2000">
                <a:solidFill>
                  <a:schemeClr val="dk1"/>
                </a:solidFill>
                <a:latin typeface="Helvetica Neue"/>
                <a:ea typeface="Helvetica Neue"/>
                <a:cs typeface="Helvetica Neue"/>
                <a:sym typeface="Helvetica Neue"/>
              </a:rPr>
              <a:t> for excel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nvSpPr>
        <p:spPr>
          <a:xfrm>
            <a:off x="4362451" y="638175"/>
            <a:ext cx="4642682" cy="51608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285750" lvl="0" marL="285750" marR="0" rtl="0" algn="just">
              <a:lnSpc>
                <a:spcPct val="115000"/>
              </a:lnSpc>
              <a:spcBef>
                <a:spcPts val="0"/>
              </a:spcBef>
              <a:spcAft>
                <a:spcPts val="0"/>
              </a:spcAft>
              <a:buClr>
                <a:srgbClr val="000000"/>
              </a:buClr>
              <a:buSzPts val="1800"/>
              <a:buFont typeface="Noto Sans Symbols"/>
              <a:buChar char="⮚"/>
            </a:pPr>
            <a:r>
              <a:rPr lang="en-US" sz="1800" u="none" strike="noStrike">
                <a:solidFill>
                  <a:srgbClr val="000000"/>
                </a:solidFill>
                <a:latin typeface="Helvetica Neue"/>
                <a:ea typeface="Helvetica Neue"/>
                <a:cs typeface="Helvetica Neue"/>
                <a:sym typeface="Helvetica Neue"/>
              </a:rPr>
              <a:t>The table shows IMDb scores across various languages, with English having the highest number of movies (3566) and a mean IMDb score of 6.43.</a:t>
            </a:r>
            <a:endParaRPr sz="1800" u="none" strike="noStrike">
              <a:solidFill>
                <a:srgbClr val="000000"/>
              </a:solidFill>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285750" lvl="0" marL="285750" marR="0" rtl="0" algn="just">
              <a:lnSpc>
                <a:spcPct val="115000"/>
              </a:lnSpc>
              <a:spcBef>
                <a:spcPts val="0"/>
              </a:spcBef>
              <a:spcAft>
                <a:spcPts val="0"/>
              </a:spcAft>
              <a:buClr>
                <a:srgbClr val="000000"/>
              </a:buClr>
              <a:buSzPts val="1800"/>
              <a:buFont typeface="Noto Sans Symbols"/>
              <a:buChar char="⮚"/>
            </a:pPr>
            <a:r>
              <a:rPr lang="en-US" sz="1800">
                <a:solidFill>
                  <a:srgbClr val="000000"/>
                </a:solidFill>
                <a:latin typeface="Helvetica Neue"/>
                <a:ea typeface="Helvetica Neue"/>
                <a:cs typeface="Helvetica Neue"/>
                <a:sym typeface="Helvetica Neue"/>
              </a:rPr>
              <a:t>Persian and Danish movies have the highest mean IMDb scores of 8.13 and 7.90, respectively, indicating strong audience appreciation.</a:t>
            </a:r>
            <a:endParaRPr/>
          </a:p>
          <a:p>
            <a:pPr indent="-171450" lvl="0" marL="285750" marR="0" rtl="0" algn="just">
              <a:lnSpc>
                <a:spcPct val="115000"/>
              </a:lnSpc>
              <a:spcBef>
                <a:spcPts val="0"/>
              </a:spcBef>
              <a:spcAft>
                <a:spcPts val="0"/>
              </a:spcAft>
              <a:buClr>
                <a:schemeClr val="dk1"/>
              </a:buClr>
              <a:buSzPts val="1800"/>
              <a:buFont typeface="Noto Sans Symbols"/>
              <a:buNone/>
            </a:pPr>
            <a:r>
              <a:t/>
            </a:r>
            <a:endParaRPr sz="1800">
              <a:solidFill>
                <a:srgbClr val="000000"/>
              </a:solidFill>
              <a:latin typeface="Helvetica Neue"/>
              <a:ea typeface="Helvetica Neue"/>
              <a:cs typeface="Helvetica Neue"/>
              <a:sym typeface="Helvetica Neue"/>
            </a:endParaRPr>
          </a:p>
          <a:p>
            <a:pPr indent="-285750" lvl="0" marL="285750" marR="0" rtl="0" algn="just">
              <a:lnSpc>
                <a:spcPct val="115000"/>
              </a:lnSpc>
              <a:spcBef>
                <a:spcPts val="0"/>
              </a:spcBef>
              <a:spcAft>
                <a:spcPts val="0"/>
              </a:spcAft>
              <a:buClr>
                <a:srgbClr val="000000"/>
              </a:buClr>
              <a:buSzPts val="1800"/>
              <a:buFont typeface="Noto Sans Symbols"/>
              <a:buChar char="⮚"/>
            </a:pPr>
            <a:r>
              <a:rPr lang="en-US" sz="1800">
                <a:solidFill>
                  <a:srgbClr val="000000"/>
                </a:solidFill>
                <a:latin typeface="Helvetica Neue"/>
                <a:ea typeface="Helvetica Neue"/>
                <a:cs typeface="Helvetica Neue"/>
                <a:sym typeface="Helvetica Neue"/>
              </a:rPr>
              <a:t>The standard deviation of IMDb scores varies, with English movies having a higher variability (1.047) compared to other languages, suggesting a wider range of ratings.</a:t>
            </a:r>
            <a:endParaRPr sz="1800">
              <a:solidFill>
                <a:srgbClr val="000000"/>
              </a:solidFill>
              <a:latin typeface="Helvetica Neue"/>
              <a:ea typeface="Helvetica Neue"/>
              <a:cs typeface="Helvetica Neue"/>
              <a:sym typeface="Helvetica Neue"/>
            </a:endParaRPr>
          </a:p>
        </p:txBody>
      </p:sp>
      <p:pic>
        <p:nvPicPr>
          <p:cNvPr id="170" name="Google Shape;170;p12"/>
          <p:cNvPicPr preferRelativeResize="0"/>
          <p:nvPr/>
        </p:nvPicPr>
        <p:blipFill rotWithShape="1">
          <a:blip r:embed="rId3">
            <a:alphaModFix/>
          </a:blip>
          <a:srcRect b="0" l="0" r="0" t="0"/>
          <a:stretch/>
        </p:blipFill>
        <p:spPr>
          <a:xfrm>
            <a:off x="186493" y="826549"/>
            <a:ext cx="4052132" cy="5090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Director Analysis</a:t>
            </a:r>
            <a:endParaRPr/>
          </a:p>
        </p:txBody>
      </p:sp>
      <p:sp>
        <p:nvSpPr>
          <p:cNvPr id="176" name="Google Shape;176;p13"/>
          <p:cNvSpPr txBox="1"/>
          <p:nvPr/>
        </p:nvSpPr>
        <p:spPr>
          <a:xfrm>
            <a:off x="822960" y="2551837"/>
            <a:ext cx="75438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Director Analysis: </a:t>
            </a:r>
            <a:r>
              <a:rPr lang="en-US" sz="2000">
                <a:solidFill>
                  <a:schemeClr val="dk1"/>
                </a:solidFill>
                <a:latin typeface="Helvetica Neue"/>
                <a:ea typeface="Helvetica Neue"/>
                <a:cs typeface="Helvetica Neue"/>
                <a:sym typeface="Helvetica Neue"/>
              </a:rPr>
              <a:t>Influence of directors on movie ratings.</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My Task: </a:t>
            </a:r>
            <a:r>
              <a:rPr lang="en-US" sz="2000">
                <a:solidFill>
                  <a:schemeClr val="dk1"/>
                </a:solidFill>
                <a:latin typeface="Helvetica Neue"/>
                <a:ea typeface="Helvetica Neue"/>
                <a:cs typeface="Helvetica Neue"/>
                <a:sym typeface="Helvetica Neue"/>
              </a:rPr>
              <a:t>Identify the top directors based on their average IMDB score and analyze their contribution to the success of movies using percentile calculations.</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2000">
                <a:solidFill>
                  <a:schemeClr val="dk1"/>
                </a:solidFill>
                <a:latin typeface="Helvetica Neue"/>
                <a:ea typeface="Helvetica Neue"/>
                <a:cs typeface="Helvetica Neue"/>
                <a:sym typeface="Helvetica Neue"/>
              </a:rPr>
              <a:t>Click </a:t>
            </a:r>
            <a:r>
              <a:rPr b="1" lang="en-US" sz="2000" u="sng">
                <a:solidFill>
                  <a:schemeClr val="hlink"/>
                </a:solidFill>
                <a:latin typeface="Helvetica Neue"/>
                <a:ea typeface="Helvetica Neue"/>
                <a:cs typeface="Helvetica Neue"/>
                <a:sym typeface="Helvetica Neue"/>
                <a:hlinkClick r:id="rId3"/>
              </a:rPr>
              <a:t>here</a:t>
            </a:r>
            <a:r>
              <a:rPr lang="en-US" sz="2000">
                <a:solidFill>
                  <a:schemeClr val="dk1"/>
                </a:solidFill>
                <a:latin typeface="Helvetica Neue"/>
                <a:ea typeface="Helvetica Neue"/>
                <a:cs typeface="Helvetica Neue"/>
                <a:sym typeface="Helvetica Neue"/>
              </a:rPr>
              <a:t> for excel 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584691" y="460755"/>
            <a:ext cx="3307367" cy="1966130"/>
          </a:xfrm>
          <a:prstGeom prst="rect">
            <a:avLst/>
          </a:prstGeom>
          <a:noFill/>
          <a:ln>
            <a:noFill/>
          </a:ln>
        </p:spPr>
      </p:pic>
      <p:sp>
        <p:nvSpPr>
          <p:cNvPr id="182" name="Google Shape;182;p14"/>
          <p:cNvSpPr txBox="1"/>
          <p:nvPr/>
        </p:nvSpPr>
        <p:spPr>
          <a:xfrm>
            <a:off x="584691" y="3048000"/>
            <a:ext cx="7959234"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Top Director: </a:t>
            </a:r>
            <a:r>
              <a:rPr lang="en-US" sz="1800">
                <a:solidFill>
                  <a:schemeClr val="dk1"/>
                </a:solidFill>
                <a:latin typeface="Helvetica Neue"/>
                <a:ea typeface="Helvetica Neue"/>
                <a:cs typeface="Helvetica Neue"/>
                <a:sym typeface="Helvetica Neue"/>
              </a:rPr>
              <a:t>Akira Kurosawa holds the highest average IMDb score of 8.70, placing him in the 1st percentile, indicating exceptional acclaim.</a:t>
            </a:r>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High Ratings: </a:t>
            </a:r>
            <a:r>
              <a:rPr lang="en-US" sz="1800">
                <a:solidFill>
                  <a:schemeClr val="dk1"/>
                </a:solidFill>
                <a:latin typeface="Helvetica Neue"/>
                <a:ea typeface="Helvetica Neue"/>
                <a:cs typeface="Helvetica Neue"/>
                <a:sym typeface="Helvetica Neue"/>
              </a:rPr>
              <a:t>All listed directors have average IMDb scores above 8.40, showcasing their ability to produce highly rated films.</a:t>
            </a:r>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Diverse Talent: </a:t>
            </a:r>
            <a:r>
              <a:rPr lang="en-US" sz="1800">
                <a:solidFill>
                  <a:schemeClr val="dk1"/>
                </a:solidFill>
                <a:latin typeface="Helvetica Neue"/>
                <a:ea typeface="Helvetica Neue"/>
                <a:cs typeface="Helvetica Neue"/>
                <a:sym typeface="Helvetica Neue"/>
              </a:rPr>
              <a:t>The table features directors from various eras and regions, highlighting the global cinematic excellence.</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Budget Analysis</a:t>
            </a:r>
            <a:endParaRPr/>
          </a:p>
        </p:txBody>
      </p:sp>
      <p:sp>
        <p:nvSpPr>
          <p:cNvPr id="188" name="Google Shape;188;p15"/>
          <p:cNvSpPr txBox="1"/>
          <p:nvPr/>
        </p:nvSpPr>
        <p:spPr>
          <a:xfrm>
            <a:off x="822960" y="2721868"/>
            <a:ext cx="75438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Budget Analysis</a:t>
            </a:r>
            <a:r>
              <a:rPr lang="en-US" sz="2000">
                <a:solidFill>
                  <a:schemeClr val="dk1"/>
                </a:solidFill>
                <a:latin typeface="Helvetica Neue"/>
                <a:ea typeface="Helvetica Neue"/>
                <a:cs typeface="Helvetica Neue"/>
                <a:sym typeface="Helvetica Neue"/>
              </a:rPr>
              <a:t>: Explore the relationship between movie budgets and their financial success.</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My Task: </a:t>
            </a:r>
            <a:r>
              <a:rPr lang="en-US" sz="2000">
                <a:solidFill>
                  <a:schemeClr val="dk1"/>
                </a:solidFill>
                <a:latin typeface="Helvetica Neue"/>
                <a:ea typeface="Helvetica Neue"/>
                <a:cs typeface="Helvetica Neue"/>
                <a:sym typeface="Helvetica Neue"/>
              </a:rPr>
              <a:t>Analyze the correlation between movie budgets and gross earnings, and identify the movies with the highest profit margin.</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2000">
                <a:solidFill>
                  <a:schemeClr val="dk1"/>
                </a:solidFill>
                <a:latin typeface="Helvetica Neue"/>
                <a:ea typeface="Helvetica Neue"/>
                <a:cs typeface="Helvetica Neue"/>
                <a:sym typeface="Helvetica Neue"/>
              </a:rPr>
              <a:t>Click </a:t>
            </a:r>
            <a:r>
              <a:rPr b="1" lang="en-US" sz="2000" u="sng">
                <a:solidFill>
                  <a:schemeClr val="hlink"/>
                </a:solidFill>
                <a:latin typeface="Helvetica Neue"/>
                <a:ea typeface="Helvetica Neue"/>
                <a:cs typeface="Helvetica Neue"/>
                <a:sym typeface="Helvetica Neue"/>
                <a:hlinkClick r:id="rId3"/>
              </a:rPr>
              <a:t>here</a:t>
            </a:r>
            <a:r>
              <a:rPr lang="en-US" sz="2000">
                <a:solidFill>
                  <a:schemeClr val="dk1"/>
                </a:solidFill>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for excel file</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nvSpPr>
        <p:spPr>
          <a:xfrm>
            <a:off x="344591" y="2744391"/>
            <a:ext cx="7608784"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Highest Profit Margin: </a:t>
            </a:r>
            <a:r>
              <a:rPr lang="en-US" sz="1800">
                <a:solidFill>
                  <a:schemeClr val="dk1"/>
                </a:solidFill>
                <a:latin typeface="Helvetica Neue"/>
                <a:ea typeface="Helvetica Neue"/>
                <a:cs typeface="Helvetica Neue"/>
                <a:sym typeface="Helvetica Neue"/>
              </a:rPr>
              <a:t>“Avatar” has the highest profit margin of $523,505,847, showcasing its massive financial success.</a:t>
            </a:r>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Top Budget Films: </a:t>
            </a:r>
            <a:r>
              <a:rPr lang="en-US" sz="1800">
                <a:solidFill>
                  <a:schemeClr val="dk1"/>
                </a:solidFill>
                <a:latin typeface="Helvetica Neue"/>
                <a:ea typeface="Helvetica Neue"/>
                <a:cs typeface="Helvetica Neue"/>
                <a:sym typeface="Helvetica Neue"/>
              </a:rPr>
              <a:t>The table lists the top 5 movies with the highest budgets, including “Avatar,” “Jurassic World,” and “Titanic,” highlighting the significant investment in these blockbuster films.</a:t>
            </a:r>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Correlation Coefficient: </a:t>
            </a:r>
            <a:r>
              <a:rPr lang="en-US" sz="1800">
                <a:solidFill>
                  <a:schemeClr val="dk1"/>
                </a:solidFill>
                <a:latin typeface="Helvetica Neue"/>
                <a:ea typeface="Helvetica Neue"/>
                <a:cs typeface="Helvetica Neue"/>
                <a:sym typeface="Helvetica Neue"/>
              </a:rPr>
              <a:t>The correlation coefficient of 0.09831802 suggests a weak relationship between budget and profit, indicating that higher budgets do not necessarily guarantee higher profits.</a:t>
            </a:r>
            <a:endParaRPr sz="1800">
              <a:solidFill>
                <a:schemeClr val="dk1"/>
              </a:solidFill>
              <a:latin typeface="Helvetica Neue"/>
              <a:ea typeface="Helvetica Neue"/>
              <a:cs typeface="Helvetica Neue"/>
              <a:sym typeface="Helvetica Neue"/>
            </a:endParaRPr>
          </a:p>
        </p:txBody>
      </p:sp>
      <p:pic>
        <p:nvPicPr>
          <p:cNvPr id="194" name="Google Shape;194;p16"/>
          <p:cNvPicPr preferRelativeResize="0"/>
          <p:nvPr/>
        </p:nvPicPr>
        <p:blipFill rotWithShape="1">
          <a:blip r:embed="rId3">
            <a:alphaModFix/>
          </a:blip>
          <a:srcRect b="0" l="0" r="0" t="0"/>
          <a:stretch/>
        </p:blipFill>
        <p:spPr>
          <a:xfrm>
            <a:off x="344591" y="340901"/>
            <a:ext cx="4930567" cy="21566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Summary and Insights</a:t>
            </a:r>
            <a:endParaRPr/>
          </a:p>
        </p:txBody>
      </p:sp>
      <p:sp>
        <p:nvSpPr>
          <p:cNvPr id="200" name="Google Shape;200;p17"/>
          <p:cNvSpPr txBox="1"/>
          <p:nvPr>
            <p:ph idx="1" type="body"/>
          </p:nvPr>
        </p:nvSpPr>
        <p:spPr>
          <a:xfrm>
            <a:off x="161925" y="1845734"/>
            <a:ext cx="8886825" cy="4478866"/>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Movie Genre Analysis: </a:t>
            </a:r>
            <a:r>
              <a:rPr lang="en-US">
                <a:latin typeface="Helvetica Neue"/>
                <a:ea typeface="Helvetica Neue"/>
                <a:cs typeface="Helvetica Neue"/>
                <a:sym typeface="Helvetica Neue"/>
              </a:rPr>
              <a:t>Drama (1876) and Comedy (1455) have the highest number of movies, suggesting these genres are the most prevalent.</a:t>
            </a:r>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Movie Duration Analysis: </a:t>
            </a:r>
            <a:r>
              <a:rPr lang="en-US">
                <a:latin typeface="Helvetica Neue"/>
                <a:ea typeface="Helvetica Neue"/>
                <a:cs typeface="Helvetica Neue"/>
                <a:sym typeface="Helvetica Neue"/>
              </a:rPr>
              <a:t>Longer movie duration tend to have slightly higher IMDB scores.</a:t>
            </a:r>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Language Analysis:</a:t>
            </a:r>
            <a:r>
              <a:rPr lang="en-US">
                <a:latin typeface="Helvetica Neue"/>
                <a:ea typeface="Helvetica Neue"/>
                <a:cs typeface="Helvetica Neue"/>
                <a:sym typeface="Helvetica Neue"/>
              </a:rPr>
              <a:t> Persian and Danish movies have the highest mean IMDB scores of 8.13 and 7.90, respectively, indicating strong audience appreciation. This showcases the diverse appeal and quality of films across different languages.</a:t>
            </a:r>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Director Analysis: </a:t>
            </a:r>
            <a:r>
              <a:rPr lang="en-US">
                <a:latin typeface="Helvetica Neue"/>
                <a:ea typeface="Helvetica Neue"/>
                <a:cs typeface="Helvetica Neue"/>
                <a:sym typeface="Helvetica Neue"/>
              </a:rPr>
              <a:t>Akira Kurosawa stands out with the highest average IMDB score of 8.70, placing him in the 1st percentile. This highlights his exceptional acclaim and influence in the film industry.</a:t>
            </a:r>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Budget Analysis: </a:t>
            </a:r>
            <a:r>
              <a:rPr lang="en-US">
                <a:latin typeface="Helvetica Neue"/>
                <a:ea typeface="Helvetica Neue"/>
                <a:cs typeface="Helvetica Neue"/>
                <a:sym typeface="Helvetica Neue"/>
              </a:rPr>
              <a:t>“Avatar” leads with the highest profit margin of 523,505,847, demonstrating its massive financial success. This underscores the significant impact of high-budget films on profitability.</a:t>
            </a:r>
            <a:endParaRPr/>
          </a:p>
          <a:p>
            <a:pPr indent="0" lvl="0" marL="91440" rtl="0" algn="l">
              <a:lnSpc>
                <a:spcPct val="90000"/>
              </a:lnSpc>
              <a:spcBef>
                <a:spcPts val="1400"/>
              </a:spcBef>
              <a:spcAft>
                <a:spcPts val="0"/>
              </a:spcAft>
              <a:buSzPts val="2000"/>
              <a:buNone/>
            </a:pPr>
            <a:r>
              <a:t/>
            </a:r>
            <a:endParaRPr>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Conclusion</a:t>
            </a:r>
            <a:endParaRPr/>
          </a:p>
        </p:txBody>
      </p:sp>
      <p:sp>
        <p:nvSpPr>
          <p:cNvPr id="206" name="Google Shape;206;p18"/>
          <p:cNvSpPr/>
          <p:nvPr/>
        </p:nvSpPr>
        <p:spPr>
          <a:xfrm flipH="1">
            <a:off x="134257" y="1826075"/>
            <a:ext cx="8875500" cy="45243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sz="1800">
                <a:solidFill>
                  <a:schemeClr val="dk1"/>
                </a:solidFill>
                <a:latin typeface="Helvetica Neue"/>
                <a:ea typeface="Helvetica Neue"/>
                <a:cs typeface="Helvetica Neue"/>
                <a:sym typeface="Helvetica Neue"/>
              </a:rPr>
              <a:t>In this project I </a:t>
            </a:r>
            <a:r>
              <a:rPr lang="en-US" sz="1800">
                <a:solidFill>
                  <a:schemeClr val="dk1"/>
                </a:solidFill>
                <a:latin typeface="Helvetica Neue"/>
                <a:ea typeface="Helvetica Neue"/>
                <a:cs typeface="Helvetica Neue"/>
                <a:sym typeface="Helvetica Neue"/>
              </a:rPr>
              <a:t>achieved</a:t>
            </a:r>
            <a:r>
              <a:rPr lang="en-US" sz="1800">
                <a:solidFill>
                  <a:schemeClr val="dk1"/>
                </a:solidFill>
                <a:latin typeface="Helvetica Neue"/>
                <a:ea typeface="Helvetica Neue"/>
                <a:cs typeface="Helvetica Neue"/>
                <a:sym typeface="Helvetica Neue"/>
              </a:rPr>
              <a:t> the following:</a:t>
            </a:r>
            <a:endParaRPr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800">
                <a:solidFill>
                  <a:schemeClr val="dk1"/>
                </a:solidFill>
                <a:latin typeface="Helvetica Neue"/>
                <a:ea typeface="Helvetica Neue"/>
                <a:cs typeface="Helvetica Neue"/>
                <a:sym typeface="Helvetica Neue"/>
              </a:rPr>
              <a:t>Genre Popularity and Impact</a:t>
            </a:r>
            <a:r>
              <a:rPr lang="en-US" sz="1800">
                <a:solidFill>
                  <a:schemeClr val="dk1"/>
                </a:solidFill>
                <a:latin typeface="Helvetica Neue"/>
                <a:ea typeface="Helvetica Neue"/>
                <a:cs typeface="Helvetica Neue"/>
                <a:sym typeface="Helvetica Neue"/>
              </a:rPr>
              <a:t>: Identified the most common movie genres and found that some genres consistently receive higher IMDB scores, indicating audience preferences or higher quality.</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1800">
                <a:solidFill>
                  <a:schemeClr val="dk1"/>
                </a:solidFill>
                <a:latin typeface="Helvetica Neue"/>
                <a:ea typeface="Helvetica Neue"/>
                <a:cs typeface="Helvetica Neue"/>
                <a:sym typeface="Helvetica Neue"/>
              </a:rPr>
              <a:t>Descriptive Statistics</a:t>
            </a:r>
            <a:r>
              <a:rPr lang="en-US" sz="1800">
                <a:solidFill>
                  <a:schemeClr val="dk1"/>
                </a:solidFill>
                <a:latin typeface="Helvetica Neue"/>
                <a:ea typeface="Helvetica Neue"/>
                <a:cs typeface="Helvetica Neue"/>
                <a:sym typeface="Helvetica Neue"/>
              </a:rPr>
              <a:t>: Calculated key statistics like mean, median, mode, range, variance, and standard deviation for IMDB scores within each genre, giving a clear picture of how different genres perform.</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1800">
                <a:solidFill>
                  <a:schemeClr val="dk1"/>
                </a:solidFill>
                <a:latin typeface="Helvetica Neue"/>
                <a:ea typeface="Helvetica Neue"/>
                <a:cs typeface="Helvetica Neue"/>
                <a:sym typeface="Helvetica Neue"/>
              </a:rPr>
              <a:t>Visual Insights</a:t>
            </a:r>
            <a:r>
              <a:rPr lang="en-US" sz="1800">
                <a:solidFill>
                  <a:schemeClr val="dk1"/>
                </a:solidFill>
                <a:latin typeface="Helvetica Neue"/>
                <a:ea typeface="Helvetica Neue"/>
                <a:cs typeface="Helvetica Neue"/>
                <a:sym typeface="Helvetica Neue"/>
              </a:rPr>
              <a:t>: Created scatter plots and charts to visually represent the relationship between movie genres and IMDB scores, making it easier to understand the data.</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1800">
                <a:solidFill>
                  <a:schemeClr val="dk1"/>
                </a:solidFill>
                <a:latin typeface="Helvetica Neue"/>
                <a:ea typeface="Helvetica Neue"/>
                <a:cs typeface="Helvetica Neue"/>
                <a:sym typeface="Helvetica Neue"/>
              </a:rPr>
              <a:t>Actionable Recommendations</a:t>
            </a:r>
            <a:r>
              <a:rPr lang="en-US" sz="1800">
                <a:solidFill>
                  <a:schemeClr val="dk1"/>
                </a:solidFill>
                <a:latin typeface="Helvetica Neue"/>
                <a:ea typeface="Helvetica Neue"/>
                <a:cs typeface="Helvetica Neue"/>
                <a:sym typeface="Helvetica Neue"/>
              </a:rPr>
              <a:t>: Provided insights that can guide future movie projects and marketing strategies by highlighting which genres tend to perform better.</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1800">
                <a:solidFill>
                  <a:schemeClr val="dk1"/>
                </a:solidFill>
                <a:latin typeface="Helvetica Neue"/>
                <a:ea typeface="Helvetica Neue"/>
                <a:cs typeface="Helvetica Neue"/>
                <a:sym typeface="Helvetica Neue"/>
              </a:rPr>
              <a:t>Comprehensive Analysis</a:t>
            </a:r>
            <a:r>
              <a:rPr lang="en-US" sz="1800">
                <a:solidFill>
                  <a:schemeClr val="dk1"/>
                </a:solidFill>
                <a:latin typeface="Helvetica Neue"/>
                <a:ea typeface="Helvetica Neue"/>
                <a:cs typeface="Helvetica Neue"/>
                <a:sym typeface="Helvetica Neue"/>
              </a:rPr>
              <a:t>: Combined data manipulation, statistical analysis, and visualization to thoroughly analyze the dataset and address the problem statement effectively.</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Introduction</a:t>
            </a:r>
            <a:endParaRPr/>
          </a:p>
        </p:txBody>
      </p:sp>
      <p:sp>
        <p:nvSpPr>
          <p:cNvPr id="107" name="Google Shape;107;p2"/>
          <p:cNvSpPr txBox="1"/>
          <p:nvPr>
            <p:ph idx="1" type="body"/>
          </p:nvPr>
        </p:nvSpPr>
        <p:spPr>
          <a:xfrm>
            <a:off x="822960" y="23029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latin typeface="Helvetica Neue"/>
                <a:ea typeface="Helvetica Neue"/>
                <a:cs typeface="Helvetica Neue"/>
                <a:sym typeface="Helvetica Neue"/>
              </a:rPr>
              <a:t>Project Description:</a:t>
            </a:r>
            <a:endParaRPr/>
          </a:p>
          <a:p>
            <a:pPr indent="-127000" lvl="0" marL="91440" rtl="0" algn="l">
              <a:lnSpc>
                <a:spcPct val="90000"/>
              </a:lnSpc>
              <a:spcBef>
                <a:spcPts val="1400"/>
              </a:spcBef>
              <a:spcAft>
                <a:spcPts val="0"/>
              </a:spcAft>
              <a:buSzPts val="2000"/>
              <a:buChar char=" "/>
            </a:pPr>
            <a:r>
              <a:rPr b="1" lang="en-US">
                <a:latin typeface="Helvetica Neue"/>
                <a:ea typeface="Helvetica Neue"/>
                <a:cs typeface="Helvetica Neue"/>
                <a:sym typeface="Helvetica Neue"/>
              </a:rPr>
              <a:t>Objective: </a:t>
            </a:r>
            <a:r>
              <a:rPr lang="en-US">
                <a:latin typeface="Helvetica Neue"/>
                <a:ea typeface="Helvetica Neue"/>
                <a:cs typeface="Helvetica Neue"/>
                <a:sym typeface="Helvetica Neue"/>
              </a:rPr>
              <a:t>Identify factors that influence a movie's success on IMDB, defined by high ratings.</a:t>
            </a:r>
            <a:endParaRPr/>
          </a:p>
          <a:p>
            <a:pPr indent="-127000" lvl="0" marL="91440" rtl="0" algn="l">
              <a:lnSpc>
                <a:spcPct val="90000"/>
              </a:lnSpc>
              <a:spcBef>
                <a:spcPts val="1400"/>
              </a:spcBef>
              <a:spcAft>
                <a:spcPts val="0"/>
              </a:spcAft>
              <a:buSzPts val="2000"/>
              <a:buChar char=" "/>
            </a:pPr>
            <a:r>
              <a:rPr b="1" lang="en-US">
                <a:latin typeface="Helvetica Neue"/>
                <a:ea typeface="Helvetica Neue"/>
                <a:cs typeface="Helvetica Neue"/>
                <a:sym typeface="Helvetica Neue"/>
              </a:rPr>
              <a:t>Data Cleaning: </a:t>
            </a:r>
            <a:r>
              <a:rPr lang="en-US">
                <a:latin typeface="Helvetica Neue"/>
                <a:ea typeface="Helvetica Neue"/>
                <a:cs typeface="Helvetica Neue"/>
                <a:sym typeface="Helvetica Neue"/>
              </a:rPr>
              <a:t>Preparing the data by handling missing values, removing duplicates and converting data types.</a:t>
            </a:r>
            <a:endParaRPr/>
          </a:p>
          <a:p>
            <a:pPr indent="-127000" lvl="0" marL="91440" rtl="0" algn="l">
              <a:lnSpc>
                <a:spcPct val="90000"/>
              </a:lnSpc>
              <a:spcBef>
                <a:spcPts val="1400"/>
              </a:spcBef>
              <a:spcAft>
                <a:spcPts val="0"/>
              </a:spcAft>
              <a:buSzPts val="2000"/>
              <a:buChar char=" "/>
            </a:pPr>
            <a:r>
              <a:rPr b="1" lang="en-US">
                <a:latin typeface="Helvetica Neue"/>
                <a:ea typeface="Helvetica Neue"/>
                <a:cs typeface="Helvetica Neue"/>
                <a:sym typeface="Helvetica Neue"/>
              </a:rPr>
              <a:t>Data Analysis: </a:t>
            </a:r>
            <a:r>
              <a:rPr lang="en-US">
                <a:latin typeface="Helvetica Neue"/>
                <a:ea typeface="Helvetica Neue"/>
                <a:cs typeface="Helvetica Neue"/>
                <a:sym typeface="Helvetica Neue"/>
              </a:rPr>
              <a:t>Examining relationships between various factors and IMDB ratings. Analyzing genres, movie durations, languages, directors, and budgets.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Tech Stack Used</a:t>
            </a:r>
            <a:endParaRPr>
              <a:latin typeface="Helvetica Neue"/>
              <a:ea typeface="Helvetica Neue"/>
              <a:cs typeface="Helvetica Neue"/>
              <a:sym typeface="Helvetica Neue"/>
            </a:endParaRPr>
          </a:p>
        </p:txBody>
      </p:sp>
      <p:sp>
        <p:nvSpPr>
          <p:cNvPr id="113" name="Google Shape;113;p3"/>
          <p:cNvSpPr txBox="1"/>
          <p:nvPr/>
        </p:nvSpPr>
        <p:spPr>
          <a:xfrm>
            <a:off x="822960" y="2562225"/>
            <a:ext cx="638746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Helvetica Neue"/>
                <a:ea typeface="Helvetica Neue"/>
                <a:cs typeface="Helvetica Neue"/>
                <a:sym typeface="Helvetica Neue"/>
              </a:rPr>
              <a:t>Tools Used:</a:t>
            </a:r>
            <a:endParaRPr/>
          </a:p>
          <a:p>
            <a:pPr indent="0" lvl="0" marL="0" marR="0" rtl="0" algn="l">
              <a:spcBef>
                <a:spcPts val="0"/>
              </a:spcBef>
              <a:spcAft>
                <a:spcPts val="0"/>
              </a:spcAft>
              <a:buNone/>
            </a:pPr>
            <a:r>
              <a:t/>
            </a:r>
            <a:endParaRPr b="1" sz="20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Helvetica Neue"/>
                <a:ea typeface="Helvetica Neue"/>
                <a:cs typeface="Helvetica Neue"/>
                <a:sym typeface="Helvetica Neue"/>
              </a:rPr>
              <a:t>Microsoft Excel</a:t>
            </a:r>
            <a:r>
              <a:rPr lang="en-US" sz="2000">
                <a:solidFill>
                  <a:schemeClr val="dk1"/>
                </a:solidFill>
                <a:latin typeface="Helvetica Neue"/>
                <a:ea typeface="Helvetica Neue"/>
                <a:cs typeface="Helvetica Neue"/>
                <a:sym typeface="Helvetica Neue"/>
              </a:rPr>
              <a:t>: For data manipulation, statistical analysis, and visualization.</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Helvetica Neue"/>
                <a:ea typeface="Helvetica Neue"/>
                <a:cs typeface="Helvetica Neue"/>
                <a:sym typeface="Helvetica Neue"/>
              </a:rPr>
              <a:t>Microsoft Power Point: </a:t>
            </a:r>
            <a:r>
              <a:rPr lang="en-US" sz="2000">
                <a:solidFill>
                  <a:schemeClr val="dk1"/>
                </a:solidFill>
                <a:latin typeface="Helvetica Neue"/>
                <a:ea typeface="Helvetica Neue"/>
                <a:cs typeface="Helvetica Neue"/>
                <a:sym typeface="Helvetica Neue"/>
              </a:rPr>
              <a:t>For preparing report and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22960" y="724328"/>
            <a:ext cx="7543800" cy="8754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Tasks</a:t>
            </a:r>
            <a:endParaRPr>
              <a:latin typeface="Helvetica Neue"/>
              <a:ea typeface="Helvetica Neue"/>
              <a:cs typeface="Helvetica Neue"/>
              <a:sym typeface="Helvetica Neue"/>
            </a:endParaRPr>
          </a:p>
        </p:txBody>
      </p:sp>
      <p:sp>
        <p:nvSpPr>
          <p:cNvPr id="119" name="Google Shape;119;p4"/>
          <p:cNvSpPr txBox="1"/>
          <p:nvPr>
            <p:ph idx="1" type="body"/>
          </p:nvPr>
        </p:nvSpPr>
        <p:spPr>
          <a:xfrm>
            <a:off x="144780" y="1734883"/>
            <a:ext cx="8854439" cy="4524315"/>
          </a:xfrm>
          <a:prstGeom prst="rect">
            <a:avLst/>
          </a:prstGeom>
          <a:noFill/>
          <a:ln>
            <a:noFill/>
          </a:ln>
        </p:spPr>
        <p:txBody>
          <a:bodyPr anchorCtr="0" anchor="ctr" bIns="45700" lIns="91425" spcFirstLastPara="1" rIns="91425" wrap="square" tIns="45700">
            <a:spAutoFit/>
          </a:bodyPr>
          <a:lstStyle/>
          <a:p>
            <a:pPr indent="-114300" lvl="0" marL="9144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Genre Analysis:</a:t>
            </a:r>
            <a:r>
              <a:rPr b="0" i="0" lang="en-US" sz="1800" u="none" cap="none" strike="noStrike">
                <a:solidFill>
                  <a:schemeClr val="dk1"/>
                </a:solidFill>
                <a:latin typeface="Helvetica Neue"/>
                <a:ea typeface="Helvetica Neue"/>
                <a:cs typeface="Helvetica Neue"/>
                <a:sym typeface="Helvetica Neue"/>
              </a:rPr>
              <a:t> Identifying common genres and their impact on IMDB scores. Calculate mean, median, mode, range, variance, and standard deviation for each genre.</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Helvetica Neue"/>
              <a:ea typeface="Helvetica Neue"/>
              <a:cs typeface="Helvetica Neue"/>
              <a:sym typeface="Helvetica Neue"/>
            </a:endParaRPr>
          </a:p>
          <a:p>
            <a:pPr indent="-114300" lvl="0" marL="9144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Duration Analysis:</a:t>
            </a:r>
            <a:r>
              <a:rPr b="0" i="0" lang="en-US" sz="1800" u="none" cap="none" strike="noStrike">
                <a:solidFill>
                  <a:schemeClr val="dk1"/>
                </a:solidFill>
                <a:latin typeface="Helvetica Neue"/>
                <a:ea typeface="Helvetica Neue"/>
                <a:cs typeface="Helvetica Neue"/>
                <a:sym typeface="Helvetica Neue"/>
              </a:rPr>
              <a:t> Studying the distribution of movie durations and their correlation with IMDB scores and </a:t>
            </a:r>
            <a:r>
              <a:rPr lang="en-US" sz="1800">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sing scatter plots and trendlines.</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Helvetica Neue"/>
              <a:ea typeface="Helvetica Neue"/>
              <a:cs typeface="Helvetica Neue"/>
              <a:sym typeface="Helvetica Neue"/>
            </a:endParaRPr>
          </a:p>
          <a:p>
            <a:pPr indent="-114300" lvl="0" marL="9144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Language Analysis:</a:t>
            </a:r>
            <a:r>
              <a:rPr b="0" i="0" lang="en-US" sz="1800" u="none" cap="none" strike="noStrike">
                <a:solidFill>
                  <a:schemeClr val="dk1"/>
                </a:solidFill>
                <a:latin typeface="Helvetica Neue"/>
                <a:ea typeface="Helvetica Neue"/>
                <a:cs typeface="Helvetica Neue"/>
                <a:sym typeface="Helvetica Neue"/>
              </a:rPr>
              <a:t> Determining the most common languages in movies and analyze their impact on IMDB scores. Calculate mean, median, and standard deviation.</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Helvetica Neue"/>
              <a:ea typeface="Helvetica Neue"/>
              <a:cs typeface="Helvetica Neue"/>
              <a:sym typeface="Helvetica Neue"/>
            </a:endParaRPr>
          </a:p>
          <a:p>
            <a:pPr indent="-114300" lvl="0" marL="9144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Director Analysis:</a:t>
            </a:r>
            <a:r>
              <a:rPr b="0" i="0" lang="en-US" sz="1800" u="none" cap="none" strike="noStrike">
                <a:solidFill>
                  <a:schemeClr val="dk1"/>
                </a:solidFill>
                <a:latin typeface="Helvetica Neue"/>
                <a:ea typeface="Helvetica Neue"/>
                <a:cs typeface="Helvetica Neue"/>
                <a:sym typeface="Helvetica Neue"/>
              </a:rPr>
              <a:t> Find top directors based on average IMDB scores. Use percentile calculations to compare their success rates.</a:t>
            </a:r>
            <a:endParaRPr/>
          </a:p>
          <a:p>
            <a:pPr indent="0" lvl="0" marL="0" marR="0" rtl="0" algn="l">
              <a:lnSpc>
                <a:spcPct val="100000"/>
              </a:lnSpc>
              <a:spcBef>
                <a:spcPts val="0"/>
              </a:spcBef>
              <a:spcAft>
                <a:spcPts val="0"/>
              </a:spcAft>
              <a:buClr>
                <a:srgbClr val="3F3F3F"/>
              </a:buClr>
              <a:buSzPts val="1800"/>
              <a:buFont typeface="Calibri"/>
              <a:buNone/>
            </a:pPr>
            <a:r>
              <a:t/>
            </a:r>
            <a:endParaRPr b="0" i="0" sz="1800" u="none" cap="none" strike="noStrike">
              <a:solidFill>
                <a:schemeClr val="dk1"/>
              </a:solidFill>
              <a:latin typeface="Helvetica Neue"/>
              <a:ea typeface="Helvetica Neue"/>
              <a:cs typeface="Helvetica Neue"/>
              <a:sym typeface="Helvetica Neue"/>
            </a:endParaRPr>
          </a:p>
          <a:p>
            <a:pPr indent="-114300" lvl="0" marL="9144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Budget Analysis:</a:t>
            </a:r>
            <a:r>
              <a:rPr b="0" i="0" lang="en-US" sz="1800" u="none" cap="none" strike="noStrike">
                <a:solidFill>
                  <a:schemeClr val="dk1"/>
                </a:solidFill>
                <a:latin typeface="Helvetica Neue"/>
                <a:ea typeface="Helvetica Neue"/>
                <a:cs typeface="Helvetica Neue"/>
                <a:sym typeface="Helvetica Neue"/>
              </a:rPr>
              <a:t> Explore the relationship between budgets and financial success. Calculate correlation coefficients and identify movies with the highest profit margins.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Data Cleaning</a:t>
            </a:r>
            <a:endParaRPr>
              <a:latin typeface="Helvetica Neue"/>
              <a:ea typeface="Helvetica Neue"/>
              <a:cs typeface="Helvetica Neue"/>
              <a:sym typeface="Helvetica Neue"/>
            </a:endParaRPr>
          </a:p>
        </p:txBody>
      </p:sp>
      <p:sp>
        <p:nvSpPr>
          <p:cNvPr id="125" name="Google Shape;125;p5"/>
          <p:cNvSpPr/>
          <p:nvPr/>
        </p:nvSpPr>
        <p:spPr>
          <a:xfrm>
            <a:off x="528637" y="2531835"/>
            <a:ext cx="8086725" cy="2554545"/>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Helvetica Neue"/>
                <a:ea typeface="Helvetica Neue"/>
                <a:cs typeface="Helvetica Neue"/>
                <a:sym typeface="Helvetica Neue"/>
              </a:rPr>
              <a:t>Handling missing values: </a:t>
            </a:r>
            <a:r>
              <a:rPr lang="en-US" sz="2000">
                <a:solidFill>
                  <a:schemeClr val="dk1"/>
                </a:solidFill>
                <a:latin typeface="Helvetica Neue"/>
                <a:ea typeface="Helvetica Neue"/>
                <a:cs typeface="Helvetica Neue"/>
                <a:sym typeface="Helvetica Neue"/>
              </a:rPr>
              <a:t>Identified and handled missing values by removing them.</a:t>
            </a:r>
            <a:endParaRPr/>
          </a:p>
          <a:p>
            <a:pPr indent="-215900" lvl="0" marL="342900" marR="0" rtl="0" algn="l">
              <a:lnSpc>
                <a:spcPct val="100000"/>
              </a:lnSpc>
              <a:spcBef>
                <a:spcPts val="0"/>
              </a:spcBef>
              <a:spcAft>
                <a:spcPts val="0"/>
              </a:spcAft>
              <a:buClr>
                <a:schemeClr val="dk1"/>
              </a:buClr>
              <a:buSzPts val="2000"/>
              <a:buFont typeface="Noto Sans Symbols"/>
              <a:buNone/>
            </a:pPr>
            <a:r>
              <a:t/>
            </a:r>
            <a:endParaRPr sz="2000">
              <a:solidFill>
                <a:schemeClr val="dk1"/>
              </a:solidFill>
              <a:latin typeface="Helvetica Neue"/>
              <a:ea typeface="Helvetica Neue"/>
              <a:cs typeface="Helvetica Neue"/>
              <a:sym typeface="Helvetica Neue"/>
            </a:endParaRPr>
          </a:p>
          <a:p>
            <a:pPr indent="-342900" lvl="0" marL="3429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Helvetica Neue"/>
                <a:ea typeface="Helvetica Neue"/>
                <a:cs typeface="Helvetica Neue"/>
                <a:sym typeface="Helvetica Neue"/>
              </a:rPr>
              <a:t>Removing duplicates: </a:t>
            </a:r>
            <a:r>
              <a:rPr lang="en-US" sz="2000">
                <a:solidFill>
                  <a:schemeClr val="dk1"/>
                </a:solidFill>
                <a:latin typeface="Helvetica Neue"/>
                <a:ea typeface="Helvetica Neue"/>
                <a:cs typeface="Helvetica Neue"/>
                <a:sym typeface="Helvetica Neue"/>
              </a:rPr>
              <a:t>Identified duplicate rows, there were 45 duplicate rows and removed them. </a:t>
            </a:r>
            <a:endParaRPr/>
          </a:p>
          <a:p>
            <a:pPr indent="-215900" lvl="0" marL="342900" marR="0" rtl="0" algn="l">
              <a:lnSpc>
                <a:spcPct val="100000"/>
              </a:lnSpc>
              <a:spcBef>
                <a:spcPts val="0"/>
              </a:spcBef>
              <a:spcAft>
                <a:spcPts val="0"/>
              </a:spcAft>
              <a:buClr>
                <a:schemeClr val="dk1"/>
              </a:buClr>
              <a:buSzPts val="2000"/>
              <a:buFont typeface="Noto Sans Symbols"/>
              <a:buNone/>
            </a:pPr>
            <a:r>
              <a:t/>
            </a:r>
            <a:endParaRPr sz="2000">
              <a:solidFill>
                <a:schemeClr val="dk1"/>
              </a:solidFill>
              <a:latin typeface="Helvetica Neue"/>
              <a:ea typeface="Helvetica Neue"/>
              <a:cs typeface="Helvetica Neue"/>
              <a:sym typeface="Helvetica Neue"/>
            </a:endParaRPr>
          </a:p>
          <a:p>
            <a:pPr indent="-342900" lvl="0" marL="3429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Helvetica Neue"/>
                <a:ea typeface="Helvetica Neue"/>
                <a:cs typeface="Helvetica Neue"/>
                <a:sym typeface="Helvetica Neue"/>
              </a:rPr>
              <a:t>Removing Unwanted Data: </a:t>
            </a:r>
            <a:r>
              <a:rPr lang="en-US" sz="2000">
                <a:solidFill>
                  <a:schemeClr val="dk1"/>
                </a:solidFill>
                <a:latin typeface="Helvetica Neue"/>
                <a:ea typeface="Helvetica Neue"/>
                <a:cs typeface="Helvetica Neue"/>
                <a:sym typeface="Helvetica Neue"/>
              </a:rPr>
              <a:t>Identified the data which would not be useful for the analysis and removed them.</a:t>
            </a:r>
            <a:endParaRPr b="1" sz="20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Five 'Whys' Approach</a:t>
            </a:r>
            <a:endParaRPr/>
          </a:p>
        </p:txBody>
      </p:sp>
      <p:sp>
        <p:nvSpPr>
          <p:cNvPr id="131" name="Google Shape;131;p6"/>
          <p:cNvSpPr/>
          <p:nvPr/>
        </p:nvSpPr>
        <p:spPr>
          <a:xfrm>
            <a:off x="342900" y="1785967"/>
            <a:ext cx="8801100"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Q: Why are certain movie genres more popular and have higher IMDB ratings?</a:t>
            </a:r>
            <a:endParaRPr b="0" i="0" sz="18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These genres tend to align with audience preferences and current trends.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Q: Why do audience preferences and trends impact IMDB ratings?</a:t>
            </a:r>
            <a:endParaRPr b="0" i="0" sz="18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Movies that match audience interests generate more engagement and positive reviews.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Q: Why do movies with certain durations tend to have higher or lower IMDB ratings?</a:t>
            </a:r>
            <a:endParaRPr b="0" i="0" sz="18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The duration can affect the pacing and storytelling quality, influencing viewer satisfaction.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Q: Why do storytelling quality and pacing affect viewer satisfaction?</a:t>
            </a:r>
            <a:endParaRPr b="0" i="0" sz="18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Well-paced movies keep viewers engaged and entertained, leading to higher ratings.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Q: Why do movies in certain languages receive higher IMDB ratings?</a:t>
            </a:r>
            <a:endParaRPr b="0" i="0" sz="18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Movies in widely spoken or culturally significant languages reach a larger and more diverse audience.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Movie Genre Analysis</a:t>
            </a:r>
            <a:endParaRPr/>
          </a:p>
        </p:txBody>
      </p:sp>
      <p:sp>
        <p:nvSpPr>
          <p:cNvPr id="137" name="Google Shape;137;p7"/>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t/>
            </a:r>
            <a:endParaRPr>
              <a:latin typeface="Helvetica Neue"/>
              <a:ea typeface="Helvetica Neue"/>
              <a:cs typeface="Helvetica Neue"/>
              <a:sym typeface="Helvetica Neue"/>
            </a:endParaRPr>
          </a:p>
          <a:p>
            <a:pPr indent="0" lvl="0" marL="0" rtl="0" algn="l">
              <a:lnSpc>
                <a:spcPct val="90000"/>
              </a:lnSpc>
              <a:spcBef>
                <a:spcPts val="1400"/>
              </a:spcBef>
              <a:spcAft>
                <a:spcPts val="0"/>
              </a:spcAft>
              <a:buSzPts val="2000"/>
              <a:buNone/>
            </a:pPr>
            <a:r>
              <a:t/>
            </a:r>
            <a:endParaRPr>
              <a:latin typeface="Helvetica Neue"/>
              <a:ea typeface="Helvetica Neue"/>
              <a:cs typeface="Helvetica Neue"/>
              <a:sym typeface="Helvetica Neue"/>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Movie Genre Analysis</a:t>
            </a:r>
            <a:r>
              <a:rPr lang="en-US">
                <a:latin typeface="Helvetica Neue"/>
                <a:ea typeface="Helvetica Neue"/>
                <a:cs typeface="Helvetica Neue"/>
                <a:sym typeface="Helvetica Neue"/>
              </a:rPr>
              <a:t>: Analyze the distribution of movie genres and their impact on the IMDB score.</a:t>
            </a:r>
            <a:endParaRPr/>
          </a:p>
          <a:p>
            <a:pPr indent="-127000" lvl="0" marL="91440" rtl="0" algn="l">
              <a:lnSpc>
                <a:spcPct val="90000"/>
              </a:lnSpc>
              <a:spcBef>
                <a:spcPts val="1400"/>
              </a:spcBef>
              <a:spcAft>
                <a:spcPts val="0"/>
              </a:spcAft>
              <a:buClr>
                <a:srgbClr val="3F3F3F"/>
              </a:buClr>
              <a:buSzPts val="2000"/>
              <a:buFont typeface="Noto Sans Symbols"/>
              <a:buChar char="⮚"/>
            </a:pPr>
            <a:r>
              <a:rPr b="1" lang="en-US">
                <a:latin typeface="Helvetica Neue"/>
                <a:ea typeface="Helvetica Neue"/>
                <a:cs typeface="Helvetica Neue"/>
                <a:sym typeface="Helvetica Neue"/>
              </a:rPr>
              <a:t>My Task: </a:t>
            </a:r>
            <a:r>
              <a:rPr lang="en-US">
                <a:latin typeface="Helvetica Neue"/>
                <a:ea typeface="Helvetica Neue"/>
                <a:cs typeface="Helvetica Neue"/>
                <a:sym typeface="Helvetica Neue"/>
              </a:rPr>
              <a:t>Determine the most common genres of movies in the dataset. Then, for each genre, calculate descriptive statistics (mean, median, mode, range, variance, standard deviation) of the IMDB scores.</a:t>
            </a:r>
            <a:endParaRPr/>
          </a:p>
          <a:p>
            <a:pPr indent="-127000" lvl="0" marL="91440" rtl="0" algn="l">
              <a:lnSpc>
                <a:spcPct val="90000"/>
              </a:lnSpc>
              <a:spcBef>
                <a:spcPts val="1400"/>
              </a:spcBef>
              <a:spcAft>
                <a:spcPts val="0"/>
              </a:spcAft>
              <a:buClr>
                <a:srgbClr val="3F3F3F"/>
              </a:buClr>
              <a:buSzPts val="2000"/>
              <a:buFont typeface="Noto Sans Symbols"/>
              <a:buChar char="⮚"/>
            </a:pPr>
            <a:r>
              <a:rPr lang="en-US">
                <a:latin typeface="Helvetica Neue"/>
                <a:ea typeface="Helvetica Neue"/>
                <a:cs typeface="Helvetica Neue"/>
                <a:sym typeface="Helvetica Neue"/>
              </a:rPr>
              <a:t>Click</a:t>
            </a:r>
            <a:r>
              <a:rPr b="1" lang="en-US">
                <a:latin typeface="Helvetica Neue"/>
                <a:ea typeface="Helvetica Neue"/>
                <a:cs typeface="Helvetica Neue"/>
                <a:sym typeface="Helvetica Neue"/>
              </a:rPr>
              <a:t> </a:t>
            </a:r>
            <a:r>
              <a:rPr b="1" lang="en-US" u="sng">
                <a:solidFill>
                  <a:schemeClr val="hlink"/>
                </a:solidFill>
                <a:latin typeface="Helvetica Neue"/>
                <a:ea typeface="Helvetica Neue"/>
                <a:cs typeface="Helvetica Neue"/>
                <a:sym typeface="Helvetica Neue"/>
                <a:hlinkClick r:id="rId3"/>
              </a:rPr>
              <a:t>here</a:t>
            </a:r>
            <a:r>
              <a:rPr lang="en-US">
                <a:latin typeface="Helvetica Neue"/>
                <a:ea typeface="Helvetica Neue"/>
                <a:cs typeface="Helvetica Neue"/>
                <a:sym typeface="Helvetica Neue"/>
              </a:rPr>
              <a:t> </a:t>
            </a:r>
            <a:r>
              <a:rPr lang="en-US">
                <a:latin typeface="Helvetica Neue"/>
                <a:ea typeface="Helvetica Neue"/>
                <a:cs typeface="Helvetica Neue"/>
                <a:sym typeface="Helvetica Neue"/>
              </a:rPr>
              <a:t>to go to the Excel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nvSpPr>
        <p:spPr>
          <a:xfrm>
            <a:off x="485774" y="4231839"/>
            <a:ext cx="718185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Drama</a:t>
            </a:r>
            <a:r>
              <a:rPr lang="en-US" sz="1800">
                <a:solidFill>
                  <a:schemeClr val="dk1"/>
                </a:solidFill>
                <a:latin typeface="Helvetica Neue"/>
                <a:ea typeface="Helvetica Neue"/>
                <a:cs typeface="Helvetica Neue"/>
                <a:sym typeface="Helvetica Neue"/>
              </a:rPr>
              <a:t> is the most common genre, followed by </a:t>
            </a:r>
            <a:r>
              <a:rPr b="1" lang="en-US" sz="1800">
                <a:solidFill>
                  <a:schemeClr val="dk1"/>
                </a:solidFill>
                <a:latin typeface="Helvetica Neue"/>
                <a:ea typeface="Helvetica Neue"/>
                <a:cs typeface="Helvetica Neue"/>
                <a:sym typeface="Helvetica Neue"/>
              </a:rPr>
              <a:t>Comedy</a:t>
            </a:r>
            <a:r>
              <a:rPr lang="en-US" sz="1800">
                <a:solidFill>
                  <a:schemeClr val="dk1"/>
                </a:solidFill>
                <a:latin typeface="Helvetica Neue"/>
                <a:ea typeface="Helvetica Neue"/>
                <a:cs typeface="Helvetica Neue"/>
                <a:sym typeface="Helvetica Neue"/>
              </a:rPr>
              <a:t> and </a:t>
            </a:r>
            <a:r>
              <a:rPr b="1" lang="en-US" sz="1800">
                <a:solidFill>
                  <a:schemeClr val="dk1"/>
                </a:solidFill>
                <a:latin typeface="Helvetica Neue"/>
                <a:ea typeface="Helvetica Neue"/>
                <a:cs typeface="Helvetica Neue"/>
                <a:sym typeface="Helvetica Neue"/>
              </a:rPr>
              <a:t>Thriller</a:t>
            </a:r>
            <a:r>
              <a:rPr lang="en-US" sz="1800">
                <a:solidFill>
                  <a:schemeClr val="dk1"/>
                </a:solidFill>
                <a:latin typeface="Helvetica Neue"/>
                <a:ea typeface="Helvetica Neue"/>
                <a:cs typeface="Helvetica Neue"/>
                <a:sym typeface="Helvetica Neue"/>
              </a:rPr>
              <a:t>.</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Biography</a:t>
            </a:r>
            <a:r>
              <a:rPr lang="en-US" sz="1800">
                <a:solidFill>
                  <a:schemeClr val="dk1"/>
                </a:solidFill>
                <a:latin typeface="Helvetica Neue"/>
                <a:ea typeface="Helvetica Neue"/>
                <a:cs typeface="Helvetica Neue"/>
                <a:sym typeface="Helvetica Neue"/>
              </a:rPr>
              <a:t> and </a:t>
            </a:r>
            <a:r>
              <a:rPr b="1" lang="en-US" sz="1800">
                <a:solidFill>
                  <a:schemeClr val="dk1"/>
                </a:solidFill>
                <a:latin typeface="Helvetica Neue"/>
                <a:ea typeface="Helvetica Neue"/>
                <a:cs typeface="Helvetica Neue"/>
                <a:sym typeface="Helvetica Neue"/>
              </a:rPr>
              <a:t>History</a:t>
            </a:r>
            <a:r>
              <a:rPr lang="en-US" sz="1800">
                <a:solidFill>
                  <a:schemeClr val="dk1"/>
                </a:solidFill>
                <a:latin typeface="Helvetica Neue"/>
                <a:ea typeface="Helvetica Neue"/>
                <a:cs typeface="Helvetica Neue"/>
                <a:sym typeface="Helvetica Neue"/>
              </a:rPr>
              <a:t> genres have the highest average IMDB scores, indicating they tend to be well-received by audiences.</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Helvetica Neue"/>
                <a:ea typeface="Helvetica Neue"/>
                <a:cs typeface="Helvetica Neue"/>
                <a:sym typeface="Helvetica Neue"/>
              </a:rPr>
              <a:t>Horror</a:t>
            </a:r>
            <a:r>
              <a:rPr lang="en-US" sz="1800">
                <a:solidFill>
                  <a:schemeClr val="dk1"/>
                </a:solidFill>
                <a:latin typeface="Helvetica Neue"/>
                <a:ea typeface="Helvetica Neue"/>
                <a:cs typeface="Helvetica Neue"/>
                <a:sym typeface="Helvetica Neue"/>
              </a:rPr>
              <a:t> and </a:t>
            </a:r>
            <a:r>
              <a:rPr b="1" lang="en-US" sz="1800">
                <a:solidFill>
                  <a:schemeClr val="dk1"/>
                </a:solidFill>
                <a:latin typeface="Helvetica Neue"/>
                <a:ea typeface="Helvetica Neue"/>
                <a:cs typeface="Helvetica Neue"/>
                <a:sym typeface="Helvetica Neue"/>
              </a:rPr>
              <a:t>Comedy</a:t>
            </a:r>
            <a:r>
              <a:rPr lang="en-US" sz="1800">
                <a:solidFill>
                  <a:schemeClr val="dk1"/>
                </a:solidFill>
                <a:latin typeface="Helvetica Neue"/>
                <a:ea typeface="Helvetica Neue"/>
                <a:cs typeface="Helvetica Neue"/>
                <a:sym typeface="Helvetica Neue"/>
              </a:rPr>
              <a:t> have lower average scores, suggesting these genres might have a more mixed reception.</a:t>
            </a:r>
            <a:endParaRPr/>
          </a:p>
        </p:txBody>
      </p:sp>
      <p:sp>
        <p:nvSpPr>
          <p:cNvPr id="143" name="Google Shape;143;p8"/>
          <p:cNvSpPr txBox="1"/>
          <p:nvPr/>
        </p:nvSpPr>
        <p:spPr>
          <a:xfrm>
            <a:off x="485774" y="353110"/>
            <a:ext cx="79533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table below shows the descriptive statistics for IMDB scores by genre:</a:t>
            </a:r>
            <a:endParaRPr sz="1800">
              <a:solidFill>
                <a:schemeClr val="dk1"/>
              </a:solidFill>
              <a:latin typeface="Helvetica Neue"/>
              <a:ea typeface="Helvetica Neue"/>
              <a:cs typeface="Helvetica Neue"/>
              <a:sym typeface="Helvetica Neue"/>
            </a:endParaRPr>
          </a:p>
        </p:txBody>
      </p:sp>
      <p:pic>
        <p:nvPicPr>
          <p:cNvPr id="144" name="Google Shape;144;p8"/>
          <p:cNvPicPr preferRelativeResize="0"/>
          <p:nvPr/>
        </p:nvPicPr>
        <p:blipFill rotWithShape="1">
          <a:blip r:embed="rId3">
            <a:alphaModFix/>
          </a:blip>
          <a:srcRect b="0" l="0" r="0" t="0"/>
          <a:stretch/>
        </p:blipFill>
        <p:spPr>
          <a:xfrm>
            <a:off x="180975" y="824478"/>
            <a:ext cx="4391025" cy="3305344"/>
          </a:xfrm>
          <a:prstGeom prst="rect">
            <a:avLst/>
          </a:prstGeom>
          <a:noFill/>
          <a:ln>
            <a:noFill/>
          </a:ln>
        </p:spPr>
      </p:pic>
      <p:pic>
        <p:nvPicPr>
          <p:cNvPr id="145" name="Google Shape;145;p8"/>
          <p:cNvPicPr preferRelativeResize="0"/>
          <p:nvPr/>
        </p:nvPicPr>
        <p:blipFill rotWithShape="1">
          <a:blip r:embed="rId4">
            <a:alphaModFix/>
          </a:blip>
          <a:srcRect b="0" l="0" r="0" t="0"/>
          <a:stretch/>
        </p:blipFill>
        <p:spPr>
          <a:xfrm>
            <a:off x="4548186" y="820540"/>
            <a:ext cx="4595814" cy="341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Helvetica Neue"/>
              <a:buNone/>
            </a:pPr>
            <a:r>
              <a:rPr lang="en-US">
                <a:latin typeface="Helvetica Neue"/>
                <a:ea typeface="Helvetica Neue"/>
                <a:cs typeface="Helvetica Neue"/>
                <a:sym typeface="Helvetica Neue"/>
              </a:rPr>
              <a:t>Movie Duration Analysis</a:t>
            </a:r>
            <a:endParaRPr/>
          </a:p>
        </p:txBody>
      </p:sp>
      <p:sp>
        <p:nvSpPr>
          <p:cNvPr id="151" name="Google Shape;151;p9"/>
          <p:cNvSpPr txBox="1"/>
          <p:nvPr/>
        </p:nvSpPr>
        <p:spPr>
          <a:xfrm>
            <a:off x="822960" y="2459504"/>
            <a:ext cx="73209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Movie Duration Analysis: </a:t>
            </a:r>
            <a:r>
              <a:rPr lang="en-US" sz="2000">
                <a:solidFill>
                  <a:schemeClr val="dk1"/>
                </a:solidFill>
                <a:latin typeface="Helvetica Neue"/>
                <a:ea typeface="Helvetica Neue"/>
                <a:cs typeface="Helvetica Neue"/>
                <a:sym typeface="Helvetica Neue"/>
              </a:rPr>
              <a:t>Analyze the distribution of movie durations and its impact on the IMDB score.</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2000">
                <a:solidFill>
                  <a:schemeClr val="dk1"/>
                </a:solidFill>
                <a:latin typeface="Helvetica Neue"/>
                <a:ea typeface="Helvetica Neue"/>
                <a:cs typeface="Helvetica Neue"/>
                <a:sym typeface="Helvetica Neue"/>
              </a:rPr>
              <a:t>My Task: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Helvetica Neue"/>
                <a:ea typeface="Helvetica Neue"/>
                <a:cs typeface="Helvetica Neue"/>
                <a:sym typeface="Helvetica Neue"/>
              </a:rPr>
              <a:t>Analyze the distribution of movie durations and identify the relationship between movie duration and IMDB score.</a:t>
            </a: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Helvetica Neue"/>
                <a:ea typeface="Helvetica Neue"/>
                <a:cs typeface="Helvetica Neue"/>
                <a:sym typeface="Helvetica Neue"/>
              </a:rPr>
              <a:t>Create a scatter plot to visualize the relationship between movie duration and IMDB score, and add a trendline to assess the relationship.</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Helvetica Neue"/>
              <a:ea typeface="Helvetica Neue"/>
              <a:cs typeface="Helvetica Neue"/>
              <a:sym typeface="Helvetica Neue"/>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Helvetica Neue"/>
                <a:ea typeface="Helvetica Neue"/>
                <a:cs typeface="Helvetica Neue"/>
                <a:sym typeface="Helvetica Neue"/>
              </a:rPr>
              <a:t>Click </a:t>
            </a:r>
            <a:r>
              <a:rPr b="1" lang="en-US" sz="2000" u="sng">
                <a:solidFill>
                  <a:schemeClr val="hlink"/>
                </a:solidFill>
                <a:latin typeface="Helvetica Neue"/>
                <a:ea typeface="Helvetica Neue"/>
                <a:cs typeface="Helvetica Neue"/>
                <a:sym typeface="Helvetica Neue"/>
                <a:hlinkClick r:id="rId3"/>
              </a:rPr>
              <a:t>here</a:t>
            </a:r>
            <a:r>
              <a:rPr lang="en-US" sz="2000">
                <a:solidFill>
                  <a:schemeClr val="dk1"/>
                </a:solidFill>
                <a:latin typeface="Helvetica Neue"/>
                <a:ea typeface="Helvetica Neue"/>
                <a:cs typeface="Helvetica Neue"/>
                <a:sym typeface="Helvetica Neue"/>
              </a:rPr>
              <a:t> for excel file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