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12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13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2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61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3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6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4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Instagram User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638300"/>
          </a:xfrm>
        </p:spPr>
        <p:txBody>
          <a:bodyPr>
            <a:normAutofit/>
          </a:bodyPr>
          <a:lstStyle/>
          <a:p>
            <a:r>
              <a:rPr lang="en-US" sz="3200" dirty="0"/>
              <a:t>B) Investor Metrics:</a:t>
            </a:r>
            <a:br>
              <a:rPr lang="en-US" sz="3200" dirty="0"/>
            </a:br>
            <a:br>
              <a:rPr lang="en-US" sz="3200" dirty="0"/>
            </a:br>
            <a:r>
              <a:rPr sz="3200" dirty="0"/>
              <a:t>User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347912"/>
            <a:ext cx="8172452" cy="5400675"/>
          </a:xfrm>
        </p:spPr>
        <p:txBody>
          <a:bodyPr>
            <a:normAutofit/>
          </a:bodyPr>
          <a:lstStyle/>
          <a:p>
            <a:r>
              <a:rPr lang="en-US" dirty="0"/>
              <a:t>Investors want to know if users are still active and posting on Instagram or if they are making fewer posts.</a:t>
            </a:r>
          </a:p>
          <a:p>
            <a:r>
              <a:rPr lang="en-US" b="1" dirty="0"/>
              <a:t>My Task: </a:t>
            </a:r>
            <a:r>
              <a:rPr lang="en-US" dirty="0"/>
              <a:t>Calculate the average number of posts per user on Instagram. Also, provide the total number of photos on Instagram divided by the total number of users.</a:t>
            </a:r>
            <a:endParaRPr dirty="0"/>
          </a:p>
          <a:p>
            <a:r>
              <a:rPr b="1" dirty="0"/>
              <a:t>Query:</a:t>
            </a:r>
          </a:p>
          <a:p>
            <a:r>
              <a:rPr b="1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r>
              <a:rPr dirty="0"/>
              <a:t>Average number of posts per user</a:t>
            </a:r>
            <a:r>
              <a:rPr lang="en-US" dirty="0"/>
              <a:t> on Instagram</a:t>
            </a:r>
            <a:r>
              <a:rPr dirty="0"/>
              <a:t> is</a:t>
            </a:r>
            <a:r>
              <a:rPr lang="en-US" dirty="0"/>
              <a:t> 2.5700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A6D93-781F-476A-8772-0E45706B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66" y="4043360"/>
            <a:ext cx="6090534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6A67D-B141-410A-B7A8-789DCBAD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33" y="4681538"/>
            <a:ext cx="1738922" cy="7334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6750"/>
          </a:xfrm>
        </p:spPr>
        <p:txBody>
          <a:bodyPr/>
          <a:lstStyle/>
          <a:p>
            <a:r>
              <a:rPr dirty="0"/>
              <a:t>Bots &amp; Fake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276350"/>
            <a:ext cx="8067677" cy="5362575"/>
          </a:xfrm>
        </p:spPr>
        <p:txBody>
          <a:bodyPr>
            <a:normAutofit/>
          </a:bodyPr>
          <a:lstStyle/>
          <a:p>
            <a:r>
              <a:rPr lang="en-US" dirty="0"/>
              <a:t>Investors want to know if the platform is crowded with fake and dummy accounts.</a:t>
            </a:r>
          </a:p>
          <a:p>
            <a:r>
              <a:rPr lang="en-US" b="1" dirty="0"/>
              <a:t>My Task: </a:t>
            </a:r>
            <a:r>
              <a:rPr lang="en-US" dirty="0"/>
              <a:t>Identify users (potential bots) who have liked every single photo on the site, as this is not typically possible for a normal user.</a:t>
            </a:r>
            <a:endParaRPr dirty="0"/>
          </a:p>
          <a:p>
            <a:r>
              <a:rPr b="1" dirty="0"/>
              <a:t>Query:</a:t>
            </a:r>
          </a:p>
          <a:p>
            <a:endParaRPr dirty="0"/>
          </a:p>
          <a:p>
            <a:r>
              <a:rPr dirty="0"/>
              <a:t>Output:</a:t>
            </a:r>
            <a:endParaRPr lang="en-US" dirty="0"/>
          </a:p>
          <a:p>
            <a:pPr lvl="1"/>
            <a:r>
              <a:rPr lang="en-US" dirty="0"/>
              <a:t>List of users who liked every single photo, identified as potential bots.</a:t>
            </a:r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21F8F-6E4E-4E8A-BF5F-6C5DAFE8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58" y="2733624"/>
            <a:ext cx="5852367" cy="695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780D5-BBC9-4CC4-BC6A-97B527D4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250" y="4148863"/>
            <a:ext cx="2819499" cy="26138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0000"/>
            <a:ext cx="8010527" cy="53498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Loyal Users: </a:t>
            </a:r>
            <a:r>
              <a:rPr lang="en-US" dirty="0"/>
              <a:t>Identifying the oldest users, recognizing and rewarding loyal users can enhance user retention.</a:t>
            </a:r>
          </a:p>
          <a:p>
            <a:r>
              <a:rPr lang="en-US" b="1" dirty="0"/>
              <a:t>Inactive Users: </a:t>
            </a:r>
            <a:r>
              <a:rPr lang="en-US" dirty="0"/>
              <a:t>Identifying and targeting inactive users by using promotional content can increase user engagement.</a:t>
            </a:r>
          </a:p>
          <a:p>
            <a:r>
              <a:rPr lang="en-US" b="1" dirty="0"/>
              <a:t>Contest Engagement: </a:t>
            </a:r>
            <a:r>
              <a:rPr lang="en-US" dirty="0"/>
              <a:t>Competitions promote user interaction and can be used strategically for marketing campaigns.</a:t>
            </a:r>
          </a:p>
          <a:p>
            <a:r>
              <a:rPr lang="en-US" b="1" dirty="0"/>
              <a:t>Popular Hashtags: </a:t>
            </a:r>
            <a:r>
              <a:rPr lang="en-US" dirty="0"/>
              <a:t>Most commonly used hashtags can reveal trending topics among users Using trending hashtags can increase the visibility and reach of Instagram posts.</a:t>
            </a:r>
          </a:p>
          <a:p>
            <a:r>
              <a:rPr lang="en-US" b="1" dirty="0"/>
              <a:t>Ad Campaign Timing: </a:t>
            </a:r>
            <a:r>
              <a:rPr lang="en-US" dirty="0"/>
              <a:t>Scheduling ads on the day with the highest user registrations can maximize ad reach and optimize ad campaign schedule.</a:t>
            </a:r>
          </a:p>
          <a:p>
            <a:r>
              <a:rPr lang="en-US" b="1" dirty="0"/>
              <a:t>User Engagement Metrics: </a:t>
            </a:r>
            <a:r>
              <a:rPr lang="en-US" dirty="0"/>
              <a:t>Providing average posts per user helps assess overall Instagram platform activity. Decrease in the metric might indicate lower user activity.</a:t>
            </a:r>
          </a:p>
          <a:p>
            <a:r>
              <a:rPr lang="en-US" b="1" dirty="0"/>
              <a:t>Bot Detection: </a:t>
            </a:r>
            <a:r>
              <a:rPr lang="en-US" dirty="0"/>
              <a:t>Identifying bots ensures a cleaner, more genuine user base on Instagram. This is important for maintaining the integrity of user interactions and metrics on the platform.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9540"/>
            <a:ext cx="7639052" cy="3880773"/>
          </a:xfrm>
        </p:spPr>
        <p:txBody>
          <a:bodyPr/>
          <a:lstStyle/>
          <a:p>
            <a:endParaRPr dirty="0"/>
          </a:p>
          <a:p>
            <a:r>
              <a:rPr lang="en-US" dirty="0"/>
              <a:t>The analysis provides valuable insights for marketing strategies.</a:t>
            </a:r>
          </a:p>
          <a:p>
            <a:r>
              <a:rPr lang="en-US" dirty="0"/>
              <a:t>The insights gained from this project includes understanding user behavior, identifying trends, and uncovering potential issues such as bot activity</a:t>
            </a:r>
          </a:p>
          <a:p>
            <a:r>
              <a:rPr lang="en-US" dirty="0"/>
              <a:t>This project will allows me to apply my SQL skills to real-world tasks related to marketing analysis.</a:t>
            </a:r>
          </a:p>
          <a:p>
            <a:r>
              <a:rPr lang="en-US" dirty="0"/>
              <a:t>This project demonstrates the importance of data-driven decision-making.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analyze user data from Instagram to support marketing initiatives and provide valuable insights for investors.</a:t>
            </a:r>
          </a:p>
          <a:p>
            <a:r>
              <a:rPr lang="en-US" dirty="0"/>
              <a:t>The goal involves identifying loyal and inactive users, determine contest winners and commonly used hashtags, user engagement patterns, potential fake accounts and giving detailed report to the investors.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6750"/>
          </a:xfrm>
        </p:spPr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8140"/>
            <a:ext cx="6347714" cy="3880773"/>
          </a:xfrm>
        </p:spPr>
        <p:txBody>
          <a:bodyPr/>
          <a:lstStyle/>
          <a:p>
            <a:r>
              <a:rPr lang="en-US" b="1" dirty="0"/>
              <a:t>Database Setup: </a:t>
            </a:r>
            <a:r>
              <a:rPr lang="en-US" dirty="0"/>
              <a:t>I used the provided instructions to create and set up the database. Ensured that all the data is imported correctly.</a:t>
            </a:r>
          </a:p>
          <a:p>
            <a:r>
              <a:rPr lang="en-US" b="1" dirty="0"/>
              <a:t>Query Development</a:t>
            </a:r>
            <a:r>
              <a:rPr lang="en-US" dirty="0"/>
              <a:t>: Writing SQL queries to extract the necessary information for each task.</a:t>
            </a:r>
          </a:p>
          <a:p>
            <a:r>
              <a:rPr lang="en-US" b="1" dirty="0"/>
              <a:t>Data Analysis</a:t>
            </a:r>
            <a:r>
              <a:rPr lang="en-US" dirty="0"/>
              <a:t>: Analyzed the results of the SQL queries to get insights.</a:t>
            </a:r>
          </a:p>
          <a:p>
            <a:r>
              <a:rPr lang="en-US" b="1" dirty="0"/>
              <a:t>Report Preparation: </a:t>
            </a:r>
            <a:r>
              <a:rPr lang="en-US" dirty="0"/>
              <a:t>Prepare a Report/PPT with SQL queries, outputs, and insights.</a:t>
            </a:r>
            <a:endParaRPr lang="en-US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Power Point</a:t>
            </a:r>
          </a:p>
          <a:p>
            <a:endParaRPr lang="en-US" b="1" dirty="0"/>
          </a:p>
          <a:p>
            <a:r>
              <a:rPr lang="en-US" b="1" dirty="0"/>
              <a:t>MySQL Workbench</a:t>
            </a:r>
            <a:r>
              <a:rPr lang="en-US" dirty="0"/>
              <a:t>: For writing and executing SQL queries.</a:t>
            </a:r>
          </a:p>
          <a:p>
            <a:pPr marL="457200" lvl="1" indent="0">
              <a:buNone/>
            </a:pPr>
            <a:r>
              <a:rPr lang="en-US" sz="1800" b="1" dirty="0"/>
              <a:t>Version: </a:t>
            </a:r>
            <a:r>
              <a:rPr lang="en-US" sz="1800" dirty="0"/>
              <a:t>8.0.37 Community Edition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A) Marketing Analysis:</a:t>
            </a:r>
            <a:br>
              <a:rPr lang="en-US" dirty="0"/>
            </a:br>
            <a:br>
              <a:rPr lang="en-US" dirty="0"/>
            </a:br>
            <a:r>
              <a:rPr dirty="0"/>
              <a:t>Loyal User Reward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410451" cy="4440235"/>
          </a:xfrm>
        </p:spPr>
        <p:txBody>
          <a:bodyPr>
            <a:normAutofit/>
          </a:bodyPr>
          <a:lstStyle/>
          <a:p>
            <a:r>
              <a:rPr lang="en-US" dirty="0"/>
              <a:t>The marketing team wants to reward the most loyal users, i.e., those who have been using the platform for the longest time.</a:t>
            </a:r>
          </a:p>
          <a:p>
            <a:r>
              <a:rPr lang="en-US" b="1" dirty="0"/>
              <a:t>My Task: </a:t>
            </a:r>
            <a:r>
              <a:rPr lang="en-US" dirty="0"/>
              <a:t>To Identify the five oldest users on Instagram from the provided database.</a:t>
            </a:r>
            <a:endParaRPr lang="en-US" b="1" dirty="0"/>
          </a:p>
          <a:p>
            <a:r>
              <a:rPr lang="en-US" b="1" dirty="0"/>
              <a:t>QUERY:</a:t>
            </a:r>
          </a:p>
          <a:p>
            <a:r>
              <a:rPr lang="en-US" b="1" dirty="0"/>
              <a:t>OUTPUT:</a:t>
            </a:r>
          </a:p>
          <a:p>
            <a:pPr lvl="1"/>
            <a:r>
              <a:rPr lang="en-US" sz="1800" dirty="0"/>
              <a:t>List of five oldest users on Instagram.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A2995-CF13-44F4-A6A4-83DE464C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31" y="4928193"/>
            <a:ext cx="3792838" cy="144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8DCB2-E396-43E9-82C7-8F775D9A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331" y="3577080"/>
            <a:ext cx="5800885" cy="266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Inactive User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93363"/>
            <a:ext cx="7200902" cy="5026487"/>
          </a:xfrm>
        </p:spPr>
        <p:txBody>
          <a:bodyPr/>
          <a:lstStyle/>
          <a:p>
            <a:r>
              <a:rPr lang="en-US" dirty="0"/>
              <a:t>The team wants to encourage inactive users to start posting by sending them promotional emails.</a:t>
            </a:r>
          </a:p>
          <a:p>
            <a:r>
              <a:rPr lang="en-US" b="1" dirty="0"/>
              <a:t>My Task: </a:t>
            </a:r>
            <a:r>
              <a:rPr lang="en-US" dirty="0"/>
              <a:t>Identify users who have never posted a single photo on Instagram.</a:t>
            </a:r>
            <a:endParaRPr dirty="0"/>
          </a:p>
          <a:p>
            <a:r>
              <a:rPr lang="en-US" dirty="0"/>
              <a:t>Query: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List of users who have never posted a photo.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B63FC-38D5-406C-875B-AE069649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07" y="2762199"/>
            <a:ext cx="4614043" cy="771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561395-41AC-4F8C-89E9-7BD157366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30" y="4365574"/>
            <a:ext cx="1884245" cy="2340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805350-72D8-4356-959B-BAFCB4BAD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905" y="4365575"/>
            <a:ext cx="1884245" cy="234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3425"/>
          </a:xfrm>
        </p:spPr>
        <p:txBody>
          <a:bodyPr/>
          <a:lstStyle/>
          <a:p>
            <a:r>
              <a:rPr dirty="0"/>
              <a:t>Contest Winner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406530"/>
            <a:ext cx="7762877" cy="5165720"/>
          </a:xfrm>
        </p:spPr>
        <p:txBody>
          <a:bodyPr>
            <a:normAutofit/>
          </a:bodyPr>
          <a:lstStyle/>
          <a:p>
            <a:r>
              <a:rPr lang="en-US" dirty="0"/>
              <a:t>The team has organized a contest where the user with the most likes on a single photo wins.</a:t>
            </a:r>
          </a:p>
          <a:p>
            <a:r>
              <a:rPr lang="en-US" b="1" dirty="0"/>
              <a:t>My Task: </a:t>
            </a:r>
            <a:r>
              <a:rPr lang="en-US" dirty="0"/>
              <a:t>Determine the winner of the contest and provide their details to the team.</a:t>
            </a:r>
            <a:endParaRPr dirty="0"/>
          </a:p>
          <a:p>
            <a:r>
              <a:rPr b="1" dirty="0"/>
              <a:t>Query:</a:t>
            </a:r>
          </a:p>
          <a:p>
            <a:pPr marL="0" indent="0">
              <a:buNone/>
            </a:pPr>
            <a:endParaRPr dirty="0"/>
          </a:p>
          <a:p>
            <a:endParaRPr lang="en-US" dirty="0"/>
          </a:p>
          <a:p>
            <a:r>
              <a:rPr b="1" dirty="0"/>
              <a:t>Output: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 user Kaley9 with </a:t>
            </a:r>
            <a:r>
              <a:rPr lang="en-US" dirty="0" err="1"/>
              <a:t>user_id</a:t>
            </a:r>
            <a:r>
              <a:rPr lang="en-US" dirty="0"/>
              <a:t> 30 and with 41 total likes on a single photo is the winner of the contest. </a:t>
            </a: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8D754-1B98-4BB6-9CBA-795F7011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03" y="2857458"/>
            <a:ext cx="5648371" cy="952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40EF94-927D-4142-83DE-A85DC5439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73" y="4491973"/>
            <a:ext cx="3362469" cy="7689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6750"/>
          </a:xfrm>
        </p:spPr>
        <p:txBody>
          <a:bodyPr/>
          <a:lstStyle/>
          <a:p>
            <a:r>
              <a:rPr dirty="0"/>
              <a:t>Hashtag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417640"/>
            <a:ext cx="8067677" cy="5164135"/>
          </a:xfrm>
        </p:spPr>
        <p:txBody>
          <a:bodyPr>
            <a:normAutofit/>
          </a:bodyPr>
          <a:lstStyle/>
          <a:p>
            <a:r>
              <a:rPr lang="en-US" dirty="0"/>
              <a:t>A partner brand wants to know the most popular hashtags to use in their posts to reach the most people.</a:t>
            </a:r>
          </a:p>
          <a:p>
            <a:r>
              <a:rPr lang="en-US" b="1" dirty="0"/>
              <a:t>My Task: </a:t>
            </a:r>
            <a:r>
              <a:rPr lang="en-US" dirty="0"/>
              <a:t>Identify and suggest the top five most commonly used hashtags on the platform.</a:t>
            </a:r>
            <a:endParaRPr dirty="0"/>
          </a:p>
          <a:p>
            <a:r>
              <a:rPr b="1" dirty="0"/>
              <a:t>Query:</a:t>
            </a:r>
          </a:p>
          <a:p>
            <a:endParaRPr dirty="0"/>
          </a:p>
          <a:p>
            <a:r>
              <a:rPr b="1" dirty="0"/>
              <a:t>Output: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Top 5 most commonly used hashtags on the platform are smile, beach, party, fun and concert.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1FB86-92A7-4DAC-8EB9-72DEB425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01" y="2880312"/>
            <a:ext cx="6311502" cy="758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D633A-0071-4754-9CB6-164198A05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901" y="3903724"/>
            <a:ext cx="2737444" cy="1690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04850"/>
          </a:xfrm>
        </p:spPr>
        <p:txBody>
          <a:bodyPr>
            <a:normAutofit/>
          </a:bodyPr>
          <a:lstStyle/>
          <a:p>
            <a:r>
              <a:rPr dirty="0"/>
              <a:t>Ad Campaign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03340"/>
            <a:ext cx="7924802" cy="5164135"/>
          </a:xfrm>
        </p:spPr>
        <p:txBody>
          <a:bodyPr>
            <a:normAutofit/>
          </a:bodyPr>
          <a:lstStyle/>
          <a:p>
            <a:r>
              <a:rPr lang="en-US" dirty="0"/>
              <a:t>The team wants to know the best day of the week to launch ads.</a:t>
            </a:r>
          </a:p>
          <a:p>
            <a:r>
              <a:rPr lang="en-US" b="1" dirty="0"/>
              <a:t>My Task: </a:t>
            </a:r>
            <a:r>
              <a:rPr lang="en-US" dirty="0"/>
              <a:t>Determine the day of the week when most users register on Instagram. Provide insights on when to schedule an ad campaign.</a:t>
            </a:r>
            <a:endParaRPr dirty="0"/>
          </a:p>
          <a:p>
            <a:r>
              <a:rPr b="1" dirty="0"/>
              <a:t>Query:</a:t>
            </a:r>
          </a:p>
          <a:p>
            <a:endParaRPr lang="en-US" dirty="0"/>
          </a:p>
          <a:p>
            <a:r>
              <a:rPr b="1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Above are the registrations that occur in a week. </a:t>
            </a:r>
            <a:r>
              <a:rPr dirty="0"/>
              <a:t>Most registrations occur on </a:t>
            </a:r>
            <a:r>
              <a:rPr lang="en-US" dirty="0"/>
              <a:t>Thursday and Sunday</a:t>
            </a:r>
            <a:r>
              <a:rPr dirty="0"/>
              <a:t>. Therefore, launching ads on </a:t>
            </a:r>
            <a:r>
              <a:rPr lang="en-US" dirty="0"/>
              <a:t>Thursday’s and Sunday’</a:t>
            </a:r>
            <a:r>
              <a:rPr dirty="0"/>
              <a:t>s is recommended.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67675-26B0-4C1B-9C86-9E7B877D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24" y="2480285"/>
            <a:ext cx="5161087" cy="663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A928A-BD41-4603-BA41-65E7629D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1" y="3276540"/>
            <a:ext cx="2364104" cy="1825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833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Instagram User Analytics</vt:lpstr>
      <vt:lpstr>Project Description</vt:lpstr>
      <vt:lpstr>Approach</vt:lpstr>
      <vt:lpstr>Tech-Stack Used</vt:lpstr>
      <vt:lpstr>A) Marketing Analysis:  Loyal User Reward</vt:lpstr>
      <vt:lpstr>Inactive User Engagement</vt:lpstr>
      <vt:lpstr>Contest Winner Declaration</vt:lpstr>
      <vt:lpstr>Hashtag Research</vt:lpstr>
      <vt:lpstr>Ad Campaign Launch</vt:lpstr>
      <vt:lpstr>B) Investor Metrics:  User Engagement</vt:lpstr>
      <vt:lpstr>Bots &amp; Fake Accounts</vt:lpstr>
      <vt:lpstr>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subject/>
  <dc:creator/>
  <cp:keywords/>
  <dc:description>generated using python-pptx</dc:description>
  <cp:lastModifiedBy>Venkata Sai Tharun sai</cp:lastModifiedBy>
  <cp:revision>24</cp:revision>
  <dcterms:created xsi:type="dcterms:W3CDTF">2013-01-27T09:14:16Z</dcterms:created>
  <dcterms:modified xsi:type="dcterms:W3CDTF">2024-06-12T07:16:03Z</dcterms:modified>
  <cp:category/>
</cp:coreProperties>
</file>